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78"/>
  </p:notesMasterIdLst>
  <p:sldIdLst>
    <p:sldId id="256" r:id="rId2"/>
    <p:sldId id="3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74" r:id="rId16"/>
    <p:sldId id="270" r:id="rId17"/>
    <p:sldId id="360" r:id="rId18"/>
    <p:sldId id="271" r:id="rId19"/>
    <p:sldId id="361" r:id="rId20"/>
    <p:sldId id="273" r:id="rId21"/>
    <p:sldId id="362" r:id="rId22"/>
    <p:sldId id="276" r:id="rId23"/>
    <p:sldId id="277" r:id="rId24"/>
    <p:sldId id="278" r:id="rId25"/>
    <p:sldId id="378" r:id="rId26"/>
    <p:sldId id="379" r:id="rId27"/>
    <p:sldId id="279" r:id="rId28"/>
    <p:sldId id="280" r:id="rId29"/>
    <p:sldId id="281" r:id="rId30"/>
    <p:sldId id="282" r:id="rId31"/>
    <p:sldId id="380" r:id="rId32"/>
    <p:sldId id="283" r:id="rId33"/>
    <p:sldId id="284" r:id="rId34"/>
    <p:sldId id="285" r:id="rId35"/>
    <p:sldId id="363" r:id="rId36"/>
    <p:sldId id="288" r:id="rId37"/>
    <p:sldId id="289" r:id="rId38"/>
    <p:sldId id="290" r:id="rId39"/>
    <p:sldId id="382" r:id="rId40"/>
    <p:sldId id="383" r:id="rId41"/>
    <p:sldId id="384" r:id="rId42"/>
    <p:sldId id="291" r:id="rId43"/>
    <p:sldId id="369" r:id="rId44"/>
    <p:sldId id="371" r:id="rId45"/>
    <p:sldId id="372" r:id="rId46"/>
    <p:sldId id="373" r:id="rId47"/>
    <p:sldId id="364" r:id="rId48"/>
    <p:sldId id="293" r:id="rId49"/>
    <p:sldId id="294" r:id="rId50"/>
    <p:sldId id="295" r:id="rId51"/>
    <p:sldId id="296" r:id="rId52"/>
    <p:sldId id="366" r:id="rId53"/>
    <p:sldId id="298" r:id="rId54"/>
    <p:sldId id="297" r:id="rId55"/>
    <p:sldId id="301" r:id="rId56"/>
    <p:sldId id="386" r:id="rId57"/>
    <p:sldId id="388" r:id="rId58"/>
    <p:sldId id="385" r:id="rId59"/>
    <p:sldId id="387" r:id="rId60"/>
    <p:sldId id="389" r:id="rId61"/>
    <p:sldId id="365" r:id="rId62"/>
    <p:sldId id="303" r:id="rId63"/>
    <p:sldId id="304" r:id="rId64"/>
    <p:sldId id="305" r:id="rId65"/>
    <p:sldId id="306" r:id="rId66"/>
    <p:sldId id="367" r:id="rId67"/>
    <p:sldId id="309" r:id="rId68"/>
    <p:sldId id="310" r:id="rId69"/>
    <p:sldId id="368" r:id="rId70"/>
    <p:sldId id="312" r:id="rId71"/>
    <p:sldId id="375" r:id="rId72"/>
    <p:sldId id="314" r:id="rId73"/>
    <p:sldId id="315" r:id="rId74"/>
    <p:sldId id="381" r:id="rId75"/>
    <p:sldId id="327" r:id="rId76"/>
    <p:sldId id="328" r:id="rId77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742950" indent="-28575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11430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6002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20574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22841" autoAdjust="0"/>
    <p:restoredTop sz="87797" autoAdjust="0"/>
  </p:normalViewPr>
  <p:slideViewPr>
    <p:cSldViewPr>
      <p:cViewPr>
        <p:scale>
          <a:sx n="63" d="100"/>
          <a:sy n="63" d="100"/>
        </p:scale>
        <p:origin x="-1280" y="-7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fld id="{5AA1ECB4-6F26-4DAA-AA4A-BA97F0654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993A0C18-12AC-4A65-835B-9713B897D402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F44E650B-4520-46CE-9106-24BB9CDDAEAD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495DE421-E625-43BA-AF37-3F84981DE15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7967F0D1-261F-48C1-93DA-9026FD2542F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66F809B6-C522-4EBA-B4E7-01F50D4C443D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D645239B-9544-41EB-BDB6-C2581306171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771E2EA-0C3D-4EB5-90EF-1923EB336B8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0463070D-9E06-458B-B69D-B105E25614C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41D185A8-A274-470A-839A-13F006CEB08F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383C3472-AF06-4D74-9390-B1409DDC65AA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D7651D3A-B5C5-4BA2-BD41-FBC13332CC11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D8EC681-063A-4A23-96D7-F21F87CDEA3E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E99ADF09-CAB7-479E-BF97-501A5F294C9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36DCEFA-DC98-4B0B-B581-B978A9F76389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053BC1A6-5A83-4EB0-B44B-4FC53B4543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85F0192B-9010-46A6-B1DC-B16BE985ABDD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31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1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448997BD-BE23-43EB-A792-90C2318C83C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89F7A083-55EA-4C80-866A-4C0FDFA10AF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8B892FEF-6BD2-4303-BE0D-92AC2C992CBF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E32A929-3FB3-42F2-A278-6B9D84C5BB8C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30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C955C83D-C238-49F5-996D-2539D9885B99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B9912C71-CA28-41C5-8A46-1101212DF0A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7F5896BA-B0CA-47FE-BD2D-18FC15FCDDED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37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338198EF-1FA5-43D7-B916-05AA38921F1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3FD9088-C27F-45FE-AA3C-E1B52E038F90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4D09B54-3EFD-4687-98F2-66B339C63D90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39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9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59F956FE-01E8-44ED-83FB-04B397678B2F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596D0A40-6C71-4D0C-A057-9B42A93AA189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DCA4388E-303D-4A80-B99C-D9BE42779DA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5112373B-06C8-4631-8E74-6587A464615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B19760F9-A601-49D8-9ACB-C7797513D69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5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E5E7A8C-DAD9-4ED9-BBAC-03F0F5EC8056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3FC3735-BDC0-42B0-9F2E-85304FBE09A3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7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7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E3D79528-D0EE-4DC0-9E32-3F9631F2CB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6A8498D6-0FF5-4F1B-AD79-FF68E839145F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45560DE7-9E22-442E-88F3-01628CC1B514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15A16C97-6096-4D43-889C-D06C8A3F18FA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B59B173-128A-41D6-821C-4C71D8B263B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92515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6A32B32-1F2A-4E6A-A795-820CF7DBA386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56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92517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B59B173-128A-41D6-821C-4C71D8B263B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92515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6A32B32-1F2A-4E6A-A795-820CF7DBA386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60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92517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DB6F9E3B-5431-4846-A983-B8B70715A832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73B6E512-FD4D-4ECC-B5E3-BD1FFAAA371E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CE3CAE5E-82DC-4970-948B-CCAFFBDCA93E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BBE5DF1-868F-44C3-B549-0580C24FC0C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6E7D6FEE-955C-44B0-93D5-CE64F7D03FF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6D369AB-DAD3-4020-B3C3-C1E80D2402A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C69B386-3C5A-4C5B-AD17-35C98D1A237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95C60636-FF23-4892-9191-1F6465A57394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95552756-9B38-4EB7-82BB-84417B363513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190053CA-C3E0-4F53-A454-27607ABF4B7A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9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9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8DB237FD-F5A2-44C2-94E9-93AFDE428A5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32EF406-6702-48A2-8A96-E5075D53D57F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D3D33FCB-D63B-4F12-A168-18233E3A37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B2CAB49D-1A9E-48FA-BEAA-058CDD1DA081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E5BD2C48-7FF7-463A-8546-3E005D430C5A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7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7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8164F43F-6C85-4576-8792-8C8A5D330D69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8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5223FC17-A75A-4A51-843F-5E4A679C551A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49909AB4-3012-406B-8701-8677086627D2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95DD794C-7802-4964-A071-FE905F227E11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2989AC7-5374-4E7C-AE75-D43FA4A91F22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EA331-DA25-4923-B6D0-FC0642307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900113"/>
            <a:ext cx="4457700" cy="611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900113"/>
            <a:ext cx="4459287" cy="611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1813" y="7199313"/>
            <a:ext cx="2346325" cy="311150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959C-BFB6-4317-B126-00B8EFD27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31813" y="7199313"/>
            <a:ext cx="2346325" cy="311150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2808288" y="7285038"/>
            <a:ext cx="4778375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632700" y="7199313"/>
            <a:ext cx="1912938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7C83-12BE-4124-97C6-D63547A2A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EAD1B-2418-4259-AF52-E78430368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1813" y="7199313"/>
            <a:ext cx="2346325" cy="311150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EE44-A420-4902-8B4F-C2F77B1F1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0650"/>
            <a:ext cx="9069387" cy="596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31813" y="7199313"/>
            <a:ext cx="2346325" cy="311150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099C-9DD7-436D-8FB1-D82588D5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0650"/>
            <a:ext cx="9069387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00113"/>
            <a:ext cx="9069387" cy="611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925763" y="7199313"/>
            <a:ext cx="4452937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 b="1">
                <a:solidFill>
                  <a:srgbClr val="0047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199313" y="7199313"/>
            <a:ext cx="23463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defRPr sz="1400" b="1">
                <a:solidFill>
                  <a:srgbClr val="0047FF"/>
                </a:solidFill>
              </a:defRPr>
            </a:lvl1pPr>
          </a:lstStyle>
          <a:p>
            <a:pPr>
              <a:defRPr/>
            </a:pPr>
            <a:fld id="{0EB9F226-E7A8-4585-A544-609AE418D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79388" y="720725"/>
            <a:ext cx="9720262" cy="1588"/>
          </a:xfrm>
          <a:prstGeom prst="line">
            <a:avLst/>
          </a:prstGeom>
          <a:noFill/>
          <a:ln w="36000">
            <a:solidFill>
              <a:srgbClr val="0047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08" r:id="rId4"/>
    <p:sldLayoutId id="2147483711" r:id="rId5"/>
    <p:sldLayoutId id="2147483712" r:id="rId6"/>
  </p:sldLayoutIdLst>
  <p:hf hdr="0" dt="0"/>
  <p:txStyles>
    <p:titleStyle>
      <a:lvl1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2pPr>
      <a:lvl3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3pPr>
      <a:lvl4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4pPr>
      <a:lvl5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5pPr>
      <a:lvl6pPr marL="25146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6pPr>
      <a:lvl7pPr marL="29718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7pPr>
      <a:lvl8pPr marL="34290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8pPr>
      <a:lvl9pPr marL="38862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#_ftn1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bit.ly/9OSODq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gineering.queensu.ca/egad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hyperlink" Target="mailto:brian.frank@queensu.c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68313" y="120650"/>
            <a:ext cx="9070975" cy="689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000000"/>
                </a:solidFill>
              </a:rPr>
              <a:t>Graduate Attribute Assessment Workshop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Brian Frank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Director (Program Development)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Faculty of Engineering and Applied Science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Queen's University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February 4, 2011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i="1">
                <a:solidFill>
                  <a:srgbClr val="000000"/>
                </a:solidFill>
              </a:rPr>
              <a:t>Please sit at tables with people from your department if possible.</a:t>
            </a: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999CDEC1-8432-4E3E-8209-3D8E3EA04959}" type="slidenum">
              <a:rPr lang="en-US" smtClean="0"/>
              <a:pPr>
                <a:buFont typeface="Times New Roman" pitchFamily="16" charset="0"/>
                <a:buNone/>
              </a:pPr>
              <a:t>1</a:t>
            </a:fld>
            <a:endParaRPr lang="en-US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Good news: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Most programs probably already have people doing this on a small scale: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Some instructors already use course learning outcomes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Design course instructors often assess design, communications, teaming skills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Rubrics are becoming common for assessing non-analytical outcomes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Can identify innovators and key instructors (e.g. project-based design courses, communications, economics)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Setting up a process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79388" y="720725"/>
            <a:ext cx="9539287" cy="95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(without overwhelming </a:t>
            </a:r>
            <a:r>
              <a:rPr lang="en-US" sz="2800" dirty="0" smtClean="0">
                <a:solidFill>
                  <a:srgbClr val="000000"/>
                </a:solidFill>
              </a:rPr>
              <a:t>faculty and </a:t>
            </a:r>
            <a:r>
              <a:rPr lang="en-US" sz="2800" dirty="0">
                <a:solidFill>
                  <a:srgbClr val="000000"/>
                </a:solidFill>
              </a:rPr>
              <a:t>irritating </a:t>
            </a:r>
            <a:r>
              <a:rPr lang="en-US" sz="2800" dirty="0" smtClean="0">
                <a:solidFill>
                  <a:srgbClr val="000000"/>
                </a:solidFill>
              </a:rPr>
              <a:t>staff)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1800225"/>
            <a:ext cx="7559675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D839C597-A86C-43EC-BB8A-44F7EEA94DAE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12</a:t>
            </a:fld>
            <a:endParaRPr lang="en-US" smtClean="0"/>
          </a:p>
        </p:txBody>
      </p:sp>
      <p:sp>
        <p:nvSpPr>
          <p:cNvPr id="1843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CEAB graduate attributes (Sec 3.1)</a:t>
            </a:r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60363" y="1260475"/>
            <a:ext cx="4319587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Knowledge base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5219700" y="1979613"/>
            <a:ext cx="4319588" cy="5397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Individual and team work</a:t>
            </a:r>
          </a:p>
        </p:txBody>
      </p:sp>
      <p:sp>
        <p:nvSpPr>
          <p:cNvPr id="18439" name="AutoShape 4"/>
          <p:cNvSpPr>
            <a:spLocks noChangeArrowheads="1"/>
          </p:cNvSpPr>
          <p:nvPr/>
        </p:nvSpPr>
        <p:spPr bwMode="auto">
          <a:xfrm>
            <a:off x="360363" y="4140200"/>
            <a:ext cx="4319587" cy="5397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Use of engineering tools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219700" y="1260475"/>
            <a:ext cx="4319588" cy="5397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Design</a:t>
            </a:r>
          </a:p>
        </p:txBody>
      </p:sp>
      <p:sp>
        <p:nvSpPr>
          <p:cNvPr id="18441" name="AutoShape 6"/>
          <p:cNvSpPr>
            <a:spLocks noChangeArrowheads="1"/>
          </p:cNvSpPr>
          <p:nvPr/>
        </p:nvSpPr>
        <p:spPr bwMode="auto">
          <a:xfrm>
            <a:off x="360363" y="3419475"/>
            <a:ext cx="4319587" cy="5397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Investigation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60363" y="1979613"/>
            <a:ext cx="4319587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Problem analysis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5219700" y="2700338"/>
            <a:ext cx="4319588" cy="5397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Communication skills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5219700" y="3419475"/>
            <a:ext cx="4319588" cy="5397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Professionalism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5219700" y="4140200"/>
            <a:ext cx="4319588" cy="5397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Impact on society and environment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5219700" y="4859338"/>
            <a:ext cx="4319588" cy="5397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Ethics and equity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5219700" y="5580063"/>
            <a:ext cx="4319588" cy="5397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Economics and project management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5219700" y="6300788"/>
            <a:ext cx="4319588" cy="5397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Lifelong learning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539750" y="5400675"/>
            <a:ext cx="3060700" cy="3603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Engineering science</a:t>
            </a:r>
          </a:p>
        </p:txBody>
      </p:sp>
      <p:sp>
        <p:nvSpPr>
          <p:cNvPr id="18450" name="AutoShape 15"/>
          <p:cNvSpPr>
            <a:spLocks noChangeArrowheads="1"/>
          </p:cNvSpPr>
          <p:nvPr/>
        </p:nvSpPr>
        <p:spPr bwMode="auto">
          <a:xfrm>
            <a:off x="539750" y="5940425"/>
            <a:ext cx="3060700" cy="3603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/>
              <a:t>Laboratory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539750" y="6480175"/>
            <a:ext cx="3060700" cy="360363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Project/experiential</a:t>
            </a:r>
          </a:p>
        </p:txBody>
      </p:sp>
      <p:sp>
        <p:nvSpPr>
          <p:cNvPr id="18452" name="AutoShape 17"/>
          <p:cNvSpPr>
            <a:spLocks noChangeArrowheads="1"/>
          </p:cNvSpPr>
          <p:nvPr/>
        </p:nvSpPr>
        <p:spPr bwMode="auto">
          <a:xfrm>
            <a:off x="360363" y="5219700"/>
            <a:ext cx="3419475" cy="1800225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368B8B49-13D8-4B75-BD19-5D26F6FBFF78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13</a:t>
            </a:fld>
            <a:endParaRPr lang="en-US" smtClean="0"/>
          </a:p>
        </p:txBody>
      </p:sp>
      <p:sp>
        <p:nvSpPr>
          <p:cNvPr id="1946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Questions for programs:</a:t>
            </a:r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6648450" y="6416675"/>
            <a:ext cx="1884363" cy="26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360363" y="1981200"/>
            <a:ext cx="9180512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6360" rIns="0" bIns="0"/>
          <a:lstStyle/>
          <a:p>
            <a:pPr hangingPunct="1">
              <a:lnSpc>
                <a:spcPct val="9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sz="2400">
              <a:solidFill>
                <a:srgbClr val="000000"/>
              </a:solidFill>
            </a:endParaRPr>
          </a:p>
          <a:p>
            <a:pPr hangingPunct="1">
              <a:lnSpc>
                <a:spcPct val="9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i="1">
              <a:solidFill>
                <a:srgbClr val="000000"/>
              </a:solidFill>
            </a:endParaRPr>
          </a:p>
          <a:p>
            <a:pPr hangingPunct="1">
              <a:lnSpc>
                <a:spcPct val="9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i="1">
              <a:solidFill>
                <a:srgbClr val="000000"/>
              </a:solidFill>
            </a:endParaRPr>
          </a:p>
          <a:p>
            <a:pPr hangingPunct="1">
              <a:lnSpc>
                <a:spcPct val="9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i="1">
              <a:solidFill>
                <a:srgbClr val="000000"/>
              </a:solidFill>
            </a:endParaRPr>
          </a:p>
          <a:p>
            <a:pPr hangingPunct="1">
              <a:lnSpc>
                <a:spcPct val="9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i="1">
              <a:solidFill>
                <a:srgbClr val="000000"/>
              </a:solidFill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39750" y="1619250"/>
            <a:ext cx="3779838" cy="180022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2000">
                <a:solidFill>
                  <a:srgbClr val="000000"/>
                </a:solidFill>
              </a:rPr>
              <a:t>What are your program's specific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2000">
                <a:solidFill>
                  <a:srgbClr val="000000"/>
                </a:solidFill>
              </a:rPr>
              <a:t>and measurable expectations ?</a:t>
            </a:r>
          </a:p>
        </p:txBody>
      </p:sp>
      <p:sp>
        <p:nvSpPr>
          <p:cNvPr id="19464" name="AutoShape 5"/>
          <p:cNvSpPr>
            <a:spLocks noChangeArrowheads="1"/>
          </p:cNvSpPr>
          <p:nvPr/>
        </p:nvSpPr>
        <p:spPr bwMode="auto">
          <a:xfrm>
            <a:off x="360363" y="3419475"/>
            <a:ext cx="9359900" cy="16192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120" rIns="90000" bIns="45000" anchor="ctr"/>
          <a:lstStyle/>
          <a:p>
            <a:pPr algn="ctr" hangingPunct="1">
              <a:lnSpc>
                <a:spcPct val="9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400" b="1">
                <a:solidFill>
                  <a:srgbClr val="FFFFFF"/>
                </a:solidFill>
              </a:rPr>
              <a:t>Given requirements:</a:t>
            </a:r>
          </a:p>
          <a:p>
            <a:pPr algn="ctr" hangingPunct="1">
              <a:lnSpc>
                <a:spcPct val="9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400">
                <a:solidFill>
                  <a:srgbClr val="FFFFFF"/>
                </a:solidFill>
              </a:rPr>
              <a:t>Assess in 12 broad areas (</a:t>
            </a:r>
            <a:r>
              <a:rPr lang="en-CA" sz="2400" i="1">
                <a:solidFill>
                  <a:srgbClr val="FFFFFF"/>
                </a:solidFill>
              </a:rPr>
              <a:t>graduate attributes), </a:t>
            </a:r>
            <a:r>
              <a:rPr lang="en-CA" sz="2400">
                <a:solidFill>
                  <a:srgbClr val="FFFFFF"/>
                </a:solidFill>
              </a:rPr>
              <a:t>and </a:t>
            </a:r>
          </a:p>
          <a:p>
            <a:pPr algn="ctr" hangingPunct="1">
              <a:lnSpc>
                <a:spcPct val="9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400">
                <a:solidFill>
                  <a:srgbClr val="FFFFFF"/>
                </a:solidFill>
              </a:rPr>
              <a:t>create a process for program improvement.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580063" y="1619250"/>
            <a:ext cx="3779837" cy="180022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2000">
                <a:solidFill>
                  <a:srgbClr val="000000"/>
                </a:solidFill>
              </a:rPr>
              <a:t>How will you measure the students</a:t>
            </a:r>
          </a:p>
          <a:p>
            <a:pPr algn="ctr"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2000">
                <a:solidFill>
                  <a:srgbClr val="000000"/>
                </a:solidFill>
              </a:rPr>
              <a:t>against specific expectations?</a:t>
            </a:r>
          </a:p>
        </p:txBody>
      </p:sp>
      <p:sp>
        <p:nvSpPr>
          <p:cNvPr id="19466" name="AutoShape 7"/>
          <p:cNvSpPr>
            <a:spLocks noChangeArrowheads="1"/>
          </p:cNvSpPr>
          <p:nvPr/>
        </p:nvSpPr>
        <p:spPr bwMode="auto">
          <a:xfrm>
            <a:off x="5580063" y="5040313"/>
            <a:ext cx="3959225" cy="1800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Where to measure the expectations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(courses, internships,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extra-curriculars...)?</a:t>
            </a:r>
          </a:p>
        </p:txBody>
      </p:sp>
      <p:sp>
        <p:nvSpPr>
          <p:cNvPr id="19467" name="AutoShape 8"/>
          <p:cNvSpPr>
            <a:spLocks noChangeArrowheads="1"/>
          </p:cNvSpPr>
          <p:nvPr/>
        </p:nvSpPr>
        <p:spPr bwMode="auto">
          <a:xfrm>
            <a:off x="539750" y="5040313"/>
            <a:ext cx="3779838" cy="18002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Processes in place for analyzing data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and using it for improvement?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F0BC70F1-1058-45F3-A6BA-96CA65DB94A3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14</a:t>
            </a:fld>
            <a:endParaRPr lang="en-US" smtClean="0"/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99213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6264275" y="539750"/>
            <a:ext cx="2879725" cy="613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000000"/>
                </a:solidFill>
              </a:rPr>
              <a:t>Example of comprehensive curriculum design overview  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000000"/>
                </a:solidFill>
              </a:rPr>
              <a:t>by P. Wolf at U Guelph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From P. Wolf, New Directions for Teaching and Learning,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Volume 2007, Issue 112  (p 15-20). Used with permission.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CEAB GA assessment instructions (2010)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sz="2400" dirty="0" smtClean="0"/>
              <a:t>Describe the processes that are being or are planned to be used. This must include: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/>
              <a:t>a set of </a:t>
            </a:r>
            <a:r>
              <a:rPr lang="en-US" sz="2400" b="1" i="1" dirty="0" smtClean="0"/>
              <a:t>indicators</a:t>
            </a:r>
            <a:r>
              <a:rPr lang="en-US" sz="2400" dirty="0" smtClean="0"/>
              <a:t> that describe specific abilities expected of students to demonstrate each attribute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where attributes are developed and assessed within the program…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how the </a:t>
            </a:r>
            <a:r>
              <a:rPr lang="en-US" sz="2400" b="1" i="1" dirty="0" smtClean="0"/>
              <a:t>indicators</a:t>
            </a:r>
            <a:r>
              <a:rPr lang="en-US" sz="2400" dirty="0" smtClean="0"/>
              <a:t> were or will be assessed. This could be based on </a:t>
            </a:r>
            <a:r>
              <a:rPr lang="en-US" sz="2400" b="1" i="1" dirty="0" smtClean="0"/>
              <a:t>assessment tools</a:t>
            </a:r>
            <a:r>
              <a:rPr lang="en-US" sz="2400" dirty="0" smtClean="0"/>
              <a:t> that include, but are not limited to, reports, oral presentations, …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evaluation of the data collected including analysis of student performance relative to program expectations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discussion of how the results will be used to further develop the program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a description of the ongoing process used by the program to assess and develop the program as described in (a)-(e) above</a:t>
            </a:r>
          </a:p>
        </p:txBody>
      </p:sp>
      <p:sp>
        <p:nvSpPr>
          <p:cNvPr id="2150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2150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53E6E3DD-348C-48DD-9A4E-82F563DA1F1E}" type="slidenum">
              <a:rPr lang="en-US" smtClean="0"/>
              <a:pPr>
                <a:buFont typeface="Times New Roman" pitchFamily="16" charset="0"/>
                <a:buNone/>
              </a:pPr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72E8050F-45A1-4DC6-B6EA-6D1059ED4597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16</a:t>
            </a:fld>
            <a:endParaRPr lang="en-US" smtClean="0"/>
          </a:p>
        </p:txBody>
      </p:sp>
      <p:sp>
        <p:nvSpPr>
          <p:cNvPr id="2253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Course development process</a:t>
            </a:r>
          </a:p>
        </p:txBody>
      </p:sp>
      <p:sp>
        <p:nvSpPr>
          <p:cNvPr id="22533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course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objectives 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content</a:t>
            </a:r>
          </a:p>
        </p:txBody>
      </p:sp>
      <p:sp>
        <p:nvSpPr>
          <p:cNvPr id="22534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Create specific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outcomes for each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class</a:t>
            </a:r>
          </a:p>
        </p:txBody>
      </p:sp>
      <p:sp>
        <p:nvSpPr>
          <p:cNvPr id="22535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Map to experiences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(lectures, projects,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labs, etc.)</a:t>
            </a:r>
          </a:p>
        </p:txBody>
      </p:sp>
      <p:sp>
        <p:nvSpPr>
          <p:cNvPr id="22536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Student input</a:t>
            </a:r>
          </a:p>
        </p:txBody>
      </p:sp>
      <p:sp>
        <p:nvSpPr>
          <p:cNvPr id="22538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22539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22540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22541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2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3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4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5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6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7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8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BB3D5260-BD21-40E7-8278-4C6362FC4636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17</a:t>
            </a:fld>
            <a:endParaRPr lang="en-US" smtClean="0"/>
          </a:p>
        </p:txBody>
      </p:sp>
      <p:sp>
        <p:nvSpPr>
          <p:cNvPr id="2355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grpSp>
        <p:nvGrpSpPr>
          <p:cNvPr id="23557" name="Group 20"/>
          <p:cNvGrpSpPr>
            <a:grpSpLocks/>
          </p:cNvGrpSpPr>
          <p:nvPr/>
        </p:nvGrpSpPr>
        <p:grpSpPr bwMode="auto">
          <a:xfrm>
            <a:off x="1079500" y="720725"/>
            <a:ext cx="7740650" cy="5578475"/>
            <a:chOff x="1079500" y="720725"/>
            <a:chExt cx="7740650" cy="5578475"/>
          </a:xfrm>
        </p:grpSpPr>
        <p:sp>
          <p:nvSpPr>
            <p:cNvPr id="23558" name="AutoShape 2"/>
            <p:cNvSpPr>
              <a:spLocks noChangeArrowheads="1"/>
            </p:cNvSpPr>
            <p:nvPr/>
          </p:nvSpPr>
          <p:spPr bwMode="auto">
            <a:xfrm>
              <a:off x="3959225" y="1260475"/>
              <a:ext cx="1979613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Identify major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objectives (including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graduate attributes)</a:t>
              </a:r>
            </a:p>
          </p:txBody>
        </p:sp>
        <p:sp>
          <p:nvSpPr>
            <p:cNvPr id="23559" name="AutoShape 3"/>
            <p:cNvSpPr>
              <a:spLocks noChangeArrowheads="1"/>
            </p:cNvSpPr>
            <p:nvPr/>
          </p:nvSpPr>
          <p:spPr bwMode="auto">
            <a:xfrm>
              <a:off x="6840538" y="1260475"/>
              <a:ext cx="1979612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Create</a:t>
              </a:r>
              <a:endParaRPr lang="en-US" i="1">
                <a:solidFill>
                  <a:srgbClr val="000000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i="1">
                  <a:solidFill>
                    <a:srgbClr val="000000"/>
                  </a:solidFill>
                </a:rPr>
                <a:t>Indicators</a:t>
              </a:r>
            </a:p>
          </p:txBody>
        </p:sp>
        <p:sp>
          <p:nvSpPr>
            <p:cNvPr id="23560" name="AutoShape 4"/>
            <p:cNvSpPr>
              <a:spLocks noChangeArrowheads="1"/>
            </p:cNvSpPr>
            <p:nvPr/>
          </p:nvSpPr>
          <p:spPr bwMode="auto">
            <a:xfrm>
              <a:off x="6840538" y="3240088"/>
              <a:ext cx="1979612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Map to courses/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experiences</a:t>
              </a:r>
            </a:p>
          </p:txBody>
        </p:sp>
        <p:sp>
          <p:nvSpPr>
            <p:cNvPr id="23561" name="AutoShape 5"/>
            <p:cNvSpPr>
              <a:spLocks noChangeArrowheads="1"/>
            </p:cNvSpPr>
            <p:nvPr/>
          </p:nvSpPr>
          <p:spPr bwMode="auto">
            <a:xfrm>
              <a:off x="6840538" y="5219700"/>
              <a:ext cx="1979612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Identify appropriate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tools to assess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(reports, simulation,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tests,...)</a:t>
              </a:r>
            </a:p>
          </p:txBody>
        </p:sp>
        <p:sp>
          <p:nvSpPr>
            <p:cNvPr id="23562" name="AutoShape 6"/>
            <p:cNvSpPr>
              <a:spLocks noChangeArrowheads="1"/>
            </p:cNvSpPr>
            <p:nvPr/>
          </p:nvSpPr>
          <p:spPr bwMode="auto">
            <a:xfrm>
              <a:off x="3959225" y="3240088"/>
              <a:ext cx="1979613" cy="1079500"/>
            </a:xfrm>
            <a:prstGeom prst="flowChartProcess">
              <a:avLst/>
            </a:prstGeom>
            <a:solidFill>
              <a:srgbClr val="7DA64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Stakeholder input</a:t>
              </a:r>
            </a:p>
          </p:txBody>
        </p:sp>
        <p:sp>
          <p:nvSpPr>
            <p:cNvPr id="23563" name="AutoShape 7"/>
            <p:cNvSpPr>
              <a:spLocks noChangeArrowheads="1"/>
            </p:cNvSpPr>
            <p:nvPr/>
          </p:nvSpPr>
          <p:spPr bwMode="auto">
            <a:xfrm>
              <a:off x="3959225" y="5219700"/>
              <a:ext cx="1979613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Course changes/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Measure</a:t>
              </a:r>
            </a:p>
          </p:txBody>
        </p:sp>
        <p:sp>
          <p:nvSpPr>
            <p:cNvPr id="23564" name="AutoShape 8"/>
            <p:cNvSpPr>
              <a:spLocks noChangeArrowheads="1"/>
            </p:cNvSpPr>
            <p:nvPr/>
          </p:nvSpPr>
          <p:spPr bwMode="auto">
            <a:xfrm>
              <a:off x="1079500" y="5219700"/>
              <a:ext cx="1979613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Analyze and 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evaluate data</a:t>
              </a:r>
            </a:p>
          </p:txBody>
        </p:sp>
        <p:sp>
          <p:nvSpPr>
            <p:cNvPr id="23565" name="AutoShape 9"/>
            <p:cNvSpPr>
              <a:spLocks noChangeArrowheads="1"/>
            </p:cNvSpPr>
            <p:nvPr/>
          </p:nvSpPr>
          <p:spPr bwMode="auto">
            <a:xfrm>
              <a:off x="1079500" y="3240088"/>
              <a:ext cx="1979613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Program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improvement</a:t>
              </a:r>
            </a:p>
          </p:txBody>
        </p:sp>
        <p:sp>
          <p:nvSpPr>
            <p:cNvPr id="23566" name="AutoShape 10"/>
            <p:cNvSpPr>
              <a:spLocks noChangeArrowheads="1"/>
            </p:cNvSpPr>
            <p:nvPr/>
          </p:nvSpPr>
          <p:spPr bwMode="auto">
            <a:xfrm>
              <a:off x="6119813" y="1619250"/>
              <a:ext cx="539750" cy="360363"/>
            </a:xfrm>
            <a:prstGeom prst="right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67" name="AutoShape 11"/>
            <p:cNvSpPr>
              <a:spLocks noChangeArrowheads="1"/>
            </p:cNvSpPr>
            <p:nvPr/>
          </p:nvSpPr>
          <p:spPr bwMode="auto">
            <a:xfrm>
              <a:off x="7615238" y="2519363"/>
              <a:ext cx="360362" cy="539750"/>
            </a:xfrm>
            <a:prstGeom prst="down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68" name="AutoShape 12"/>
            <p:cNvSpPr>
              <a:spLocks noChangeArrowheads="1"/>
            </p:cNvSpPr>
            <p:nvPr/>
          </p:nvSpPr>
          <p:spPr bwMode="auto">
            <a:xfrm>
              <a:off x="7559675" y="4500563"/>
              <a:ext cx="360363" cy="539750"/>
            </a:xfrm>
            <a:prstGeom prst="down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69" name="AutoShape 13"/>
            <p:cNvSpPr>
              <a:spLocks noChangeArrowheads="1"/>
            </p:cNvSpPr>
            <p:nvPr/>
          </p:nvSpPr>
          <p:spPr bwMode="auto">
            <a:xfrm>
              <a:off x="6119813" y="5580063"/>
              <a:ext cx="539750" cy="360362"/>
            </a:xfrm>
            <a:prstGeom prst="left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70" name="AutoShape 14"/>
            <p:cNvSpPr>
              <a:spLocks noChangeArrowheads="1"/>
            </p:cNvSpPr>
            <p:nvPr/>
          </p:nvSpPr>
          <p:spPr bwMode="auto">
            <a:xfrm>
              <a:off x="3240088" y="5580063"/>
              <a:ext cx="539750" cy="360362"/>
            </a:xfrm>
            <a:prstGeom prst="left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71" name="AutoShape 15"/>
            <p:cNvSpPr>
              <a:spLocks noChangeArrowheads="1"/>
            </p:cNvSpPr>
            <p:nvPr/>
          </p:nvSpPr>
          <p:spPr bwMode="auto">
            <a:xfrm>
              <a:off x="1800225" y="4500563"/>
              <a:ext cx="360363" cy="539750"/>
            </a:xfrm>
            <a:prstGeom prst="up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72" name="Freeform 16"/>
            <p:cNvSpPr>
              <a:spLocks noChangeArrowheads="1"/>
            </p:cNvSpPr>
            <p:nvPr/>
          </p:nvSpPr>
          <p:spPr bwMode="auto">
            <a:xfrm flipV="1">
              <a:off x="1979613" y="1619250"/>
              <a:ext cx="720725" cy="720725"/>
            </a:xfrm>
            <a:custGeom>
              <a:avLst/>
              <a:gdLst>
                <a:gd name="T0" fmla="*/ 2147483647 w 841"/>
                <a:gd name="T1" fmla="*/ 2147483647 h 854"/>
                <a:gd name="T2" fmla="*/ 2147483647 w 841"/>
                <a:gd name="T3" fmla="*/ 2147483647 h 854"/>
                <a:gd name="T4" fmla="*/ 2147483647 w 841"/>
                <a:gd name="T5" fmla="*/ 2147483647 h 854"/>
                <a:gd name="T6" fmla="*/ 2147483647 w 841"/>
                <a:gd name="T7" fmla="*/ 0 h 854"/>
                <a:gd name="T8" fmla="*/ 0 w 841"/>
                <a:gd name="T9" fmla="*/ 0 h 854"/>
                <a:gd name="T10" fmla="*/ 0 w 841"/>
                <a:gd name="T11" fmla="*/ 2147483647 h 854"/>
                <a:gd name="T12" fmla="*/ 2147483647 w 841"/>
                <a:gd name="T13" fmla="*/ 2147483647 h 854"/>
                <a:gd name="T14" fmla="*/ 2147483647 w 841"/>
                <a:gd name="T15" fmla="*/ 2147483647 h 854"/>
                <a:gd name="T16" fmla="*/ 2147483647 w 841"/>
                <a:gd name="T17" fmla="*/ 2147483647 h 854"/>
                <a:gd name="T18" fmla="*/ 2147483647 w 841"/>
                <a:gd name="T19" fmla="*/ 214748364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1"/>
                <a:gd name="T31" fmla="*/ 0 h 854"/>
                <a:gd name="T32" fmla="*/ 841 w 841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1" h="854">
                  <a:moveTo>
                    <a:pt x="517" y="247"/>
                  </a:moveTo>
                  <a:lnTo>
                    <a:pt x="517" y="415"/>
                  </a:lnTo>
                  <a:lnTo>
                    <a:pt x="264" y="415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680"/>
                  </a:lnTo>
                  <a:lnTo>
                    <a:pt x="517" y="680"/>
                  </a:lnTo>
                  <a:lnTo>
                    <a:pt x="517" y="854"/>
                  </a:lnTo>
                  <a:lnTo>
                    <a:pt x="841" y="547"/>
                  </a:lnTo>
                  <a:lnTo>
                    <a:pt x="517" y="247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73" name="AutoShape 17"/>
            <p:cNvSpPr>
              <a:spLocks noChangeArrowheads="1"/>
            </p:cNvSpPr>
            <p:nvPr/>
          </p:nvSpPr>
          <p:spPr bwMode="auto">
            <a:xfrm>
              <a:off x="4859338" y="720725"/>
              <a:ext cx="360362" cy="539750"/>
            </a:xfrm>
            <a:prstGeom prst="down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principles (adapted from ABET)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works best when the program has clear objectives.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requires attention to both outcomes and program.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should be periodic, not episodic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should be part of instruction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37CBC411-C989-48C3-9795-0D7AA0DAD511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19</a:t>
            </a:fld>
            <a:endParaRPr lang="en-US" smtClean="0"/>
          </a:p>
        </p:txBody>
      </p:sp>
      <p:sp>
        <p:nvSpPr>
          <p:cNvPr id="256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25605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major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objectives (including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25606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Create</a:t>
            </a:r>
            <a:endParaRPr lang="en-US" i="1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25607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25608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25609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25610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25611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25612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25613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4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5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6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7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8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9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20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Session outcomes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1. Apply accepted assessment principles to CEAB graduate attribute requirements</a:t>
            </a:r>
          </a:p>
          <a:p>
            <a:r>
              <a:rPr lang="en-US" smtClean="0"/>
              <a:t>2. Plan a process to generate data that can inform program improvement</a:t>
            </a:r>
          </a:p>
          <a:p>
            <a:r>
              <a:rPr lang="en-US" smtClean="0"/>
              <a:t>Be able to use:</a:t>
            </a:r>
          </a:p>
          <a:p>
            <a:pPr lvl="1"/>
            <a:r>
              <a:rPr lang="en-US" smtClean="0"/>
              <a:t>Tools</a:t>
            </a:r>
          </a:p>
          <a:p>
            <a:pPr lvl="1"/>
            <a:r>
              <a:rPr lang="en-US" smtClean="0"/>
              <a:t>Technology</a:t>
            </a:r>
          </a:p>
          <a:p>
            <a:pPr lvl="1"/>
            <a:r>
              <a:rPr lang="en-US" smtClean="0"/>
              <a:t>Terminology</a:t>
            </a:r>
          </a:p>
          <a:p>
            <a:endParaRPr lang="en-CA" smtClean="0"/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925763" y="7235825"/>
            <a:ext cx="4778375" cy="274638"/>
          </a:xfrm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FDC9B63E-A0A1-45D6-8EDF-6FA8488198B5}" type="slidenum">
              <a:rPr lang="en-US" smtClean="0"/>
              <a:pPr>
                <a:buFont typeface="Times New Roman" pitchFamily="16" charset="0"/>
                <a:buNone/>
              </a:pPr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Creating Program objectives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solidFill>
                  <a:srgbClr val="FF0000"/>
                </a:solidFill>
              </a:rPr>
              <a:t>CEAB graduate attributes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Strategic plans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Advisory boards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Major employers of graduates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Input from stakeholders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Focus groups, surveys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SWOT (strengths, weaknesses, opportunities, threats) analysis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/>
              <a:t>What do you want your program to be known for?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5487E319-A7C1-4004-A8D4-2BD7346F6537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21</a:t>
            </a:fld>
            <a:endParaRPr lang="en-US" smtClean="0"/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major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objectives (including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27654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Create</a:t>
            </a:r>
            <a:endParaRPr lang="en-US" i="1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27655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27656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27657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27658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27659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27660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27661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2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3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4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5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6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7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8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DF94E50C-11E1-450F-946B-F051FB11510B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22</a:t>
            </a:fld>
            <a:endParaRPr lang="en-US" smtClean="0"/>
          </a:p>
        </p:txBody>
      </p:sp>
      <p:sp>
        <p:nvSpPr>
          <p:cNvPr id="2867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Why performance indicators?</a:t>
            </a:r>
          </a:p>
        </p:txBody>
      </p:sp>
      <p:sp>
        <p:nvSpPr>
          <p:cNvPr id="28677" name="AutoShape 2"/>
          <p:cNvSpPr>
            <a:spLocks noChangeArrowheads="1"/>
          </p:cNvSpPr>
          <p:nvPr/>
        </p:nvSpPr>
        <p:spPr bwMode="auto">
          <a:xfrm>
            <a:off x="900113" y="1260475"/>
            <a:ext cx="7920037" cy="16192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>
                <a:solidFill>
                  <a:srgbClr val="FFFFFF"/>
                </a:solidFill>
              </a:rPr>
              <a:t>Lifelong learning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FFFFFF"/>
                </a:solidFill>
              </a:rPr>
              <a:t>An ability to identify and address their own educational needs in a changing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FFFFFF"/>
                </a:solidFill>
              </a:rPr>
              <a:t>world in ways sufficient to maintain their competence and to allow them to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FFFFFF"/>
                </a:solidFill>
              </a:rPr>
              <a:t>contribute to the advancement of knowledge</a:t>
            </a:r>
          </a:p>
        </p:txBody>
      </p:sp>
      <p:sp>
        <p:nvSpPr>
          <p:cNvPr id="28678" name="AutoShape 3"/>
          <p:cNvSpPr>
            <a:spLocks noChangeArrowheads="1"/>
          </p:cNvSpPr>
          <p:nvPr/>
        </p:nvSpPr>
        <p:spPr bwMode="auto">
          <a:xfrm>
            <a:off x="720725" y="3419475"/>
            <a:ext cx="2519363" cy="900113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Can this be directly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measured?</a:t>
            </a:r>
          </a:p>
        </p:txBody>
      </p:sp>
      <p:sp>
        <p:nvSpPr>
          <p:cNvPr id="28679" name="AutoShape 4"/>
          <p:cNvSpPr>
            <a:spLocks noChangeArrowheads="1"/>
          </p:cNvSpPr>
          <p:nvPr/>
        </p:nvSpPr>
        <p:spPr bwMode="auto">
          <a:xfrm>
            <a:off x="3600450" y="3419475"/>
            <a:ext cx="2519363" cy="900113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Would multiple assessors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be consistent?</a:t>
            </a:r>
          </a:p>
        </p:txBody>
      </p:sp>
      <p:sp>
        <p:nvSpPr>
          <p:cNvPr id="28680" name="AutoShape 5"/>
          <p:cNvSpPr>
            <a:spLocks noChangeArrowheads="1"/>
          </p:cNvSpPr>
          <p:nvPr/>
        </p:nvSpPr>
        <p:spPr bwMode="auto">
          <a:xfrm>
            <a:off x="6480175" y="3419475"/>
            <a:ext cx="2519363" cy="900113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How meaningful would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the assessment be?</a:t>
            </a:r>
          </a:p>
        </p:txBody>
      </p:sp>
      <p:sp>
        <p:nvSpPr>
          <p:cNvPr id="28681" name="Line 6"/>
          <p:cNvSpPr>
            <a:spLocks noChangeShapeType="1"/>
          </p:cNvSpPr>
          <p:nvPr/>
        </p:nvSpPr>
        <p:spPr bwMode="auto">
          <a:xfrm flipH="1">
            <a:off x="1978025" y="2879725"/>
            <a:ext cx="288290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>
            <a:off x="4859338" y="2879725"/>
            <a:ext cx="2879725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8683" name="Line 8"/>
          <p:cNvSpPr>
            <a:spLocks noChangeShapeType="1"/>
          </p:cNvSpPr>
          <p:nvPr/>
        </p:nvSpPr>
        <p:spPr bwMode="auto">
          <a:xfrm>
            <a:off x="4859338" y="2879725"/>
            <a:ext cx="1587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1079500" y="5400675"/>
            <a:ext cx="7559675" cy="900113"/>
          </a:xfrm>
          <a:prstGeom prst="roundRect">
            <a:avLst>
              <a:gd name="adj" fmla="val 16667"/>
            </a:avLst>
          </a:prstGeom>
          <a:solidFill>
            <a:srgbClr val="B84747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>
                <a:solidFill>
                  <a:srgbClr val="000000"/>
                </a:solidFill>
              </a:rPr>
              <a:t>Probably not, so more specific measurable </a:t>
            </a:r>
            <a:r>
              <a:rPr lang="en-US" sz="2000" i="1">
                <a:solidFill>
                  <a:srgbClr val="000000"/>
                </a:solidFill>
              </a:rPr>
              <a:t>indicators</a:t>
            </a:r>
            <a:r>
              <a:rPr lang="en-US" sz="2000">
                <a:solidFill>
                  <a:srgbClr val="000000"/>
                </a:solidFill>
              </a:rPr>
              <a:t> are needed.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>
                <a:solidFill>
                  <a:srgbClr val="000000"/>
                </a:solidFill>
              </a:rPr>
              <a:t>This allows </a:t>
            </a:r>
            <a:r>
              <a:rPr lang="en-US" sz="2000" b="1" i="1">
                <a:solidFill>
                  <a:srgbClr val="000000"/>
                </a:solidFill>
              </a:rPr>
              <a:t>the program</a:t>
            </a:r>
            <a:r>
              <a:rPr lang="en-US" sz="2000">
                <a:solidFill>
                  <a:srgbClr val="000000"/>
                </a:solidFill>
              </a:rPr>
              <a:t> to decide what is important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979613" y="4319588"/>
            <a:ext cx="2879725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859338" y="4319588"/>
            <a:ext cx="1587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4857750" y="4319588"/>
            <a:ext cx="2703513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2" grpId="0" animBg="1"/>
      <p:bldP spid="23563" grpId="0" animBg="1"/>
      <p:bldP spid="235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A460C16-E752-40DF-88BA-4BDAC5ACFC73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23</a:t>
            </a:fld>
            <a:endParaRPr lang="en-US" smtClean="0"/>
          </a:p>
        </p:txBody>
      </p:sp>
      <p:sp>
        <p:nvSpPr>
          <p:cNvPr id="2970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Indicators: examples</a:t>
            </a:r>
          </a:p>
        </p:txBody>
      </p:sp>
      <p:sp>
        <p:nvSpPr>
          <p:cNvPr id="29701" name="AutoShape 2"/>
          <p:cNvSpPr>
            <a:spLocks noChangeArrowheads="1"/>
          </p:cNvSpPr>
          <p:nvPr/>
        </p:nvSpPr>
        <p:spPr bwMode="auto">
          <a:xfrm>
            <a:off x="1619250" y="1260475"/>
            <a:ext cx="7920038" cy="16192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>
                <a:solidFill>
                  <a:srgbClr val="FFFFFF"/>
                </a:solidFill>
              </a:rPr>
              <a:t>Lifelong learning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FFFFFF"/>
                </a:solidFill>
              </a:rPr>
              <a:t>An ability to identify and address their own educational needs in a changing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FFFFFF"/>
                </a:solidFill>
              </a:rPr>
              <a:t>world in ways sufficient to maintain their competence and to allow them to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FFFFFF"/>
                </a:solidFill>
              </a:rPr>
              <a:t>contribute to the advancement of knowledge</a:t>
            </a:r>
          </a:p>
        </p:txBody>
      </p:sp>
      <p:sp>
        <p:nvSpPr>
          <p:cNvPr id="29702" name="AutoShape 3"/>
          <p:cNvSpPr>
            <a:spLocks noChangeArrowheads="1"/>
          </p:cNvSpPr>
          <p:nvPr/>
        </p:nvSpPr>
        <p:spPr bwMode="auto">
          <a:xfrm>
            <a:off x="1979613" y="3779838"/>
            <a:ext cx="3419475" cy="1439862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Critically evaluates information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for authority, currency, and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 objectivity</a:t>
            </a:r>
          </a:p>
        </p:txBody>
      </p:sp>
      <p:sp>
        <p:nvSpPr>
          <p:cNvPr id="29703" name="AutoShape 4"/>
          <p:cNvSpPr>
            <a:spLocks noChangeArrowheads="1"/>
          </p:cNvSpPr>
          <p:nvPr/>
        </p:nvSpPr>
        <p:spPr bwMode="auto">
          <a:xfrm>
            <a:off x="5759450" y="5400675"/>
            <a:ext cx="3600450" cy="161925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Uses information ethically and legally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to accomplish a specific purpose</a:t>
            </a:r>
          </a:p>
        </p:txBody>
      </p:sp>
      <p:sp>
        <p:nvSpPr>
          <p:cNvPr id="29704" name="AutoShape 5"/>
          <p:cNvSpPr>
            <a:spLocks noChangeArrowheads="1"/>
          </p:cNvSpPr>
          <p:nvPr/>
        </p:nvSpPr>
        <p:spPr bwMode="auto">
          <a:xfrm>
            <a:off x="5759450" y="3789363"/>
            <a:ext cx="3621088" cy="1439862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Identify gap in knowledge and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develop a plan to address</a:t>
            </a:r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5456238" y="2890838"/>
            <a:ext cx="1587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179388" y="1692275"/>
            <a:ext cx="10795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Graduate</a:t>
            </a:r>
          </a:p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attribute</a:t>
            </a:r>
          </a:p>
        </p:txBody>
      </p:sp>
      <p:sp>
        <p:nvSpPr>
          <p:cNvPr id="29707" name="Text Box 8"/>
          <p:cNvSpPr txBox="1">
            <a:spLocks noChangeArrowheads="1"/>
          </p:cNvSpPr>
          <p:nvPr/>
        </p:nvSpPr>
        <p:spPr bwMode="auto">
          <a:xfrm>
            <a:off x="4679950" y="3419475"/>
            <a:ext cx="1439863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The student:</a:t>
            </a:r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>
            <a:off x="179388" y="3060700"/>
            <a:ext cx="9539287" cy="1588"/>
          </a:xfrm>
          <a:prstGeom prst="line">
            <a:avLst/>
          </a:prstGeom>
          <a:noFill/>
          <a:ln w="36000">
            <a:solidFill>
              <a:srgbClr val="7DA647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9" name="AutoShape 10"/>
          <p:cNvSpPr>
            <a:spLocks noChangeArrowheads="1"/>
          </p:cNvSpPr>
          <p:nvPr/>
        </p:nvSpPr>
        <p:spPr bwMode="auto">
          <a:xfrm>
            <a:off x="1979613" y="5400675"/>
            <a:ext cx="3419475" cy="162877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Describes the types of literature of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their field and how it is produced</a:t>
            </a:r>
          </a:p>
        </p:txBody>
      </p:sp>
      <p:sp>
        <p:nvSpPr>
          <p:cNvPr id="29710" name="Text Box 11"/>
          <p:cNvSpPr txBox="1">
            <a:spLocks noChangeArrowheads="1"/>
          </p:cNvSpPr>
          <p:nvPr/>
        </p:nvSpPr>
        <p:spPr bwMode="auto">
          <a:xfrm>
            <a:off x="0" y="5148263"/>
            <a:ext cx="143986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29711" name="Left Brace 14"/>
          <p:cNvSpPr>
            <a:spLocks/>
          </p:cNvSpPr>
          <p:nvPr/>
        </p:nvSpPr>
        <p:spPr bwMode="auto">
          <a:xfrm>
            <a:off x="1295400" y="1187450"/>
            <a:ext cx="215900" cy="1728788"/>
          </a:xfrm>
          <a:prstGeom prst="leftBrace">
            <a:avLst>
              <a:gd name="adj1" fmla="val 83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2" name="Left Brace 15"/>
          <p:cNvSpPr>
            <a:spLocks/>
          </p:cNvSpPr>
          <p:nvPr/>
        </p:nvSpPr>
        <p:spPr bwMode="auto">
          <a:xfrm>
            <a:off x="1511300" y="3779838"/>
            <a:ext cx="433388" cy="3240087"/>
          </a:xfrm>
          <a:prstGeom prst="leftBrace">
            <a:avLst>
              <a:gd name="adj1" fmla="val 83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Establishing Indicators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341947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What specific things should students demonstrate?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What do they need to be able to </a:t>
            </a:r>
            <a:r>
              <a:rPr lang="en-US" b="1" i="1" smtClean="0"/>
              <a:t>do</a:t>
            </a:r>
            <a:r>
              <a:rPr lang="en-US" smtClean="0"/>
              <a:t>?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Are they measurable and meaningful?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Can involve cognitive (recalling, analyzing, creating), attitudes, skills</a:t>
            </a: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7199313" y="3959225"/>
            <a:ext cx="1800225" cy="1079500"/>
          </a:xfrm>
          <a:prstGeom prst="roundRect">
            <a:avLst>
              <a:gd name="adj" fmla="val 16667"/>
            </a:avLst>
          </a:prstGeom>
          <a:solidFill>
            <a:srgbClr val="B84747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Content area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360363" y="3959225"/>
            <a:ext cx="4859337" cy="1079500"/>
          </a:xfrm>
          <a:prstGeom prst="roundRect">
            <a:avLst>
              <a:gd name="adj" fmla="val 16667"/>
            </a:avLst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>
                <a:solidFill>
                  <a:srgbClr val="000000"/>
                </a:solidFill>
              </a:rPr>
              <a:t>Level of expectation</a:t>
            </a:r>
          </a:p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>
                <a:solidFill>
                  <a:srgbClr val="000000"/>
                </a:solidFill>
              </a:rPr>
              <a:t>(“describes”, “compares”, “applies”, “creates”, etc.)</a:t>
            </a:r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619250" y="5219700"/>
            <a:ext cx="6659563" cy="1439863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000">
                <a:solidFill>
                  <a:srgbClr val="94BD5E"/>
                </a:solidFill>
              </a:rPr>
              <a:t>Critically evaluates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information for authority, currency, and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000">
                <a:solidFill>
                  <a:srgbClr val="FF0000"/>
                </a:solidFill>
              </a:rPr>
              <a:t> objectivity</a:t>
            </a: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2339975" y="4679950"/>
            <a:ext cx="720725" cy="1079500"/>
          </a:xfrm>
          <a:prstGeom prst="line">
            <a:avLst/>
          </a:prstGeom>
          <a:noFill/>
          <a:ln w="9525">
            <a:solidFill>
              <a:srgbClr val="94BD5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 flipH="1">
            <a:off x="5937250" y="4679950"/>
            <a:ext cx="1263650" cy="1079500"/>
          </a:xfrm>
          <a:prstGeom prst="line">
            <a:avLst/>
          </a:prstGeom>
          <a:noFill/>
          <a:ln w="9525">
            <a:solidFill>
              <a:srgbClr val="B847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Indicators</a:t>
            </a:r>
          </a:p>
        </p:txBody>
      </p:sp>
      <p:sp>
        <p:nvSpPr>
          <p:cNvPr id="317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well-written indicator includes:</a:t>
            </a:r>
            <a:endParaRPr lang="en-CA" smtClean="0"/>
          </a:p>
          <a:p>
            <a:pPr>
              <a:buFont typeface="Arial" charset="0"/>
              <a:buChar char="•"/>
            </a:pPr>
            <a:r>
              <a:rPr lang="en-US" smtClean="0"/>
              <a:t>what students will do</a:t>
            </a:r>
            <a:endParaRPr lang="en-CA" smtClean="0"/>
          </a:p>
          <a:p>
            <a:pPr>
              <a:buFont typeface="Arial" charset="0"/>
              <a:buChar char="•"/>
            </a:pPr>
            <a:r>
              <a:rPr lang="en-US" smtClean="0"/>
              <a:t>the level of complexity at which they will do it</a:t>
            </a:r>
            <a:endParaRPr lang="en-CA" smtClean="0"/>
          </a:p>
          <a:p>
            <a:pPr>
              <a:buFont typeface="Arial" charset="0"/>
              <a:buChar char="•"/>
            </a:pPr>
            <a:r>
              <a:rPr lang="en-US" smtClean="0"/>
              <a:t>the conditions under which the learning will be demonstrated</a:t>
            </a:r>
            <a:endParaRPr lang="en-CA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86DA2167-FC95-4B21-9339-9AD1FD8776CC}" type="slidenum">
              <a:rPr lang="en-US" smtClean="0"/>
              <a:pPr>
                <a:buFont typeface="Times New Roman" pitchFamily="16" charset="0"/>
                <a:buNone/>
              </a:pPr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Indicators</a:t>
            </a:r>
          </a:p>
        </p:txBody>
      </p:sp>
      <p:sp>
        <p:nvSpPr>
          <p:cNvPr id="3277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Examples:</a:t>
            </a:r>
            <a:r>
              <a:rPr lang="en-US" smtClean="0"/>
              <a:t> knowledge base for engineering (mathematics)</a:t>
            </a:r>
            <a:endParaRPr lang="en-CA" smtClean="0"/>
          </a:p>
          <a:p>
            <a:r>
              <a:rPr lang="en-US" smtClean="0"/>
              <a:t> </a:t>
            </a:r>
            <a:r>
              <a:rPr lang="en-US" sz="2800" i="1" smtClean="0"/>
              <a:t>Critically </a:t>
            </a:r>
            <a:r>
              <a:rPr lang="en-US" sz="2800" b="1" i="1" smtClean="0"/>
              <a:t>select*</a:t>
            </a:r>
            <a:r>
              <a:rPr lang="en-US" sz="2800" i="1" smtClean="0"/>
              <a:t> and </a:t>
            </a:r>
            <a:r>
              <a:rPr lang="en-US" sz="2800" b="1" i="1" smtClean="0"/>
              <a:t>apply*</a:t>
            </a:r>
            <a:r>
              <a:rPr lang="en-US" sz="2800" i="1" smtClean="0"/>
              <a:t> computational formula to </a:t>
            </a:r>
            <a:r>
              <a:rPr lang="en-US" sz="2800" b="1" i="1" smtClean="0"/>
              <a:t>solve</a:t>
            </a:r>
            <a:r>
              <a:rPr lang="en-US" sz="2800" i="1" smtClean="0"/>
              <a:t> </a:t>
            </a:r>
            <a:r>
              <a:rPr lang="en-US" sz="2800" b="1" i="1" smtClean="0"/>
              <a:t>novel</a:t>
            </a:r>
            <a:r>
              <a:rPr lang="en-US" sz="2800" i="1" smtClean="0"/>
              <a:t> </a:t>
            </a:r>
            <a:r>
              <a:rPr lang="en-US" sz="2800" b="1" i="1" smtClean="0"/>
              <a:t>problems</a:t>
            </a:r>
            <a:endParaRPr lang="en-CA" smtClean="0"/>
          </a:p>
          <a:p>
            <a:r>
              <a:rPr lang="en-US" b="1" i="1" smtClean="0"/>
              <a:t> </a:t>
            </a:r>
            <a:r>
              <a:rPr lang="en-US" i="1" smtClean="0"/>
              <a:t>Examples: Design</a:t>
            </a:r>
            <a:endParaRPr lang="en-CA" i="1" smtClean="0"/>
          </a:p>
          <a:p>
            <a:r>
              <a:rPr lang="en-US" smtClean="0"/>
              <a:t> </a:t>
            </a:r>
            <a:r>
              <a:rPr lang="en-US" sz="2800" b="1" i="1" smtClean="0"/>
              <a:t>Generates</a:t>
            </a:r>
            <a:r>
              <a:rPr lang="en-US" sz="2800" i="1" baseline="30000" smtClean="0">
                <a:hlinkClick r:id="rId2" action="ppaction://hlinkfile"/>
              </a:rPr>
              <a:t>*</a:t>
            </a:r>
            <a:r>
              <a:rPr lang="en-US" sz="2800" i="1" smtClean="0"/>
              <a:t> </a:t>
            </a:r>
            <a:r>
              <a:rPr lang="en-US" sz="2800" b="1" i="1" smtClean="0"/>
              <a:t>original concepts</a:t>
            </a:r>
            <a:r>
              <a:rPr lang="en-US" sz="2800" i="1" smtClean="0"/>
              <a:t> and </a:t>
            </a:r>
            <a:r>
              <a:rPr lang="en-US" sz="2800" b="1" i="1" smtClean="0"/>
              <a:t>adapts* </a:t>
            </a:r>
            <a:r>
              <a:rPr lang="en-US" sz="2800" i="1" smtClean="0"/>
              <a:t>existing ones to offer diverse, viable solutions that </a:t>
            </a:r>
            <a:r>
              <a:rPr lang="en-US" sz="2800" b="1" i="1" smtClean="0"/>
              <a:t>address the problem definition</a:t>
            </a:r>
            <a:endParaRPr lang="en-CA" sz="2800" smtClean="0"/>
          </a:p>
          <a:p>
            <a:r>
              <a:rPr lang="en-US" sz="2800" smtClean="0"/>
              <a:t> </a:t>
            </a:r>
            <a:r>
              <a:rPr lang="en-US" sz="2800" b="1" i="1" smtClean="0"/>
              <a:t>Evaluates</a:t>
            </a:r>
            <a:r>
              <a:rPr lang="en-US" sz="2800" i="1" smtClean="0"/>
              <a:t>* the validity and reliability of models </a:t>
            </a:r>
            <a:r>
              <a:rPr lang="en-US" sz="2800" b="1" i="1" smtClean="0"/>
              <a:t>against specifications and the criteria established by a client</a:t>
            </a:r>
            <a:endParaRPr lang="en-CA" sz="2800" smtClean="0"/>
          </a:p>
          <a:p>
            <a:r>
              <a:rPr lang="en-US" sz="2800" b="1" smtClean="0"/>
              <a:t> </a:t>
            </a:r>
            <a:endParaRPr lang="en-CA" sz="2800" smtClean="0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828502E1-CCCF-4242-8585-E4370CAA1FD1}" type="slidenum">
              <a:rPr lang="en-US" smtClean="0"/>
              <a:pPr>
                <a:buFont typeface="Times New Roman" pitchFamily="16" charset="0"/>
                <a:buNone/>
              </a:pPr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5AE59F29-152E-4B2B-98B7-0A0187895693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27</a:t>
            </a:fld>
            <a:endParaRPr lang="en-US" smtClean="0"/>
          </a:p>
        </p:txBody>
      </p:sp>
      <p:sp>
        <p:nvSpPr>
          <p:cNvPr id="3379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Problematic criteria</a:t>
            </a:r>
          </a:p>
        </p:txBody>
      </p:sp>
      <p:sp>
        <p:nvSpPr>
          <p:cNvPr id="33797" name="AutoShape 2"/>
          <p:cNvSpPr>
            <a:spLocks noChangeArrowheads="1"/>
          </p:cNvSpPr>
          <p:nvPr/>
        </p:nvSpPr>
        <p:spPr bwMode="auto">
          <a:xfrm>
            <a:off x="7019925" y="2519363"/>
            <a:ext cx="1800225" cy="1079500"/>
          </a:xfrm>
          <a:prstGeom prst="roundRect">
            <a:avLst>
              <a:gd name="adj" fmla="val 16667"/>
            </a:avLst>
          </a:prstGeom>
          <a:solidFill>
            <a:srgbClr val="B84747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000">
                <a:solidFill>
                  <a:srgbClr val="000000"/>
                </a:solidFill>
              </a:rPr>
              <a:t>Content area</a:t>
            </a:r>
          </a:p>
        </p:txBody>
      </p:sp>
      <p:sp>
        <p:nvSpPr>
          <p:cNvPr id="33798" name="AutoShape 3"/>
          <p:cNvSpPr>
            <a:spLocks noChangeArrowheads="1"/>
          </p:cNvSpPr>
          <p:nvPr/>
        </p:nvSpPr>
        <p:spPr bwMode="auto">
          <a:xfrm>
            <a:off x="360363" y="2124075"/>
            <a:ext cx="5580062" cy="1474788"/>
          </a:xfrm>
          <a:prstGeom prst="roundRect">
            <a:avLst>
              <a:gd name="adj" fmla="val 16667"/>
            </a:avLst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>
                <a:solidFill>
                  <a:srgbClr val="000000"/>
                </a:solidFill>
              </a:rPr>
              <a:t>What does the author mean? Students can state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>
                <a:solidFill>
                  <a:srgbClr val="000000"/>
                </a:solidFill>
              </a:rPr>
              <a:t>the laws? Plug numbers into equations? Apply laws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>
                <a:solidFill>
                  <a:srgbClr val="000000"/>
                </a:solidFill>
              </a:rPr>
              <a:t>to solve conceptual problems? ...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619250" y="4319588"/>
            <a:ext cx="6659563" cy="14398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Learns</a:t>
            </a:r>
            <a:r>
              <a:rPr lang="en-US" sz="2000" dirty="0">
                <a:solidFill>
                  <a:srgbClr val="FF0000"/>
                </a:solidFill>
              </a:rPr>
              <a:t> static physics principles including Newtonian laws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sz="2000" dirty="0">
                <a:solidFill>
                  <a:srgbClr val="FF0000"/>
                </a:solidFill>
              </a:rPr>
              <a:t>for linear motion</a:t>
            </a:r>
          </a:p>
        </p:txBody>
      </p:sp>
      <p:sp>
        <p:nvSpPr>
          <p:cNvPr id="33800" name="Line 5"/>
          <p:cNvSpPr>
            <a:spLocks noChangeShapeType="1"/>
          </p:cNvSpPr>
          <p:nvPr/>
        </p:nvSpPr>
        <p:spPr bwMode="auto">
          <a:xfrm>
            <a:off x="2160588" y="3600450"/>
            <a:ext cx="215900" cy="1116013"/>
          </a:xfrm>
          <a:prstGeom prst="line">
            <a:avLst/>
          </a:prstGeom>
          <a:noFill/>
          <a:ln w="9525">
            <a:solidFill>
              <a:srgbClr val="94BD5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3801" name="Line 6"/>
          <p:cNvSpPr>
            <a:spLocks noChangeShapeType="1"/>
          </p:cNvSpPr>
          <p:nvPr/>
        </p:nvSpPr>
        <p:spPr bwMode="auto">
          <a:xfrm flipH="1">
            <a:off x="5757863" y="3600450"/>
            <a:ext cx="1263650" cy="1079500"/>
          </a:xfrm>
          <a:prstGeom prst="line">
            <a:avLst/>
          </a:prstGeom>
          <a:noFill/>
          <a:ln w="9525">
            <a:solidFill>
              <a:srgbClr val="B847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55062E7A-F823-421D-AEB1-94D793EE106A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28</a:t>
            </a:fld>
            <a:endParaRPr lang="en-US" smtClean="0"/>
          </a:p>
        </p:txBody>
      </p:sp>
      <p:sp>
        <p:nvSpPr>
          <p:cNvPr id="3482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Taxonomy</a:t>
            </a:r>
          </a:p>
        </p:txBody>
      </p:sp>
      <p:sp>
        <p:nvSpPr>
          <p:cNvPr id="34821" name="AutoShape 2"/>
          <p:cNvSpPr>
            <a:spLocks noChangeArrowheads="1"/>
          </p:cNvSpPr>
          <p:nvPr/>
        </p:nvSpPr>
        <p:spPr bwMode="auto">
          <a:xfrm>
            <a:off x="2700338" y="1079500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</a:rPr>
              <a:t>Creating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(design, construct, generate ideas)</a:t>
            </a:r>
          </a:p>
        </p:txBody>
      </p:sp>
      <p:sp>
        <p:nvSpPr>
          <p:cNvPr id="34822" name="AutoShape 3"/>
          <p:cNvSpPr>
            <a:spLocks noChangeArrowheads="1"/>
          </p:cNvSpPr>
          <p:nvPr/>
        </p:nvSpPr>
        <p:spPr bwMode="auto">
          <a:xfrm>
            <a:off x="2700338" y="1979613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</a:rPr>
              <a:t>Evaluating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(critique, judge, justify decision)</a:t>
            </a:r>
          </a:p>
        </p:txBody>
      </p:sp>
      <p:sp>
        <p:nvSpPr>
          <p:cNvPr id="34823" name="AutoShape 4"/>
          <p:cNvSpPr>
            <a:spLocks noChangeArrowheads="1"/>
          </p:cNvSpPr>
          <p:nvPr/>
        </p:nvSpPr>
        <p:spPr bwMode="auto">
          <a:xfrm>
            <a:off x="2700338" y="2879725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</a:rPr>
              <a:t>Analyzing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(compare, organize, differentiate)</a:t>
            </a:r>
          </a:p>
        </p:txBody>
      </p:sp>
      <p:sp>
        <p:nvSpPr>
          <p:cNvPr id="34824" name="AutoShape 5"/>
          <p:cNvSpPr>
            <a:spLocks noChangeArrowheads="1"/>
          </p:cNvSpPr>
          <p:nvPr/>
        </p:nvSpPr>
        <p:spPr bwMode="auto">
          <a:xfrm>
            <a:off x="2700338" y="3779838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</a:rPr>
              <a:t>Applying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(use in new situation)</a:t>
            </a:r>
          </a:p>
        </p:txBody>
      </p:sp>
      <p:sp>
        <p:nvSpPr>
          <p:cNvPr id="34825" name="AutoShape 6"/>
          <p:cNvSpPr>
            <a:spLocks noChangeArrowheads="1"/>
          </p:cNvSpPr>
          <p:nvPr/>
        </p:nvSpPr>
        <p:spPr bwMode="auto">
          <a:xfrm>
            <a:off x="2700338" y="4679950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</a:rPr>
              <a:t>Understanding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(explain, summarize, infer)</a:t>
            </a:r>
          </a:p>
        </p:txBody>
      </p:sp>
      <p:sp>
        <p:nvSpPr>
          <p:cNvPr id="34826" name="AutoShape 7"/>
          <p:cNvSpPr>
            <a:spLocks noChangeArrowheads="1"/>
          </p:cNvSpPr>
          <p:nvPr/>
        </p:nvSpPr>
        <p:spPr bwMode="auto">
          <a:xfrm>
            <a:off x="2700338" y="5580063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</a:rPr>
              <a:t>Remembering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(list, describe, name)</a:t>
            </a:r>
          </a:p>
        </p:txBody>
      </p:sp>
      <p:sp>
        <p:nvSpPr>
          <p:cNvPr id="34827" name="Line 8"/>
          <p:cNvSpPr>
            <a:spLocks noChangeShapeType="1"/>
          </p:cNvSpPr>
          <p:nvPr/>
        </p:nvSpPr>
        <p:spPr bwMode="auto">
          <a:xfrm flipV="1">
            <a:off x="2339975" y="1079500"/>
            <a:ext cx="1588" cy="522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4828" name="Text Box 9"/>
          <p:cNvSpPr txBox="1">
            <a:spLocks noChangeArrowheads="1"/>
          </p:cNvSpPr>
          <p:nvPr/>
        </p:nvSpPr>
        <p:spPr bwMode="auto">
          <a:xfrm>
            <a:off x="720725" y="6300788"/>
            <a:ext cx="8640763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000000"/>
                </a:solidFill>
              </a:rPr>
              <a:t>  Anderson, L. W. and David R. Krathwohl, D. R., et al (Eds..) (2001)  A Taxonomy for Learning, Teaching, and Assessing: A Revision of Bloom's Taxonomy of Educational Objectives. Allyn &amp; Bacon. Boston, MA (Pearson Education Group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9871E9FE-0D34-4D03-AF65-6350908DCD3A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29</a:t>
            </a:fld>
            <a:endParaRPr lang="en-US" smtClean="0"/>
          </a:p>
        </p:txBody>
      </p:sp>
      <p:sp>
        <p:nvSpPr>
          <p:cNvPr id="3584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Verbs for cognitive skills</a:t>
            </a: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4425950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Define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List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State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Recall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Identify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Recognize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Calculate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Label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Locate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3240088" y="900113"/>
            <a:ext cx="4425950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Interpret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Compare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Contrast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Solve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Estimate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Explain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Classify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Modify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Integrate</a:t>
            </a:r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6013450" y="900113"/>
            <a:ext cx="4425950" cy="602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Analyze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Hypothesize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Evaluate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Justify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Develop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Create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Extrapolate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Design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Critique	</a:t>
            </a:r>
          </a:p>
        </p:txBody>
      </p:sp>
      <p:sp>
        <p:nvSpPr>
          <p:cNvPr id="35848" name="Line 5"/>
          <p:cNvSpPr>
            <a:spLocks noChangeShapeType="1"/>
          </p:cNvSpPr>
          <p:nvPr/>
        </p:nvSpPr>
        <p:spPr bwMode="auto">
          <a:xfrm>
            <a:off x="900113" y="6840538"/>
            <a:ext cx="7559675" cy="1587"/>
          </a:xfrm>
          <a:prstGeom prst="line">
            <a:avLst/>
          </a:prstGeom>
          <a:noFill/>
          <a:ln w="9525">
            <a:solidFill>
              <a:srgbClr val="B847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5849" name="Text Box 6"/>
          <p:cNvSpPr txBox="1">
            <a:spLocks noChangeArrowheads="1"/>
          </p:cNvSpPr>
          <p:nvPr/>
        </p:nvSpPr>
        <p:spPr bwMode="auto">
          <a:xfrm>
            <a:off x="3600450" y="6840538"/>
            <a:ext cx="3419475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>
                <a:solidFill>
                  <a:srgbClr val="B84747"/>
                </a:solidFill>
              </a:rPr>
              <a:t>             Higher order skills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issues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D2FC9089-AE42-4DBF-9628-5819697B69CD}" type="slidenum">
              <a:rPr lang="en-US" smtClean="0"/>
              <a:pPr>
                <a:buFont typeface="Times New Roman" pitchFamily="16" charset="0"/>
                <a:buNone/>
              </a:pPr>
              <a:t>3</a:t>
            </a:fld>
            <a:endParaRPr lang="en-US" smtClean="0"/>
          </a:p>
        </p:txBody>
      </p:sp>
      <p:sp>
        <p:nvSpPr>
          <p:cNvPr id="9221" name="AutoShape 2"/>
          <p:cNvSpPr>
            <a:spLocks noChangeArrowheads="1"/>
          </p:cNvSpPr>
          <p:nvPr/>
        </p:nvSpPr>
        <p:spPr bwMode="auto">
          <a:xfrm>
            <a:off x="539750" y="900113"/>
            <a:ext cx="1979613" cy="12604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Questions/issues/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discussion?</a:t>
            </a:r>
          </a:p>
        </p:txBody>
      </p:sp>
      <p:sp>
        <p:nvSpPr>
          <p:cNvPr id="9222" name="AutoShape 3"/>
          <p:cNvSpPr>
            <a:spLocks noChangeArrowheads="1"/>
          </p:cNvSpPr>
          <p:nvPr/>
        </p:nvSpPr>
        <p:spPr bwMode="auto">
          <a:xfrm>
            <a:off x="2700338" y="1439863"/>
            <a:ext cx="900112" cy="360362"/>
          </a:xfrm>
          <a:prstGeom prst="rightArrow">
            <a:avLst>
              <a:gd name="adj1" fmla="val 50000"/>
              <a:gd name="adj2" fmla="val 62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3" name="AutoShape 4"/>
          <p:cNvSpPr>
            <a:spLocks noChangeArrowheads="1"/>
          </p:cNvSpPr>
          <p:nvPr/>
        </p:nvSpPr>
        <p:spPr bwMode="auto">
          <a:xfrm>
            <a:off x="4032250" y="2266950"/>
            <a:ext cx="1260475" cy="900113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Paper</a:t>
            </a:r>
          </a:p>
        </p:txBody>
      </p:sp>
      <p:sp>
        <p:nvSpPr>
          <p:cNvPr id="9224" name="Freeform 5"/>
          <p:cNvSpPr>
            <a:spLocks noChangeArrowheads="1"/>
          </p:cNvSpPr>
          <p:nvPr/>
        </p:nvSpPr>
        <p:spPr bwMode="auto">
          <a:xfrm flipV="1">
            <a:off x="2700338" y="1979613"/>
            <a:ext cx="900112" cy="900112"/>
          </a:xfrm>
          <a:custGeom>
            <a:avLst/>
            <a:gdLst>
              <a:gd name="T0" fmla="*/ 2147483647 w 142"/>
              <a:gd name="T1" fmla="*/ 2147483647 h 147"/>
              <a:gd name="T2" fmla="*/ 2147483647 w 142"/>
              <a:gd name="T3" fmla="*/ 2147483647 h 147"/>
              <a:gd name="T4" fmla="*/ 2147483647 w 142"/>
              <a:gd name="T5" fmla="*/ 2147483647 h 147"/>
              <a:gd name="T6" fmla="*/ 0 w 142"/>
              <a:gd name="T7" fmla="*/ 2147483647 h 147"/>
              <a:gd name="T8" fmla="*/ 0 w 142"/>
              <a:gd name="T9" fmla="*/ 2147483647 h 147"/>
              <a:gd name="T10" fmla="*/ 2147483647 w 142"/>
              <a:gd name="T11" fmla="*/ 2147483647 h 147"/>
              <a:gd name="T12" fmla="*/ 2147483647 w 142"/>
              <a:gd name="T13" fmla="*/ 2147483647 h 147"/>
              <a:gd name="T14" fmla="*/ 2147483647 w 142"/>
              <a:gd name="T15" fmla="*/ 2147483647 h 147"/>
              <a:gd name="T16" fmla="*/ 2147483647 w 142"/>
              <a:gd name="T17" fmla="*/ 2147483647 h 147"/>
              <a:gd name="T18" fmla="*/ 2147483647 w 142"/>
              <a:gd name="T19" fmla="*/ 2147483647 h 147"/>
              <a:gd name="T20" fmla="*/ 2147483647 w 142"/>
              <a:gd name="T21" fmla="*/ 2147483647 h 147"/>
              <a:gd name="T22" fmla="*/ 2147483647 w 142"/>
              <a:gd name="T23" fmla="*/ 0 h 147"/>
              <a:gd name="T24" fmla="*/ 2147483647 w 142"/>
              <a:gd name="T25" fmla="*/ 2147483647 h 147"/>
              <a:gd name="T26" fmla="*/ 2147483647 w 142"/>
              <a:gd name="T27" fmla="*/ 2147483647 h 14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47"/>
              <a:gd name="T44" fmla="*/ 142 w 142"/>
              <a:gd name="T45" fmla="*/ 147 h 14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539750" y="3419475"/>
            <a:ext cx="8820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539750" y="4500563"/>
            <a:ext cx="8820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39750" y="3600450"/>
            <a:ext cx="8820150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>
                <a:solidFill>
                  <a:srgbClr val="000000"/>
                </a:solidFill>
              </a:rPr>
              <a:t>Resources</a:t>
            </a:r>
            <a:r>
              <a:rPr lang="en-US" sz="2400">
                <a:solidFill>
                  <a:srgbClr val="000000"/>
                </a:solidFill>
              </a:rPr>
              <a:t> being added to </a:t>
            </a:r>
            <a:r>
              <a:rPr lang="en-US" sz="2400" b="1">
                <a:solidFill>
                  <a:srgbClr val="000000"/>
                </a:solidFill>
              </a:rPr>
              <a:t>http://engineering.queensu.ca/egad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503238" y="4787900"/>
            <a:ext cx="8820150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Summary handout for reference (terminology, process)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Active workshop - feel free to ask questions or comment throughout</a:t>
            </a:r>
          </a:p>
        </p:txBody>
      </p:sp>
      <p:sp>
        <p:nvSpPr>
          <p:cNvPr id="9229" name="Smiley Face 14"/>
          <p:cNvSpPr>
            <a:spLocks noChangeArrowheads="1"/>
          </p:cNvSpPr>
          <p:nvPr/>
        </p:nvSpPr>
        <p:spPr bwMode="auto">
          <a:xfrm>
            <a:off x="4248150" y="900113"/>
            <a:ext cx="647700" cy="647700"/>
          </a:xfrm>
          <a:prstGeom prst="smileyFace">
            <a:avLst>
              <a:gd name="adj" fmla="val 465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4176713" y="1619250"/>
            <a:ext cx="74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b="1"/>
              <a:t>Ask!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15938" y="0"/>
            <a:ext cx="9072562" cy="87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000000"/>
                </a:solidFill>
              </a:rPr>
              <a:t>Outcomes at Blooms’ Levels (Romkey, McCahan):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15938" y="3541713"/>
            <a:ext cx="9072562" cy="542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hangingPunct="1">
              <a:spcBef>
                <a:spcPts val="7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000000"/>
              </a:solidFill>
            </a:endParaRPr>
          </a:p>
          <a:p>
            <a:pPr hangingPunct="1">
              <a:spcBef>
                <a:spcPts val="7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/>
        </p:nvGraphicFramePr>
        <p:xfrm>
          <a:off x="276225" y="787400"/>
          <a:ext cx="9528175" cy="6478589"/>
        </p:xfrm>
        <a:graphic>
          <a:graphicData uri="http://schemas.openxmlformats.org/drawingml/2006/table">
            <a:tbl>
              <a:tblPr/>
              <a:tblGrid>
                <a:gridCol w="9528175"/>
              </a:tblGrid>
              <a:tr h="1055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Knowing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: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Define the concepts of engineering stress and engineering strain.</a:t>
                      </a:r>
                    </a:p>
                  </a:txBody>
                  <a:tcPr marT="126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Understanding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: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Explain Hooke’s Law in your own words and describe the conditions under which it is applicable.</a:t>
                      </a:r>
                    </a:p>
                  </a:txBody>
                  <a:tcPr marT="126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Applying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: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Utilize Poisson’s Ratio to calculate lateral strain given a longitudinal loading situation.</a:t>
                      </a:r>
                    </a:p>
                  </a:txBody>
                  <a:tcPr marT="126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Analysing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: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Discuss the specific characteristics of the microstructure that render the stress-strain behaviour of a polymeric material as brittle, plastic, or elastic.</a:t>
                      </a:r>
                    </a:p>
                  </a:txBody>
                  <a:tcPr marT="126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Synthesizing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: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Investigate recyclability/disposability issues relative to (a) metals, (b) glass, (c) polymers, and (d) composites.</a:t>
                      </a:r>
                    </a:p>
                  </a:txBody>
                  <a:tcPr marT="126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Creating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: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Argue the economic viability of the “green design” philosophy of product design.</a:t>
                      </a:r>
                    </a:p>
                  </a:txBody>
                  <a:tcPr marT="126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4" name="Text Box 29"/>
          <p:cNvSpPr txBox="1">
            <a:spLocks noChangeArrowheads="1"/>
          </p:cNvSpPr>
          <p:nvPr/>
        </p:nvSpPr>
        <p:spPr bwMode="auto">
          <a:xfrm>
            <a:off x="7223125" y="6884988"/>
            <a:ext cx="2352675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hangingPunct="1">
              <a:tabLst>
                <a:tab pos="723900" algn="l"/>
                <a:tab pos="1447800" algn="l"/>
                <a:tab pos="2171700" algn="l"/>
              </a:tabLst>
            </a:pPr>
            <a:fld id="{FF2B0316-AB4C-44C1-836D-6718DC205D09}" type="slidenum">
              <a:rPr lang="en-US" sz="1400">
                <a:solidFill>
                  <a:srgbClr val="000000"/>
                </a:solidFill>
              </a:rPr>
              <a:pPr algn="r" hangingPunct="1">
                <a:tabLst>
                  <a:tab pos="723900" algn="l"/>
                  <a:tab pos="1447800" algn="l"/>
                  <a:tab pos="2171700" algn="l"/>
                </a:tabLst>
              </a:pPr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6885" name="Line 30"/>
          <p:cNvSpPr>
            <a:spLocks noChangeShapeType="1"/>
          </p:cNvSpPr>
          <p:nvPr/>
        </p:nvSpPr>
        <p:spPr bwMode="auto">
          <a:xfrm>
            <a:off x="179388" y="900113"/>
            <a:ext cx="1587" cy="6300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688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EAB6488A-B5CB-4B1A-8A3E-87FB2B1F8FBE}" type="slidenum">
              <a:rPr lang="en-US" smtClean="0"/>
              <a:pPr>
                <a:buFont typeface="Times New Roman" pitchFamily="16" charset="0"/>
                <a:buNone/>
              </a:pPr>
              <a:t>30</a:t>
            </a:fld>
            <a:endParaRPr lang="en-US" smtClean="0"/>
          </a:p>
        </p:txBody>
      </p:sp>
      <p:sp>
        <p:nvSpPr>
          <p:cNvPr id="3688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664049" y="7236221"/>
            <a:ext cx="4714652" cy="274242"/>
          </a:xfrm>
          <a:noFill/>
        </p:spPr>
        <p:txBody>
          <a:bodyPr/>
          <a:lstStyle/>
          <a:p>
            <a:r>
              <a:rPr lang="en-US" dirty="0" smtClean="0"/>
              <a:t>Engineering Graduate Attribute Development (EGAD)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Consider these indicators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Students will learn concepts about linear motion.</a:t>
            </a:r>
          </a:p>
          <a:p>
            <a:endParaRPr lang="en-CA" dirty="0" smtClean="0"/>
          </a:p>
          <a:p>
            <a:r>
              <a:rPr lang="en-CA" dirty="0" smtClean="0"/>
              <a:t>Students will describe concepts including force, power, energy, and momentum.</a:t>
            </a:r>
          </a:p>
          <a:p>
            <a:endParaRPr lang="en-CA" dirty="0" smtClean="0"/>
          </a:p>
          <a:p>
            <a:r>
              <a:rPr lang="en-CA" dirty="0" smtClean="0"/>
              <a:t>Student will work effectively in teams.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>
          <a:xfrm>
            <a:off x="2925763" y="7236221"/>
            <a:ext cx="4922861" cy="27424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Engineering Graduate Attribute Development (EGAD)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10EAD1B-2418-4259-AF52-E784303683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Defining Indicators for your Program (10 min)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 groups of 2-4:</a:t>
            </a:r>
          </a:p>
          <a:p>
            <a:pPr marL="1054100" lvl="1" indent="-514350" eaLnBrk="1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Select a graduate attribute your department hasn’t already considered (</a:t>
            </a:r>
            <a:r>
              <a:rPr lang="en-US" i="1" dirty="0" smtClean="0"/>
              <a:t>teamwork or economics?)</a:t>
            </a:r>
          </a:p>
          <a:p>
            <a:pPr marL="1054100" lvl="1" indent="-514350" eaLnBrk="1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Independently create some indicators for that attribute that reflect your program objectives</a:t>
            </a:r>
          </a:p>
          <a:p>
            <a:pPr marL="1054100" lvl="1" indent="-514350" eaLnBrk="1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Discuss indicators at your table. Are they measurable? Are they meaningful? Would the assessment of them be consistent from one rater to another?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Follow-up to identifying Indicators 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F8D8DB9D-01E7-4C44-B053-7FDE3B29CAB8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33</a:t>
            </a:fld>
            <a:endParaRPr lang="en-US" smtClean="0"/>
          </a:p>
        </p:txBody>
      </p:sp>
      <p:sp>
        <p:nvSpPr>
          <p:cNvPr id="38918" name="Text Box 2"/>
          <p:cNvSpPr txBox="1">
            <a:spLocks noChangeArrowheads="1"/>
          </p:cNvSpPr>
          <p:nvPr/>
        </p:nvSpPr>
        <p:spPr bwMode="auto">
          <a:xfrm>
            <a:off x="468313" y="1079500"/>
            <a:ext cx="9070975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000000"/>
                </a:solidFill>
              </a:rPr>
              <a:t>Any points for discussion?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Resources on Indicators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900113"/>
            <a:ext cx="6625306" cy="61182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EC2000, ABET 2009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UK-SPEC, Engineering Subject Centre Guide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Engineers Australia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CDIO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Foundation Coalition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UDLEs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Discipline-specific (Civil Engineering Body of Knowledge, IET criteria for electrical and computer engineering, etc.)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7199313" y="1439863"/>
            <a:ext cx="2879725" cy="5295900"/>
          </a:xfrm>
          <a:prstGeom prst="rect">
            <a:avLst/>
          </a:pr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000000"/>
                </a:solidFill>
              </a:rPr>
              <a:t>Note: Indicators may also be known as: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>
                <a:solidFill>
                  <a:srgbClr val="000000"/>
                </a:solidFill>
              </a:rPr>
              <a:t>Assessment criteria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>
                <a:solidFill>
                  <a:srgbClr val="000000"/>
                </a:solidFill>
              </a:rPr>
              <a:t>Performance criteria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>
                <a:solidFill>
                  <a:srgbClr val="000000"/>
                </a:solidFill>
              </a:rPr>
              <a:t>Outcomes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>
                <a:solidFill>
                  <a:srgbClr val="000000"/>
                </a:solidFill>
              </a:rPr>
              <a:t>Competencies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>
                <a:solidFill>
                  <a:srgbClr val="000000"/>
                </a:solidFill>
              </a:rPr>
              <a:t>Objectives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2400" i="1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000000"/>
                </a:solidFill>
              </a:rPr>
              <a:t>Many linked at: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chemeClr val="accent2"/>
                </a:solidFill>
                <a:hlinkClick r:id="rId3"/>
              </a:rPr>
              <a:t>http://bit.ly/9OSODq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000000"/>
                </a:solidFill>
              </a:rPr>
              <a:t>(case sensitive, no zeros)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A2C851AA-52DF-4724-838E-BB62880EBE76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35</a:t>
            </a:fld>
            <a:endParaRPr lang="en-US" smtClean="0"/>
          </a:p>
        </p:txBody>
      </p:sp>
      <p:sp>
        <p:nvSpPr>
          <p:cNvPr id="4096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major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objectives (including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Identify</a:t>
            </a:r>
            <a:endParaRPr lang="en-US" i="1">
              <a:solidFill>
                <a:srgbClr val="000000"/>
              </a:solidFill>
            </a:endParaRPr>
          </a:p>
          <a:p>
            <a:pPr algn="ctr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40967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40968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40970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40971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40972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40973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74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75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76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77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78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79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80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BAC4CE13-F1FE-48ED-9665-B9C26CA64B95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36</a:t>
            </a:fld>
            <a:endParaRPr lang="en-US" smtClean="0"/>
          </a:p>
        </p:txBody>
      </p:sp>
      <p:sp>
        <p:nvSpPr>
          <p:cNvPr id="4301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Indicator mapping</a:t>
            </a:r>
          </a:p>
        </p:txBody>
      </p:sp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179388" y="1979613"/>
            <a:ext cx="1800225" cy="4319587"/>
          </a:xfrm>
          <a:prstGeom prst="roundRect">
            <a:avLst>
              <a:gd name="adj" fmla="val 16667"/>
            </a:avLst>
          </a:prstGeom>
          <a:solidFill>
            <a:srgbClr val="000080">
              <a:alpha val="2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Indicators</a:t>
            </a:r>
          </a:p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4" name="AutoShape 3"/>
          <p:cNvSpPr>
            <a:spLocks noChangeArrowheads="1"/>
          </p:cNvSpPr>
          <p:nvPr/>
        </p:nvSpPr>
        <p:spPr bwMode="auto">
          <a:xfrm>
            <a:off x="179388" y="3060700"/>
            <a:ext cx="1800225" cy="539750"/>
          </a:xfrm>
          <a:prstGeom prst="roundRect">
            <a:avLst>
              <a:gd name="adj" fmla="val 16667"/>
            </a:avLst>
          </a:prstGeom>
          <a:solidFill>
            <a:srgbClr val="00008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First year</a:t>
            </a:r>
          </a:p>
        </p:txBody>
      </p:sp>
      <p:sp>
        <p:nvSpPr>
          <p:cNvPr id="43015" name="AutoShape 4"/>
          <p:cNvSpPr>
            <a:spLocks noChangeArrowheads="1"/>
          </p:cNvSpPr>
          <p:nvPr/>
        </p:nvSpPr>
        <p:spPr bwMode="auto">
          <a:xfrm>
            <a:off x="179388" y="5400675"/>
            <a:ext cx="1800225" cy="539750"/>
          </a:xfrm>
          <a:prstGeom prst="roundRect">
            <a:avLst>
              <a:gd name="adj" fmla="val 16667"/>
            </a:avLst>
          </a:prstGeom>
          <a:solidFill>
            <a:srgbClr val="00008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Graduating year</a:t>
            </a:r>
          </a:p>
        </p:txBody>
      </p:sp>
      <p:sp>
        <p:nvSpPr>
          <p:cNvPr id="43016" name="AutoShape 5"/>
          <p:cNvSpPr>
            <a:spLocks noChangeArrowheads="1"/>
          </p:cNvSpPr>
          <p:nvPr/>
        </p:nvSpPr>
        <p:spPr bwMode="auto">
          <a:xfrm>
            <a:off x="179388" y="4140200"/>
            <a:ext cx="1800225" cy="539750"/>
          </a:xfrm>
          <a:prstGeom prst="roundRect">
            <a:avLst>
              <a:gd name="adj" fmla="val 16667"/>
            </a:avLst>
          </a:prstGeom>
          <a:solidFill>
            <a:srgbClr val="00008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Middle years</a:t>
            </a:r>
          </a:p>
        </p:txBody>
      </p:sp>
      <p:sp>
        <p:nvSpPr>
          <p:cNvPr id="43017" name="AutoShape 6"/>
          <p:cNvSpPr>
            <a:spLocks noChangeArrowheads="1"/>
          </p:cNvSpPr>
          <p:nvPr/>
        </p:nvSpPr>
        <p:spPr bwMode="auto">
          <a:xfrm>
            <a:off x="2519363" y="2160588"/>
            <a:ext cx="6480175" cy="900112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>
                <a:solidFill>
                  <a:srgbClr val="000000"/>
                </a:solidFill>
              </a:rPr>
              <a:t>First year courses</a:t>
            </a: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018" name="AutoShape 7"/>
          <p:cNvSpPr>
            <a:spLocks noChangeArrowheads="1"/>
          </p:cNvSpPr>
          <p:nvPr/>
        </p:nvSpPr>
        <p:spPr bwMode="auto">
          <a:xfrm>
            <a:off x="2700338" y="2519363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Design</a:t>
            </a:r>
          </a:p>
        </p:txBody>
      </p:sp>
      <p:sp>
        <p:nvSpPr>
          <p:cNvPr id="43019" name="AutoShape 8"/>
          <p:cNvSpPr>
            <a:spLocks noChangeArrowheads="1"/>
          </p:cNvSpPr>
          <p:nvPr/>
        </p:nvSpPr>
        <p:spPr bwMode="auto">
          <a:xfrm>
            <a:off x="3959225" y="2519363"/>
            <a:ext cx="1260475" cy="360362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Physics</a:t>
            </a:r>
          </a:p>
        </p:txBody>
      </p:sp>
      <p:sp>
        <p:nvSpPr>
          <p:cNvPr id="43020" name="AutoShape 9"/>
          <p:cNvSpPr>
            <a:spLocks noChangeArrowheads="1"/>
          </p:cNvSpPr>
          <p:nvPr/>
        </p:nvSpPr>
        <p:spPr bwMode="auto">
          <a:xfrm>
            <a:off x="5400675" y="2519363"/>
            <a:ext cx="1260475" cy="360362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Calculus</a:t>
            </a:r>
          </a:p>
        </p:txBody>
      </p:sp>
      <p:sp>
        <p:nvSpPr>
          <p:cNvPr id="43021" name="AutoShape 10"/>
          <p:cNvSpPr>
            <a:spLocks noChangeArrowheads="1"/>
          </p:cNvSpPr>
          <p:nvPr/>
        </p:nvSpPr>
        <p:spPr bwMode="auto">
          <a:xfrm>
            <a:off x="6840538" y="2519363"/>
            <a:ext cx="1260475" cy="360362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Chemistry</a:t>
            </a:r>
          </a:p>
        </p:txBody>
      </p:sp>
      <p:sp>
        <p:nvSpPr>
          <p:cNvPr id="43022" name="AutoShape 11"/>
          <p:cNvSpPr>
            <a:spLocks noChangeArrowheads="1"/>
          </p:cNvSpPr>
          <p:nvPr/>
        </p:nvSpPr>
        <p:spPr bwMode="auto">
          <a:xfrm>
            <a:off x="8280400" y="2519363"/>
            <a:ext cx="539750" cy="360362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/>
            <a:r>
              <a:rPr lang="en-US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43023" name="Line 12"/>
          <p:cNvSpPr>
            <a:spLocks noChangeShapeType="1"/>
          </p:cNvSpPr>
          <p:nvPr/>
        </p:nvSpPr>
        <p:spPr bwMode="auto">
          <a:xfrm flipV="1">
            <a:off x="1619250" y="2333625"/>
            <a:ext cx="900113" cy="733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3024" name="AutoShape 13"/>
          <p:cNvSpPr>
            <a:spLocks noChangeArrowheads="1"/>
          </p:cNvSpPr>
          <p:nvPr/>
        </p:nvSpPr>
        <p:spPr bwMode="auto">
          <a:xfrm>
            <a:off x="2519363" y="3600450"/>
            <a:ext cx="6480175" cy="2879725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>
                <a:solidFill>
                  <a:srgbClr val="000000"/>
                </a:solidFill>
              </a:rPr>
              <a:t>Design project course</a:t>
            </a: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025" name="AutoShape 14"/>
          <p:cNvSpPr>
            <a:spLocks noChangeArrowheads="1"/>
          </p:cNvSpPr>
          <p:nvPr/>
        </p:nvSpPr>
        <p:spPr bwMode="auto">
          <a:xfrm>
            <a:off x="2700338" y="3959225"/>
            <a:ext cx="1619250" cy="2339975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b="1">
                <a:solidFill>
                  <a:srgbClr val="000000"/>
                </a:solidFill>
              </a:rPr>
              <a:t>Assignment 1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used to assess: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Indicator 1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Indicator 2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Indicator 3</a:t>
            </a:r>
          </a:p>
        </p:txBody>
      </p:sp>
      <p:sp>
        <p:nvSpPr>
          <p:cNvPr id="43026" name="Line 15"/>
          <p:cNvSpPr>
            <a:spLocks noChangeShapeType="1"/>
          </p:cNvSpPr>
          <p:nvPr/>
        </p:nvSpPr>
        <p:spPr bwMode="auto">
          <a:xfrm>
            <a:off x="3240088" y="2879725"/>
            <a:ext cx="1587" cy="720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3027" name="AutoShape 16"/>
          <p:cNvSpPr>
            <a:spLocks noChangeArrowheads="1"/>
          </p:cNvSpPr>
          <p:nvPr/>
        </p:nvSpPr>
        <p:spPr bwMode="auto">
          <a:xfrm>
            <a:off x="4500563" y="3959225"/>
            <a:ext cx="1619250" cy="2339975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b="1">
                <a:solidFill>
                  <a:srgbClr val="000000"/>
                </a:solidFill>
              </a:rPr>
              <a:t>Assignment 2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used to assess: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Indicator 1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Indicator 4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Indicator 5</a:t>
            </a:r>
          </a:p>
        </p:txBody>
      </p:sp>
      <p:sp>
        <p:nvSpPr>
          <p:cNvPr id="43028" name="AutoShape 17"/>
          <p:cNvSpPr>
            <a:spLocks noChangeArrowheads="1"/>
          </p:cNvSpPr>
          <p:nvPr/>
        </p:nvSpPr>
        <p:spPr bwMode="auto">
          <a:xfrm>
            <a:off x="6300788" y="3959225"/>
            <a:ext cx="1619250" cy="2339975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b="1">
                <a:solidFill>
                  <a:srgbClr val="000000"/>
                </a:solidFill>
              </a:rPr>
              <a:t>Team proposal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used to assess: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Indicator 1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Indicator 6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Indicator 7</a:t>
            </a:r>
          </a:p>
        </p:txBody>
      </p:sp>
      <p:sp>
        <p:nvSpPr>
          <p:cNvPr id="43029" name="AutoShape 18"/>
          <p:cNvSpPr>
            <a:spLocks noChangeArrowheads="1"/>
          </p:cNvSpPr>
          <p:nvPr/>
        </p:nvSpPr>
        <p:spPr bwMode="auto">
          <a:xfrm>
            <a:off x="8099425" y="3959225"/>
            <a:ext cx="720725" cy="2339975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/>
            <a:r>
              <a:rPr lang="en-US">
                <a:solidFill>
                  <a:srgbClr val="000000"/>
                </a:solidFill>
              </a:rPr>
              <a:t>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Where can we assess students?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Courses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Co-ops/internships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Co-curricular activities (competitive teams, service learning, etc.)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Exit or alumni surveys/interviews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Mapping 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18807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Mapping process focuses on where students should be </a:t>
            </a:r>
            <a:r>
              <a:rPr lang="en-US" i="1" smtClean="0"/>
              <a:t>assessed</a:t>
            </a:r>
            <a:r>
              <a:rPr lang="en-US" smtClean="0"/>
              <a:t>, not on every course where material is </a:t>
            </a:r>
            <a:r>
              <a:rPr lang="en-US" i="1" smtClean="0"/>
              <a:t>taught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 a typical program the courses involved in </a:t>
            </a:r>
            <a:r>
              <a:rPr lang="en-US" i="1" smtClean="0"/>
              <a:t>assessing</a:t>
            </a:r>
            <a:r>
              <a:rPr lang="en-US" smtClean="0"/>
              <a:t> students are a small subset of courses. This might include a few courses from areas including: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Engineering science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Laboratory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Complementary studies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Project/experiential based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approaches to mapping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dirty="0" smtClean="0"/>
              <a:t>Attributes to courses</a:t>
            </a:r>
          </a:p>
          <a:p>
            <a:r>
              <a:rPr lang="en-CA" dirty="0" smtClean="0"/>
              <a:t>“We know what we want the program to look like – how well do the attributes line up with our curriculum?”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b="1" dirty="0" smtClean="0"/>
              <a:t>Courses to attributes</a:t>
            </a:r>
          </a:p>
          <a:p>
            <a:r>
              <a:rPr lang="en-CA" dirty="0" smtClean="0"/>
              <a:t>“Let’s do a survey of our instructors, and determine experiences appropriate to developing and assessing attributes.”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2925763" y="7236221"/>
            <a:ext cx="4778845" cy="27424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Engineering Graduate Attribute Development (EGAD)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59792" y="827509"/>
            <a:ext cx="9289032" cy="3168352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 bwMode="auto">
          <a:xfrm rot="16200000" flipH="1">
            <a:off x="3420132" y="2411685"/>
            <a:ext cx="316835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520032" y="5436021"/>
            <a:ext cx="5190332" cy="516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Can do this one way or both ways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Perspective: Sec 3.1 of CEAB Procedures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304" y="1043533"/>
            <a:ext cx="4859016" cy="5711404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“</a:t>
            </a:r>
            <a:r>
              <a:rPr lang="en-US" sz="2800" dirty="0" smtClean="0"/>
              <a:t>The institution must demonstrate that the graduates of a program possess the attributes under the following headings... There must be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processes in place that demonstrate that program outcomes are being assessed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 the context of these attributes, and that the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results are applied to the further development of the program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/>
              <a:t>”</a:t>
            </a:r>
          </a:p>
        </p:txBody>
      </p:sp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043533"/>
            <a:ext cx="45148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Attributes to courses: Lifelong learning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8B7C83-12BE-4124-97C6-D63547A2ADE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9792" y="1187549"/>
          <a:ext cx="8928992" cy="4896542"/>
        </p:xfrm>
        <a:graphic>
          <a:graphicData uri="http://schemas.openxmlformats.org/drawingml/2006/table">
            <a:tbl>
              <a:tblPr/>
              <a:tblGrid>
                <a:gridCol w="3189634"/>
                <a:gridCol w="1403114"/>
                <a:gridCol w="2168122"/>
                <a:gridCol w="2168122"/>
              </a:tblGrid>
              <a:tr h="65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Indicator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>
                          <a:latin typeface="Calibri"/>
                          <a:ea typeface="Calibri"/>
                          <a:cs typeface="Times New Roman"/>
                        </a:rPr>
                        <a:t>Developed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>
                          <a:latin typeface="Calibri"/>
                          <a:ea typeface="Calibri"/>
                          <a:cs typeface="Times New Roman"/>
                        </a:rPr>
                        <a:t>Assessed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>
                          <a:latin typeface="Calibri"/>
                          <a:ea typeface="Calibri"/>
                          <a:cs typeface="Times New Roman"/>
                        </a:rPr>
                        <a:t>Assessment tool(s)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99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Critically evaluates procured information for authority, currency, and objectivity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APSC-100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MECH-212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MECH-460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MECH-460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Project proposal report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99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MECH 490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Oral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Describes professional and academic societies in the discipline and how new knowledge enters discipline.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APSC-100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MECH-270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MECH-333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MECH-490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MECH-490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Undergraduate thesis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2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Identifies resources and professional associations that address own ongoing professional development.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MECH-270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MECH-490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Co-op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MECH-490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Pre-graduation interview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2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Co-op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Post co-op report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Courses to attributes: First year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8B7C83-12BE-4124-97C6-D63547A2ADE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7784" y="1331565"/>
          <a:ext cx="9248922" cy="4487132"/>
        </p:xfrm>
        <a:graphic>
          <a:graphicData uri="http://schemas.openxmlformats.org/drawingml/2006/table">
            <a:tbl>
              <a:tblPr/>
              <a:tblGrid>
                <a:gridCol w="1584176"/>
                <a:gridCol w="3269702"/>
                <a:gridCol w="2197522"/>
                <a:gridCol w="2197522"/>
              </a:tblGrid>
              <a:tr h="697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Course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Grad Attributes Supported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>
                          <a:latin typeface="Calibri"/>
                          <a:ea typeface="Calibri"/>
                          <a:cs typeface="Times New Roman"/>
                        </a:rPr>
                        <a:t>Instructional Methods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Assessment tool(s)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APSC-100 (</a:t>
                      </a:r>
                      <a:r>
                        <a:rPr lang="en-CA" sz="2000" i="1" dirty="0" smtClean="0">
                          <a:latin typeface="Calibri"/>
                          <a:ea typeface="Calibri"/>
                          <a:cs typeface="Times New Roman"/>
                        </a:rPr>
                        <a:t>Engineering practice</a:t>
                      </a: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Communication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Individual &amp; Team Work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Professionalism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Lifelong </a:t>
                      </a: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</a:rPr>
                        <a:t>Problem analysis (open-ended)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</a:rPr>
                        <a:t>Investigation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</a:rPr>
                        <a:t>Ethics and equity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Design project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Experimental project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Model eliciting activity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Project </a:t>
                      </a: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reports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Oral presentations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Peer evaluations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Supervisor evaluation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latin typeface="Calibri"/>
                          <a:ea typeface="Calibri"/>
                          <a:cs typeface="Times New Roman"/>
                        </a:rPr>
                        <a:t>All rubric-based</a:t>
                      </a:r>
                      <a:endParaRPr lang="en-C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APSC-171 (</a:t>
                      </a:r>
                      <a:r>
                        <a:rPr lang="en-CA" sz="2000" i="1" dirty="0" smtClean="0">
                          <a:latin typeface="Calibri"/>
                          <a:ea typeface="Calibri"/>
                          <a:cs typeface="Times New Roman"/>
                        </a:rPr>
                        <a:t>Calculus I</a:t>
                      </a: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Knowledge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  <a:sym typeface="Webdings"/>
                        </a:rPr>
                        <a:t>Problem analysis (closed-ended)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Lecture, independent work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</a:rPr>
                        <a:t>Targeted question on final exam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32757E16-4747-47AA-BDCC-41A240300881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42</a:t>
            </a:fld>
            <a:endParaRPr lang="en-US" smtClean="0"/>
          </a:p>
        </p:txBody>
      </p:sp>
      <p:sp>
        <p:nvSpPr>
          <p:cNvPr id="4608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More comprehensive mapping table</a:t>
            </a:r>
          </a:p>
        </p:txBody>
      </p:sp>
      <p:graphicFrame>
        <p:nvGraphicFramePr>
          <p:cNvPr id="38914" name="Group 2"/>
          <p:cNvGraphicFramePr>
            <a:graphicFrameLocks noGrp="1"/>
          </p:cNvGraphicFramePr>
          <p:nvPr/>
        </p:nvGraphicFramePr>
        <p:xfrm>
          <a:off x="0" y="1115541"/>
          <a:ext cx="9944101" cy="5465199"/>
        </p:xfrm>
        <a:graphic>
          <a:graphicData uri="http://schemas.openxmlformats.org/drawingml/2006/table">
            <a:tbl>
              <a:tblPr/>
              <a:tblGrid>
                <a:gridCol w="1500170"/>
                <a:gridCol w="1413729"/>
                <a:gridCol w="1588044"/>
                <a:gridCol w="1449280"/>
                <a:gridCol w="1249329"/>
                <a:gridCol w="1440160"/>
                <a:gridCol w="1303389"/>
              </a:tblGrid>
              <a:tr h="72018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Indicator</a:t>
                      </a:r>
                    </a:p>
                  </a:txBody>
                  <a:tcPr marT="1411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Developed in:</a:t>
                      </a:r>
                    </a:p>
                  </a:txBody>
                  <a:tcPr marT="1234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Assessment Method</a:t>
                      </a:r>
                    </a:p>
                  </a:txBody>
                  <a:tcPr marT="1234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Measured in:</a:t>
                      </a:r>
                    </a:p>
                  </a:txBody>
                  <a:tcPr marT="1234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Time measured</a:t>
                      </a:r>
                    </a:p>
                  </a:txBody>
                  <a:tcPr marT="1234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Assessment coordinator</a:t>
                      </a:r>
                    </a:p>
                  </a:txBody>
                  <a:tcPr marT="1234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Evaluation</a:t>
                      </a:r>
                    </a:p>
                  </a:txBody>
                  <a:tcPr marT="1234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232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Produces research information for the team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ME113, EM213, ME213, ME235, ME333, 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Portfolios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Peer Evaluations, Faculty Evaluations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 Even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 Odd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Even – Armaly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Odd - Richards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Curriculum Committee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1232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Demonstrates understanding of team roles when assigned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ME113, EM213, ME213, ME235, ME333, 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Peer Evaluations, Faculty Evaluations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 Even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 Odd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Even – Armaly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Odd - Richards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Curriculum Committee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232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Shares in the work of the team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ME113, EM213, ME213, ME235, ME333, 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Peer Evaluations, Faculty Evaluations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 Even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 Odd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Even –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Armaly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Odd - Richards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Curriculum Committee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8612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Demonstrates good listening skills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ME113, EM213, ME213, ME235, ME333, 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Peer Evaluations, Faculty Evaluations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ME213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 Even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 Odd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Even – Armaly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Odd - Richards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Curriculum Committee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CA" dirty="0" smtClean="0"/>
              <a:t>Curriculum mapping surveying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CA" dirty="0" smtClean="0"/>
              <a:t>U Guelph developing </a:t>
            </a:r>
            <a:r>
              <a:rPr lang="en-CA" dirty="0" err="1" smtClean="0"/>
              <a:t>Currickit</a:t>
            </a:r>
            <a:r>
              <a:rPr lang="en-CA" dirty="0" smtClean="0"/>
              <a:t>: Curriculum Mapping Software</a:t>
            </a:r>
          </a:p>
          <a:p>
            <a:pPr lvl="1" eaLnBrk="1">
              <a:buFont typeface="Arial" charset="0"/>
              <a:buChar char="•"/>
            </a:pPr>
            <a:r>
              <a:rPr lang="en-CA" dirty="0" smtClean="0"/>
              <a:t>Online survey, completed by each instructor, to describe whether an attribute is developed, assessed, or both</a:t>
            </a:r>
          </a:p>
          <a:p>
            <a:pPr lvl="1" eaLnBrk="1">
              <a:buFont typeface="Arial" charset="0"/>
              <a:buChar char="•"/>
            </a:pPr>
            <a:r>
              <a:rPr lang="en-CA" dirty="0" smtClean="0"/>
              <a:t>Software collects data and reports on attributes in the program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U Calgary surveyed instructors to find out where attributes are Introduced, Developed, or Utilized (ITU) in courses</a:t>
            </a:r>
          </a:p>
          <a:p>
            <a:pPr eaLnBrk="1">
              <a:buFont typeface="Arial" charset="0"/>
              <a:buChar char="•"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CA" smtClean="0"/>
              <a:t>ITU Analysis: Introduced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827088"/>
            <a:ext cx="9359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78FF44CD-1718-41EC-985F-BC03931FE64F}" type="slidenum">
              <a:rPr lang="en-US" smtClean="0"/>
              <a:pPr>
                <a:buFont typeface="Times New Roman" pitchFamily="16" charset="0"/>
                <a:buNone/>
              </a:pPr>
              <a:t>44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791840" y="6804173"/>
            <a:ext cx="4191276" cy="36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Source: B.  Brennan, University of Calgary 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CA" smtClean="0"/>
              <a:t>ITU Analysis: Taught</a:t>
            </a:r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900113"/>
            <a:ext cx="9074150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5714D0AF-2091-43DB-81D2-D11094BD72C8}" type="slidenum">
              <a:rPr lang="en-US" smtClean="0"/>
              <a:pPr>
                <a:buFont typeface="Times New Roman" pitchFamily="16" charset="0"/>
                <a:buNone/>
              </a:pPr>
              <a:t>45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791840" y="6804173"/>
            <a:ext cx="4191276" cy="36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Source: B.  Brennan, University of Calgary 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CA" smtClean="0"/>
              <a:t>ITU Analysis: Utilized</a:t>
            </a: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827088"/>
            <a:ext cx="9577388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17D3E55B-0956-4623-BF48-C328DC00E582}" type="slidenum">
              <a:rPr lang="en-US" smtClean="0"/>
              <a:pPr>
                <a:buFont typeface="Times New Roman" pitchFamily="16" charset="0"/>
                <a:buNone/>
              </a:pPr>
              <a:t>46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791840" y="6804173"/>
            <a:ext cx="4191276" cy="36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Source: B.  Brennan, University of Calgary 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47</a:t>
            </a:fld>
            <a:endParaRPr lang="en-US" smtClean="0"/>
          </a:p>
        </p:txBody>
      </p:sp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major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objectives (including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6869113" y="1265238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Identify</a:t>
            </a:r>
          </a:p>
          <a:p>
            <a:pPr algn="ctr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4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5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6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7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8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9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20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tools</a:t>
            </a:r>
          </a:p>
        </p:txBody>
      </p:sp>
      <p:sp>
        <p:nvSpPr>
          <p:cNvPr id="52227" name="AutoShape 2"/>
          <p:cNvSpPr>
            <a:spLocks noChangeArrowheads="1"/>
          </p:cNvSpPr>
          <p:nvPr/>
        </p:nvSpPr>
        <p:spPr bwMode="auto">
          <a:xfrm>
            <a:off x="1439863" y="900113"/>
            <a:ext cx="7740650" cy="900112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How to measure learning against specific expectations?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9975"/>
            <a:ext cx="9070975" cy="4679950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Direct measures – directly observable or measurable assessments of student learning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E.g. Student exams, reports, oral examinations, portfolios, etc.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Indirect measures – opinion or self-reports of student learning or educational experiences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E.g. grades, student surveys, faculty surveys, focus group data, graduation rates, reputation,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F994F710-5151-4927-91EE-B39D00115277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49</a:t>
            </a:fld>
            <a:endParaRPr lang="en-US" smtClean="0"/>
          </a:p>
        </p:txBody>
      </p:sp>
      <p:sp>
        <p:nvSpPr>
          <p:cNvPr id="5325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tools</a:t>
            </a:r>
          </a:p>
        </p:txBody>
      </p:sp>
      <p:sp>
        <p:nvSpPr>
          <p:cNvPr id="53253" name="AutoShape 2"/>
          <p:cNvSpPr>
            <a:spLocks noChangeArrowheads="1"/>
          </p:cNvSpPr>
          <p:nvPr/>
        </p:nvSpPr>
        <p:spPr bwMode="auto">
          <a:xfrm>
            <a:off x="360363" y="1079500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Local written exam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question on final)</a:t>
            </a:r>
          </a:p>
        </p:txBody>
      </p:sp>
      <p:sp>
        <p:nvSpPr>
          <p:cNvPr id="53254" name="AutoShape 3"/>
          <p:cNvSpPr>
            <a:spLocks noChangeArrowheads="1"/>
          </p:cNvSpPr>
          <p:nvPr/>
        </p:nvSpPr>
        <p:spPr bwMode="auto">
          <a:xfrm>
            <a:off x="360363" y="1979613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Standardized written exam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Force concept inventory)</a:t>
            </a:r>
          </a:p>
        </p:txBody>
      </p:sp>
      <p:sp>
        <p:nvSpPr>
          <p:cNvPr id="53255" name="AutoShape 4"/>
          <p:cNvSpPr>
            <a:spLocks noChangeArrowheads="1"/>
          </p:cNvSpPr>
          <p:nvPr/>
        </p:nvSpPr>
        <p:spPr bwMode="auto">
          <a:xfrm>
            <a:off x="360363" y="2879725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Performance appraisal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Lab skill assessment)</a:t>
            </a:r>
          </a:p>
        </p:txBody>
      </p:sp>
      <p:sp>
        <p:nvSpPr>
          <p:cNvPr id="53256" name="AutoShape 5"/>
          <p:cNvSpPr>
            <a:spLocks noChangeArrowheads="1"/>
          </p:cNvSpPr>
          <p:nvPr/>
        </p:nvSpPr>
        <p:spPr bwMode="auto">
          <a:xfrm>
            <a:off x="360363" y="3779838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Simulation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Emergency simulation)</a:t>
            </a:r>
          </a:p>
        </p:txBody>
      </p:sp>
      <p:sp>
        <p:nvSpPr>
          <p:cNvPr id="53257" name="AutoShape 6"/>
          <p:cNvSpPr>
            <a:spLocks noChangeArrowheads="1"/>
          </p:cNvSpPr>
          <p:nvPr/>
        </p:nvSpPr>
        <p:spPr bwMode="auto">
          <a:xfrm>
            <a:off x="360363" y="4679950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Behavioural observation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Team functioning)</a:t>
            </a:r>
          </a:p>
        </p:txBody>
      </p:sp>
      <p:sp>
        <p:nvSpPr>
          <p:cNvPr id="53258" name="AutoShape 7"/>
          <p:cNvSpPr>
            <a:spLocks noChangeArrowheads="1"/>
          </p:cNvSpPr>
          <p:nvPr/>
        </p:nvSpPr>
        <p:spPr bwMode="auto">
          <a:xfrm>
            <a:off x="5286375" y="1079500"/>
            <a:ext cx="4319588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External examiner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Reviewer on design projects)</a:t>
            </a:r>
          </a:p>
        </p:txBody>
      </p:sp>
      <p:sp>
        <p:nvSpPr>
          <p:cNvPr id="53259" name="AutoShape 8"/>
          <p:cNvSpPr>
            <a:spLocks noChangeArrowheads="1"/>
          </p:cNvSpPr>
          <p:nvPr/>
        </p:nvSpPr>
        <p:spPr bwMode="auto">
          <a:xfrm>
            <a:off x="5219700" y="1979613"/>
            <a:ext cx="4319588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Oral exam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Design projects presentation)</a:t>
            </a:r>
          </a:p>
        </p:txBody>
      </p:sp>
      <p:sp>
        <p:nvSpPr>
          <p:cNvPr id="53260" name="AutoShape 9"/>
          <p:cNvSpPr>
            <a:spLocks noChangeArrowheads="1"/>
          </p:cNvSpPr>
          <p:nvPr/>
        </p:nvSpPr>
        <p:spPr bwMode="auto">
          <a:xfrm>
            <a:off x="5219700" y="4679950"/>
            <a:ext cx="4319588" cy="720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Focus group</a:t>
            </a:r>
          </a:p>
        </p:txBody>
      </p:sp>
      <p:sp>
        <p:nvSpPr>
          <p:cNvPr id="53261" name="AutoShape 10"/>
          <p:cNvSpPr>
            <a:spLocks noChangeArrowheads="1"/>
          </p:cNvSpPr>
          <p:nvPr/>
        </p:nvSpPr>
        <p:spPr bwMode="auto">
          <a:xfrm>
            <a:off x="5219700" y="3779838"/>
            <a:ext cx="4319588" cy="720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Surveys and questionnaires</a:t>
            </a:r>
          </a:p>
        </p:txBody>
      </p:sp>
      <p:sp>
        <p:nvSpPr>
          <p:cNvPr id="53262" name="AutoShape 11"/>
          <p:cNvSpPr>
            <a:spLocks noChangeArrowheads="1"/>
          </p:cNvSpPr>
          <p:nvPr/>
        </p:nvSpPr>
        <p:spPr bwMode="auto">
          <a:xfrm>
            <a:off x="5219700" y="2879725"/>
            <a:ext cx="4319588" cy="720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Oral interviews</a:t>
            </a: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360363" y="5580063"/>
            <a:ext cx="4319587" cy="90011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Portfolios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(student maintained material addressing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outcomes)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5219700" y="5580063"/>
            <a:ext cx="4319588" cy="90011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Archival records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(registrar's data, previous records, ...)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Background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Accreditation bodies in most industrialized countries use outcomes-based assessment to demonstrate their students' capabilities.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i="1" smtClean="0"/>
              <a:t>Washington Accord</a:t>
            </a:r>
            <a:r>
              <a:rPr lang="en-US" smtClean="0"/>
              <a:t>: allows substantial equivalency of graduates from Australia, Canada, Hong Kong, Republic of Ireland, New Zealand, South Africa, United Kingdom, and United States, Japan, Singapore,Korea, and Chinese Taipei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Discussions by CEAB and National Council of Deans of Engineering and Applied Science (NCDEAS) led to graduate attribute expectations in 2008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20650"/>
            <a:ext cx="9539287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mtClean="0"/>
              <a:t>Instructors: “We do assess outcomes – by grades”</a:t>
            </a:r>
          </a:p>
        </p:txBody>
      </p:sp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466725" y="2217738"/>
          <a:ext cx="3967163" cy="2609697"/>
        </p:xfrm>
        <a:graphic>
          <a:graphicData uri="http://schemas.openxmlformats.org/drawingml/2006/table">
            <a:tbl>
              <a:tblPr/>
              <a:tblGrid>
                <a:gridCol w="3457575"/>
                <a:gridCol w="509588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Electric Circuits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Electromagnetics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Signals and Systems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Electronics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Electrical Engineering Laboratory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Engineering Communications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Engineering Economics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...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Electrical Design Capstone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78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56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82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71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86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76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88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86</a:t>
                      </a:r>
                    </a:p>
                  </a:txBody>
                  <a:tcPr anchor="ctr" horzOverflow="overflow">
                    <a:lnL w="3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79" name="Text Box 12"/>
          <p:cNvSpPr txBox="1">
            <a:spLocks noChangeArrowheads="1"/>
          </p:cNvSpPr>
          <p:nvPr/>
        </p:nvSpPr>
        <p:spPr bwMode="auto">
          <a:xfrm>
            <a:off x="360363" y="1697038"/>
            <a:ext cx="3060700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>
                <a:solidFill>
                  <a:srgbClr val="000000"/>
                </a:solidFill>
              </a:rPr>
              <a:t>Student transcript</a:t>
            </a:r>
          </a:p>
        </p:txBody>
      </p:sp>
      <p:sp>
        <p:nvSpPr>
          <p:cNvPr id="54280" name="AutoShape 13"/>
          <p:cNvSpPr>
            <a:spLocks noChangeArrowheads="1"/>
          </p:cNvSpPr>
          <p:nvPr/>
        </p:nvSpPr>
        <p:spPr bwMode="auto">
          <a:xfrm>
            <a:off x="5040313" y="900113"/>
            <a:ext cx="3419475" cy="1260475"/>
          </a:xfrm>
          <a:prstGeom prst="wedgeRoundRectCallout">
            <a:avLst>
              <a:gd name="adj1" fmla="val -53375"/>
              <a:gd name="adj2" fmla="val 63681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How well does the program prepare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students to solve open-ended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problems?</a:t>
            </a:r>
          </a:p>
        </p:txBody>
      </p:sp>
      <p:sp>
        <p:nvSpPr>
          <p:cNvPr id="54281" name="AutoShape 14"/>
          <p:cNvSpPr>
            <a:spLocks noChangeArrowheads="1"/>
          </p:cNvSpPr>
          <p:nvPr/>
        </p:nvSpPr>
        <p:spPr bwMode="auto">
          <a:xfrm>
            <a:off x="5040313" y="2339975"/>
            <a:ext cx="3419475" cy="1260475"/>
          </a:xfrm>
          <a:prstGeom prst="wedgeRoundRectCallout">
            <a:avLst>
              <a:gd name="adj1" fmla="val -53375"/>
              <a:gd name="adj2" fmla="val 58824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Are students prepared to continue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learning independently after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graduation?</a:t>
            </a:r>
          </a:p>
        </p:txBody>
      </p:sp>
      <p:sp>
        <p:nvSpPr>
          <p:cNvPr id="54282" name="AutoShape 15"/>
          <p:cNvSpPr>
            <a:spLocks noChangeArrowheads="1"/>
          </p:cNvSpPr>
          <p:nvPr/>
        </p:nvSpPr>
        <p:spPr bwMode="auto">
          <a:xfrm>
            <a:off x="5040313" y="3779838"/>
            <a:ext cx="3419475" cy="1260475"/>
          </a:xfrm>
          <a:prstGeom prst="wedgeRoundRectCallout">
            <a:avLst>
              <a:gd name="adj1" fmla="val -52458"/>
              <a:gd name="adj2" fmla="val 60537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Do students consider the social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and environmental implications of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their work?</a:t>
            </a:r>
          </a:p>
        </p:txBody>
      </p:sp>
      <p:sp>
        <p:nvSpPr>
          <p:cNvPr id="54283" name="AutoShape 16"/>
          <p:cNvSpPr>
            <a:spLocks noChangeArrowheads="1"/>
          </p:cNvSpPr>
          <p:nvPr/>
        </p:nvSpPr>
        <p:spPr bwMode="auto">
          <a:xfrm>
            <a:off x="5040313" y="5219700"/>
            <a:ext cx="3419475" cy="1260475"/>
          </a:xfrm>
          <a:prstGeom prst="wedgeRoundRectCallout">
            <a:avLst>
              <a:gd name="adj1" fmla="val -57921"/>
              <a:gd name="adj2" fmla="val 76417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What can students do with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knowledge (plug-and-chug vs.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evaluate)?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84" name="AutoShape 17"/>
          <p:cNvSpPr>
            <a:spLocks noChangeArrowheads="1"/>
          </p:cNvSpPr>
          <p:nvPr/>
        </p:nvSpPr>
        <p:spPr bwMode="auto">
          <a:xfrm>
            <a:off x="360363" y="5580063"/>
            <a:ext cx="3959225" cy="1439862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Course grades usually aggregate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assessment of multiple objectives,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and are </a:t>
            </a:r>
            <a:r>
              <a:rPr lang="en-US" i="1">
                <a:solidFill>
                  <a:srgbClr val="000000"/>
                </a:solidFill>
              </a:rPr>
              <a:t>indirect </a:t>
            </a:r>
            <a:r>
              <a:rPr lang="en-US">
                <a:solidFill>
                  <a:srgbClr val="000000"/>
                </a:solidFill>
              </a:rPr>
              <a:t>evidence for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i="1">
                <a:solidFill>
                  <a:srgbClr val="000000"/>
                </a:solidFill>
              </a:rPr>
              <a:t>some </a:t>
            </a:r>
            <a:r>
              <a:rPr lang="en-US">
                <a:solidFill>
                  <a:srgbClr val="000000"/>
                </a:solidFill>
              </a:rPr>
              <a:t>expectations </a:t>
            </a:r>
          </a:p>
        </p:txBody>
      </p:sp>
      <p:sp>
        <p:nvSpPr>
          <p:cNvPr id="54285" name="Line 18"/>
          <p:cNvSpPr>
            <a:spLocks noChangeShapeType="1"/>
          </p:cNvSpPr>
          <p:nvPr/>
        </p:nvSpPr>
        <p:spPr bwMode="auto">
          <a:xfrm flipV="1">
            <a:off x="3060700" y="4678363"/>
            <a:ext cx="900113" cy="903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4286" name="Oval 19"/>
          <p:cNvSpPr>
            <a:spLocks noChangeArrowheads="1"/>
          </p:cNvSpPr>
          <p:nvPr/>
        </p:nvSpPr>
        <p:spPr bwMode="auto">
          <a:xfrm>
            <a:off x="3959225" y="4500563"/>
            <a:ext cx="360363" cy="360362"/>
          </a:xfrm>
          <a:prstGeom prst="ellipse">
            <a:avLst/>
          </a:prstGeom>
          <a:solidFill>
            <a:srgbClr val="B80047">
              <a:alpha val="29803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External assessment tools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119812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Concept inventories (Force Concept Inventory, Statics concept inventory, Chemistry Concept Inventory, …)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Surveys of learning, engagement, etc.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National Survey of Student Engagement (National data sharing, allowing internal benchmarking), E-NSSE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Course Experience Questionnaire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Approaches to Studying Inventory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Academic motivation scale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Engineering attitudes survey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CA" smtClean="0"/>
              <a:t>Targets and thresholds</a:t>
            </a:r>
          </a:p>
        </p:txBody>
      </p:sp>
      <p:sp>
        <p:nvSpPr>
          <p:cNvPr id="563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CA" smtClean="0"/>
              <a:t>Need to be able to explain what level of performance is expected of students</a:t>
            </a:r>
          </a:p>
          <a:p>
            <a:pPr eaLnBrk="1">
              <a:buFont typeface="Arial" charset="0"/>
              <a:buChar char="•"/>
            </a:pPr>
            <a:r>
              <a:rPr lang="en-CA" smtClean="0"/>
              <a:t>Useful to consider the minimum performance expectation (threshold) and what a student should be able to do (target)</a:t>
            </a:r>
          </a:p>
          <a:p>
            <a:pPr eaLnBrk="1">
              <a:buFont typeface="Arial" charset="0"/>
              <a:buChar char="•"/>
            </a:pPr>
            <a:r>
              <a:rPr lang="en-CA" smtClean="0"/>
              <a:t>Rubrics can be very useful</a:t>
            </a:r>
          </a:p>
          <a:p>
            <a:pPr eaLnBrk="1">
              <a:buFont typeface="Arial" charset="0"/>
              <a:buChar char="•"/>
            </a:pP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A9DF5EC6-498F-4DA1-BA19-8C2375434887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53</a:t>
            </a:fld>
            <a:endParaRPr lang="en-US" smtClean="0"/>
          </a:p>
        </p:txBody>
      </p:sp>
      <p:sp>
        <p:nvSpPr>
          <p:cNvPr id="5734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Rubrics</a:t>
            </a:r>
          </a:p>
        </p:txBody>
      </p:sp>
      <p:graphicFrame>
        <p:nvGraphicFramePr>
          <p:cNvPr id="46082" name="Group 2"/>
          <p:cNvGraphicFramePr>
            <a:graphicFrameLocks noGrp="1"/>
          </p:cNvGraphicFramePr>
          <p:nvPr/>
        </p:nvGraphicFramePr>
        <p:xfrm>
          <a:off x="596900" y="1328738"/>
          <a:ext cx="9310688" cy="3427413"/>
        </p:xfrm>
        <a:graphic>
          <a:graphicData uri="http://schemas.openxmlformats.org/drawingml/2006/table">
            <a:tbl>
              <a:tblPr/>
              <a:tblGrid>
                <a:gridCol w="2009775"/>
                <a:gridCol w="1824038"/>
                <a:gridCol w="1825625"/>
                <a:gridCol w="1824037"/>
                <a:gridCol w="1827213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Scales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Dimensions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Not demonstrated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Marginal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Meets expectations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Exceeds expectations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Dimension 1: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Information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Dimension 2: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Design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Dimension 3: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Communications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57381" name="Line 72"/>
          <p:cNvSpPr>
            <a:spLocks noChangeShapeType="1"/>
          </p:cNvSpPr>
          <p:nvPr/>
        </p:nvSpPr>
        <p:spPr bwMode="auto">
          <a:xfrm>
            <a:off x="1439863" y="1439863"/>
            <a:ext cx="10795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7382" name="Line 73"/>
          <p:cNvSpPr>
            <a:spLocks noChangeShapeType="1"/>
          </p:cNvSpPr>
          <p:nvPr/>
        </p:nvSpPr>
        <p:spPr bwMode="auto">
          <a:xfrm>
            <a:off x="539750" y="1800225"/>
            <a:ext cx="1588" cy="287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7383" name="Text Box 74"/>
          <p:cNvSpPr txBox="1">
            <a:spLocks noChangeArrowheads="1"/>
          </p:cNvSpPr>
          <p:nvPr/>
        </p:nvSpPr>
        <p:spPr bwMode="auto">
          <a:xfrm>
            <a:off x="720725" y="5040313"/>
            <a:ext cx="8820150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Improve inter-rater reliability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Describe expectations for instructor and students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Rubric example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6156325"/>
            <a:ext cx="9070975" cy="863600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Creating defined levels (“scales”) of expectations reduces variability between graders, makes expectations clear to students</a:t>
            </a: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827088"/>
            <a:ext cx="94202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27425" y="5651500"/>
            <a:ext cx="141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b="1">
                <a:solidFill>
                  <a:srgbClr val="FF0000"/>
                </a:solidFill>
              </a:rPr>
              <a:t>threshold</a:t>
            </a:r>
            <a:endParaRPr lang="en-CA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61038" y="5651500"/>
            <a:ext cx="94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b="1">
                <a:solidFill>
                  <a:srgbClr val="FF0000"/>
                </a:solidFill>
              </a:rPr>
              <a:t>target</a:t>
            </a:r>
            <a:endParaRPr lang="en-CA" b="1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5975350" y="5580063"/>
            <a:ext cx="28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4032250" y="5580063"/>
            <a:ext cx="28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455988" y="1403350"/>
            <a:ext cx="1512887" cy="3960813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68875" y="1403350"/>
            <a:ext cx="2232025" cy="3960813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 animBg="1"/>
      <p:bldP spid="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Task: Assessment tools (5 min)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Take some assessment criteria developed by group previously: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Determine three ways that they could be assessed (a list of assessment tools are on summary sheet), at least one done using a direct assessment tool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If any are difficult to measure, consider whether the criteria should be modified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755650" y="2184400"/>
            <a:ext cx="8567738" cy="477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Example: Knowledge assessment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Calculus instructor asked questions on exam that specifically targeted 3 assessment criteria for “Knowledge”:</a:t>
            </a:r>
          </a:p>
          <a:p>
            <a:pPr marL="863600" lvl="1" indent="-323850" eaLnBrk="1"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“Create mathematical descriptions or expressions to model a real-world problem”</a:t>
            </a:r>
          </a:p>
          <a:p>
            <a:pPr marL="863600" lvl="1" indent="-323850" eaLnBrk="1"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“Select and describe appropriate tools to solve mathematical problems that arise from modeling a real-world problem”</a:t>
            </a:r>
          </a:p>
          <a:p>
            <a:pPr marL="863600" lvl="1" indent="-323850" eaLnBrk="1"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“Use solution to mathematical problems to inform the real-world problem that gave rise to it”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Indicator 1: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238" y="900114"/>
            <a:ext cx="9069387" cy="1799603"/>
          </a:xfrm>
        </p:spPr>
        <p:txBody>
          <a:bodyPr/>
          <a:lstStyle/>
          <a:p>
            <a:r>
              <a:rPr lang="en-CA" sz="2800" dirty="0" smtClean="0"/>
              <a:t>The student can create and/or select mathematical descriptions or expressions for simple real-world problems involving rates of change and processes of accumulation (overlaps problem analysis)</a:t>
            </a:r>
            <a:endParaRPr lang="en-CA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9792" y="3923853"/>
            <a:ext cx="3047373" cy="1410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Context: calculating</a:t>
            </a:r>
          </a:p>
          <a:p>
            <a:r>
              <a:rPr lang="en-CA" sz="2800" dirty="0" smtClean="0"/>
              <a:t>Intersection of two </a:t>
            </a:r>
          </a:p>
          <a:p>
            <a:r>
              <a:rPr lang="en-CA" sz="2800" dirty="0" smtClean="0"/>
              <a:t>trajectories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004" y="2699717"/>
            <a:ext cx="5935621" cy="442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Indicator 2: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238" y="900114"/>
            <a:ext cx="9069387" cy="1799603"/>
          </a:xfrm>
        </p:spPr>
        <p:txBody>
          <a:bodyPr/>
          <a:lstStyle/>
          <a:p>
            <a:r>
              <a:rPr lang="en-CA" dirty="0" smtClean="0"/>
              <a:t>Students can select and describe appropriate tools to solve the mathematical problems that arise from this analysis</a:t>
            </a:r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240" y="2555701"/>
            <a:ext cx="5256584" cy="44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9792" y="3203773"/>
            <a:ext cx="3582840" cy="1410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Context: differentiation</a:t>
            </a:r>
          </a:p>
          <a:p>
            <a:r>
              <a:rPr lang="en-CA" sz="2800" dirty="0" smtClean="0"/>
              <a:t>similar to high school </a:t>
            </a:r>
          </a:p>
          <a:p>
            <a:r>
              <a:rPr lang="en-CA" sz="2800" dirty="0" smtClean="0"/>
              <a:t>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Indicator 2: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238" y="900114"/>
            <a:ext cx="9069387" cy="1799603"/>
          </a:xfrm>
        </p:spPr>
        <p:txBody>
          <a:bodyPr/>
          <a:lstStyle/>
          <a:p>
            <a:r>
              <a:rPr lang="en-CA" dirty="0" smtClean="0"/>
              <a:t>Students can select and describe appropriate tools to solve the mathematical problems that arise from this analysis</a:t>
            </a:r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9792" y="3203773"/>
            <a:ext cx="2940420" cy="1410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Context: implicit </a:t>
            </a:r>
          </a:p>
          <a:p>
            <a:r>
              <a:rPr lang="en-CA" sz="2800" dirty="0" smtClean="0"/>
              <a:t>differentiation, trig</a:t>
            </a:r>
          </a:p>
          <a:p>
            <a:r>
              <a:rPr lang="en-CA" sz="2800" dirty="0" smtClean="0"/>
              <a:t>inverse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168" y="2555701"/>
            <a:ext cx="610923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National Response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en-US" dirty="0" smtClean="0"/>
              <a:t>NCDEAS set up pilot projects running at 6 universities (Dalhousie, Guelph, UBC, Calgary, Toronto, Queen’s</a:t>
            </a:r>
            <a:r>
              <a:rPr lang="en-CA" dirty="0" smtClean="0"/>
              <a:t>) </a:t>
            </a:r>
          </a:p>
          <a:p>
            <a:pPr eaLnBrk="1">
              <a:buFont typeface="Arial" charset="0"/>
              <a:buChar char="•"/>
            </a:pPr>
            <a:r>
              <a:rPr lang="en-US" dirty="0" smtClean="0"/>
              <a:t>Representatives have run workshops at NCDEAS, Queen's, Toronto, Dalhousie, UBC, RMC, and CEEA 2010 Conference</a:t>
            </a:r>
            <a:endParaRPr lang="en-CA" dirty="0" smtClean="0"/>
          </a:p>
          <a:p>
            <a:pPr eaLnBrk="1">
              <a:buFont typeface="Arial" charset="0"/>
              <a:buChar char="•"/>
            </a:pPr>
            <a:r>
              <a:rPr lang="en-CA" dirty="0" smtClean="0"/>
              <a:t>Engineering Graduate Attribute Development (EGAD) project sponsored by NCDEAS formed by representatives from those schools, started Jan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755650" y="2184400"/>
            <a:ext cx="8567738" cy="477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Example: Knowledge assessment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Physics course instructors administering the Force Concept Inventory (FCI) before and after course in mechanics to assess conceptual understanding</a:t>
            </a:r>
          </a:p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Allows for benchmarking, which is difficult to do for most other indicators.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957EA142-CEDF-4FE5-8FCA-097973703976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61</a:t>
            </a:fld>
            <a:endParaRPr lang="en-US" smtClean="0"/>
          </a:p>
        </p:txBody>
      </p:sp>
      <p:sp>
        <p:nvSpPr>
          <p:cNvPr id="6042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major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objectives (including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Identify</a:t>
            </a:r>
            <a:r>
              <a:rPr lang="en-US" i="1">
                <a:solidFill>
                  <a:srgbClr val="000000"/>
                </a:solidFill>
              </a:rPr>
              <a:t> </a:t>
            </a:r>
          </a:p>
          <a:p>
            <a:pPr algn="ctr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60425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60426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60427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60428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60429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0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1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2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3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4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5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6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Principles of Measurement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567487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Not required to measure every attribute every year. Could measure in years of accreditation cycle as follows: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/>
              <a:t>Design: </a:t>
            </a:r>
            <a:r>
              <a:rPr lang="en-US" smtClean="0"/>
              <a:t>Years 1,4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/>
              <a:t>Communications</a:t>
            </a:r>
            <a:r>
              <a:rPr lang="en-US" smtClean="0"/>
              <a:t>: Years 2,5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/>
              <a:t>Knowledge</a:t>
            </a:r>
            <a:r>
              <a:rPr lang="en-US" smtClean="0"/>
              <a:t>: Years 3,6...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No requirement to assess every student – appropriate sampling may be appropriate for some assessment measures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is for the </a:t>
            </a:r>
            <a:r>
              <a:rPr lang="en-US" b="1" i="1" smtClean="0"/>
              <a:t>program</a:t>
            </a: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Is this data useful?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710247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Validity: how well an assessment measures what it is supposed to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Direct measures vs. indirect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Authentic assessment (emulating professional practice)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Reliability: the degree to which an instrument measures the same way each time it is used under the same condition with the same subjects; 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the repeatability of the measurement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 measure is considered reliable if a person's score on the same test given twice is similar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Estimated by test/retest, or internal consistency using multiple methods to assess same criteria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Data gathering and storage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Modern learning management systems are able to link outcomes to learning activities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E.g. Moodle, Blackboard, Desire2Learn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Reports, assignments, quizzes in the LMS can be linked to outcomes and simultaneously graded for course marks and assessment criteria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Case study: Assessment on exam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Exam based questions can be a non resource-intensive method of assessing for </a:t>
            </a:r>
            <a:r>
              <a:rPr lang="en-US" i="1" smtClean="0"/>
              <a:t>some</a:t>
            </a:r>
            <a:r>
              <a:rPr lang="en-US" smtClean="0"/>
              <a:t> outcomes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Appropriate for “knowledge”, “problem analysis”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Can be used as “easy wins” for some things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DD535BE-1CF3-46D4-A177-871ADCD51461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66</a:t>
            </a:fld>
            <a:endParaRPr lang="en-US" smtClean="0"/>
          </a:p>
        </p:txBody>
      </p:sp>
      <p:sp>
        <p:nvSpPr>
          <p:cNvPr id="6554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major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objectives (including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</a:t>
            </a:r>
            <a:endParaRPr lang="en-US" i="1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i="1" dirty="0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65545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65547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65548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65549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0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1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2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3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4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5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6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Now that we have data… analyze and evaluate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Could do: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Longitudinal comparison of students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Histogram of results by level (did or did not meet expectations)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Analysis of which areas are weakest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Triangulation: examination of correlation between results on multiple assessments of the same indicator (e.g. compare focus group data with exam results)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21D8E1EC-4149-43D7-8708-B63B9B34311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68</a:t>
            </a:fld>
            <a:endParaRPr lang="en-US" smtClean="0"/>
          </a:p>
        </p:txBody>
      </p:sp>
      <p:sp>
        <p:nvSpPr>
          <p:cNvPr id="6758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Results: example</a:t>
            </a: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1752600"/>
            <a:ext cx="10531475" cy="490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68645444-35A5-4A62-A336-36FBD836C425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69</a:t>
            </a:fld>
            <a:endParaRPr lang="en-US" smtClean="0"/>
          </a:p>
        </p:txBody>
      </p:sp>
      <p:sp>
        <p:nvSpPr>
          <p:cNvPr id="6861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major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objectives (including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</a:t>
            </a:r>
            <a:endParaRPr lang="en-US" i="1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i="1" dirty="0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68617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68620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68621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2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3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4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5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6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7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8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Graduate attribute assessment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724650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i="1" smtClean="0"/>
              <a:t>Outcomes</a:t>
            </a:r>
            <a:r>
              <a:rPr lang="en-US" smtClean="0"/>
              <a:t> assessment is used to answer questions like:</a:t>
            </a:r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solidFill>
                  <a:srgbClr val="0047FF"/>
                </a:solidFill>
              </a:rPr>
              <a:t>What can students </a:t>
            </a:r>
            <a:r>
              <a:rPr lang="en-US" i="1" smtClean="0">
                <a:solidFill>
                  <a:srgbClr val="0047FF"/>
                </a:solidFill>
              </a:rPr>
              <a:t>do</a:t>
            </a:r>
            <a:r>
              <a:rPr lang="en-US" smtClean="0">
                <a:solidFill>
                  <a:srgbClr val="0047FF"/>
                </a:solidFill>
              </a:rPr>
              <a:t>?</a:t>
            </a:r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>
              <a:solidFill>
                <a:srgbClr val="0047FF"/>
              </a:solidFill>
            </a:endParaRPr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solidFill>
                  <a:srgbClr val="0047FF"/>
                </a:solidFill>
              </a:rPr>
              <a:t>How does their performance compare to our stated expectations?</a:t>
            </a:r>
            <a:endParaRPr lang="en-US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It identifies gaps between our perceptions of what we teach and what knowledge, skills, and attitudes students develop </a:t>
            </a:r>
            <a:r>
              <a:rPr lang="en-US" i="1" smtClean="0"/>
              <a:t>program-wide</a:t>
            </a:r>
            <a:r>
              <a:rPr lang="en-US" smtClean="0"/>
              <a:t>.</a:t>
            </a:r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 improvement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Changes in existing courses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New courses/streams (Queen's is going through this)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Integrative experience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Design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New approaches 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service learning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co-ops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case-study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problem-based learning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model eliciting activities…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FD70A626-37C3-45C9-BB3A-5721580EC124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71</a:t>
            </a:fld>
            <a:endParaRPr lang="en-US" smtClean="0"/>
          </a:p>
        </p:txBody>
      </p:sp>
      <p:pic>
        <p:nvPicPr>
          <p:cNvPr id="7066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7071954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7200900" y="539477"/>
            <a:ext cx="2879725" cy="613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Discuss: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36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How will you proceed in your department?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Who needs to be involved?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What courses/ experiences are starting points?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</a:rPr>
              <a:t>From P. Wolf, New Directions for Teaching and Learning,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</a:rPr>
              <a:t>Volume 2007, Issue 112  (p 15-20). Used with permission.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Faculty buy-in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119812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Faculty reaction skeptical to negative at first, but after 4-5 years value often perceived in outcomes assessment (US experience)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Often takes some time to understand rationale for criteria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Takes about 18 months to setup assessment process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General advice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Capitalize on what you're already doing: innovators, first adopters, experimenters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Dean/chair support can help encourage large scale curriculum development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Start from the question “what do we want to know to improve our program”, rather than “what does CEAB want us to do” – think of this as self-directed learning!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Don't generate reams of data that you don't know what to do with: create </a:t>
            </a:r>
            <a:r>
              <a:rPr lang="en-US" i="1" dirty="0" smtClean="0"/>
              <a:t>information</a:t>
            </a:r>
            <a:r>
              <a:rPr lang="en-US" dirty="0" smtClean="0"/>
              <a:t>, not </a:t>
            </a:r>
            <a:r>
              <a:rPr lang="en-US" i="1" dirty="0" smtClean="0"/>
              <a:t>data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support: EGAD Project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CA" dirty="0" smtClean="0"/>
              <a:t>Developing workshops, case studies, guidelines, and recommended processes to share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Facilitating discussion between schools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Clearinghouse for resources developed across country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Offering support to programs as they prepare for accreditation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Working cooperatively with CEAB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Resources will be posted on website as they become available:  </a:t>
            </a:r>
            <a:r>
              <a:rPr lang="en-CA" dirty="0" smtClean="0">
                <a:hlinkClick r:id="rId2"/>
              </a:rPr>
              <a:t>http://engineering.queensu.ca/egad</a:t>
            </a:r>
            <a:endParaRPr lang="en-CA" dirty="0" smtClean="0"/>
          </a:p>
          <a:p>
            <a:pPr eaLnBrk="1"/>
            <a:endParaRPr lang="en-CA" dirty="0" smtClean="0"/>
          </a:p>
          <a:p>
            <a:pPr eaLnBrk="1">
              <a:buFont typeface="Arial" charset="0"/>
              <a:buChar char="•"/>
            </a:pPr>
            <a:endParaRPr lang="en-CA" dirty="0" smtClean="0"/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Conclusion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Use and share ideas: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Regional collaboration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Publication of processes/plans at Canadian Engineering Education Association (CEEA) conferences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EGAD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Training opportunities for curriculum chairs, etc.: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ABET Institute for Development of Excellence in Assessment Leadership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2041" y="7164213"/>
            <a:ext cx="4786660" cy="346250"/>
          </a:xfrm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A1DD13AD-BBF0-464B-BB76-2BC25D7C737F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76</a:t>
            </a:fld>
            <a:endParaRPr lang="en-US" smtClean="0"/>
          </a:p>
        </p:txBody>
      </p:sp>
      <p:sp>
        <p:nvSpPr>
          <p:cNvPr id="7782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Discussion</a:t>
            </a:r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944563"/>
            <a:ext cx="9070975" cy="6029325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>
              <a:hlinkClick r:id="rId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9AE98A22-0D1A-4F69-911C-5F941492725E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8</a:t>
            </a:fld>
            <a:endParaRPr lang="en-US" smtClean="0"/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Inputs and Outcomes</a:t>
            </a:r>
          </a:p>
        </p:txBody>
      </p:sp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869950" y="1143000"/>
          <a:ext cx="8491538" cy="5697538"/>
        </p:xfrm>
        <a:graphic>
          <a:graphicData uri="http://schemas.openxmlformats.org/drawingml/2006/table">
            <a:tbl>
              <a:tblPr/>
              <a:tblGrid>
                <a:gridCol w="4246563"/>
                <a:gridCol w="4244975"/>
              </a:tblGrid>
              <a:tr h="56975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Inputs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Student pre-university background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Faculty education, professional status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Ongoing faculty development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Class sizes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Campus resources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Contact hours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Laboratory equipment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Support services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Outcomes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Demonstrated abilities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(cognitive, skills, attitudes)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22932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Outcomes assessment widely used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771525"/>
            <a:ext cx="9070975" cy="6119813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Common in the Canadian primary, secondary, and community college educational systems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National recommendations from provincial Ministers of Education, now </a:t>
            </a:r>
            <a:r>
              <a:rPr lang="en-US" i="1" smtClean="0"/>
              <a:t>required</a:t>
            </a:r>
            <a:r>
              <a:rPr lang="en-US" smtClean="0"/>
              <a:t> for all Ontario post-secondary programs: Undergraduate Degree-Level Expectations (OCAV UDLEs)</a:t>
            </a:r>
          </a:p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Depth and Breadth of Knowledge</a:t>
            </a:r>
          </a:p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Knowledge of Methodologies</a:t>
            </a:r>
          </a:p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Application of Knowledge</a:t>
            </a:r>
          </a:p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Communication Skills</a:t>
            </a:r>
          </a:p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Awareness of Limits of Knowledge</a:t>
            </a:r>
          </a:p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Autonomy and Professional Capacity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Bitstream Vera Sans"/>
        <a:cs typeface="Bitstream Vera Sans"/>
      </a:majorFont>
      <a:minorFont>
        <a:latin typeface="Calibri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4716</Words>
  <Application>Microsoft Macintosh PowerPoint</Application>
  <PresentationFormat>Custom</PresentationFormat>
  <Paragraphs>1018</Paragraphs>
  <Slides>76</Slides>
  <Notes>59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Slide 1</vt:lpstr>
      <vt:lpstr>Session outcomes</vt:lpstr>
      <vt:lpstr>Administrative issues</vt:lpstr>
      <vt:lpstr>Perspective: Sec 3.1 of CEAB Procedures</vt:lpstr>
      <vt:lpstr>Background</vt:lpstr>
      <vt:lpstr>National Response</vt:lpstr>
      <vt:lpstr>Graduate attribute assessment</vt:lpstr>
      <vt:lpstr>Inputs and Outcomes</vt:lpstr>
      <vt:lpstr>Outcomes assessment widely used</vt:lpstr>
      <vt:lpstr>Good news:</vt:lpstr>
      <vt:lpstr>Setting up a process</vt:lpstr>
      <vt:lpstr>CEAB graduate attributes (Sec 3.1)</vt:lpstr>
      <vt:lpstr>Questions for programs:</vt:lpstr>
      <vt:lpstr>Slide 14</vt:lpstr>
      <vt:lpstr>CEAB GA assessment instructions (2010)</vt:lpstr>
      <vt:lpstr>Course development process</vt:lpstr>
      <vt:lpstr>Program-wide assessment process flow</vt:lpstr>
      <vt:lpstr>Assessment principles (adapted from ABET)</vt:lpstr>
      <vt:lpstr>Program-wide assessment process flow</vt:lpstr>
      <vt:lpstr>Creating Program objectives</vt:lpstr>
      <vt:lpstr>Program-wide assessment process flow</vt:lpstr>
      <vt:lpstr>Why performance indicators?</vt:lpstr>
      <vt:lpstr>Indicators: examples</vt:lpstr>
      <vt:lpstr>Establishing Indicators</vt:lpstr>
      <vt:lpstr>Indicators</vt:lpstr>
      <vt:lpstr>Indicators</vt:lpstr>
      <vt:lpstr>Problematic criteria</vt:lpstr>
      <vt:lpstr>Taxonomy</vt:lpstr>
      <vt:lpstr>Verbs for cognitive skills</vt:lpstr>
      <vt:lpstr>Slide 30</vt:lpstr>
      <vt:lpstr>Consider these indicators</vt:lpstr>
      <vt:lpstr>Defining Indicators for your Program (10 min)</vt:lpstr>
      <vt:lpstr>Follow-up to identifying Indicators </vt:lpstr>
      <vt:lpstr>Resources on Indicators</vt:lpstr>
      <vt:lpstr>Program-wide assessment process flow</vt:lpstr>
      <vt:lpstr>Indicator mapping</vt:lpstr>
      <vt:lpstr>Where can we assess students?</vt:lpstr>
      <vt:lpstr>Assessment Mapping </vt:lpstr>
      <vt:lpstr>Two approaches to mapping</vt:lpstr>
      <vt:lpstr>Attributes to courses: Lifelong learning</vt:lpstr>
      <vt:lpstr>Courses to attributes: First year</vt:lpstr>
      <vt:lpstr>More comprehensive mapping table</vt:lpstr>
      <vt:lpstr>Curriculum mapping surveying</vt:lpstr>
      <vt:lpstr>ITU Analysis: Introduced</vt:lpstr>
      <vt:lpstr>ITU Analysis: Taught</vt:lpstr>
      <vt:lpstr>ITU Analysis: Utilized</vt:lpstr>
      <vt:lpstr>Program-wide assessment process flow</vt:lpstr>
      <vt:lpstr>Assessment tools</vt:lpstr>
      <vt:lpstr>Assessment tools</vt:lpstr>
      <vt:lpstr>Instructors: “We do assess outcomes – by grades”</vt:lpstr>
      <vt:lpstr>External assessment tools</vt:lpstr>
      <vt:lpstr>Targets and thresholds</vt:lpstr>
      <vt:lpstr>Rubrics</vt:lpstr>
      <vt:lpstr>Rubric example</vt:lpstr>
      <vt:lpstr>Task: Assessment tools (5 min)</vt:lpstr>
      <vt:lpstr>Example: Knowledge assessment</vt:lpstr>
      <vt:lpstr>Indicator 1:</vt:lpstr>
      <vt:lpstr>Indicator 2:</vt:lpstr>
      <vt:lpstr>Indicator 2:</vt:lpstr>
      <vt:lpstr>Example: Knowledge assessment</vt:lpstr>
      <vt:lpstr>Program-wide assessment process flow</vt:lpstr>
      <vt:lpstr>Principles of Measurement</vt:lpstr>
      <vt:lpstr>Is this data useful?</vt:lpstr>
      <vt:lpstr>Data gathering and storage</vt:lpstr>
      <vt:lpstr>Case study: Assessment on exam</vt:lpstr>
      <vt:lpstr>Program-wide assessment process flow</vt:lpstr>
      <vt:lpstr>Now that we have data… analyze and evaluate</vt:lpstr>
      <vt:lpstr>Results: example</vt:lpstr>
      <vt:lpstr>Program-wide assessment process flow</vt:lpstr>
      <vt:lpstr>Program improvement</vt:lpstr>
      <vt:lpstr>Slide 71</vt:lpstr>
      <vt:lpstr>Faculty buy-in</vt:lpstr>
      <vt:lpstr>General advice</vt:lpstr>
      <vt:lpstr>Future support: EGAD Project</vt:lpstr>
      <vt:lpstr>Conclusion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Frank</dc:creator>
  <cp:lastModifiedBy>Sue Fostaty Young</cp:lastModifiedBy>
  <cp:revision>163</cp:revision>
  <cp:lastPrinted>1601-01-01T00:00:00Z</cp:lastPrinted>
  <dcterms:created xsi:type="dcterms:W3CDTF">2011-02-13T19:39:36Z</dcterms:created>
  <dcterms:modified xsi:type="dcterms:W3CDTF">2011-02-13T19:43:36Z</dcterms:modified>
</cp:coreProperties>
</file>