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embeddings/oleObject1.bin" ContentType="application/vnd.openxmlformats-officedocument.oleObject"/>
  <Override PartName="/ppt/slides/slide9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68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101"/>
  </p:notesMasterIdLst>
  <p:sldIdLst>
    <p:sldId id="256" r:id="rId2"/>
    <p:sldId id="380" r:id="rId3"/>
    <p:sldId id="258" r:id="rId4"/>
    <p:sldId id="381" r:id="rId5"/>
    <p:sldId id="262" r:id="rId6"/>
    <p:sldId id="263" r:id="rId7"/>
    <p:sldId id="383" r:id="rId8"/>
    <p:sldId id="264" r:id="rId9"/>
    <p:sldId id="389" r:id="rId10"/>
    <p:sldId id="385" r:id="rId11"/>
    <p:sldId id="374" r:id="rId12"/>
    <p:sldId id="266" r:id="rId13"/>
    <p:sldId id="270" r:id="rId14"/>
    <p:sldId id="360" r:id="rId15"/>
    <p:sldId id="361" r:id="rId16"/>
    <p:sldId id="273" r:id="rId17"/>
    <p:sldId id="362" r:id="rId18"/>
    <p:sldId id="276" r:id="rId19"/>
    <p:sldId id="277" r:id="rId20"/>
    <p:sldId id="278" r:id="rId21"/>
    <p:sldId id="378" r:id="rId22"/>
    <p:sldId id="379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87" r:id="rId31"/>
    <p:sldId id="363" r:id="rId32"/>
    <p:sldId id="289" r:id="rId33"/>
    <p:sldId id="290" r:id="rId34"/>
    <p:sldId id="397" r:id="rId35"/>
    <p:sldId id="393" r:id="rId36"/>
    <p:sldId id="371" r:id="rId37"/>
    <p:sldId id="372" r:id="rId38"/>
    <p:sldId id="373" r:id="rId39"/>
    <p:sldId id="394" r:id="rId40"/>
    <p:sldId id="395" r:id="rId41"/>
    <p:sldId id="39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28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6" r:id="rId72"/>
    <p:sldId id="427" r:id="rId73"/>
    <p:sldId id="330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742950" indent="-28575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11430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6002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20574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63" autoAdjust="0"/>
    <p:restoredTop sz="83109" autoAdjust="0"/>
  </p:normalViewPr>
  <p:slideViewPr>
    <p:cSldViewPr>
      <p:cViewPr varScale="1">
        <p:scale>
          <a:sx n="85" d="100"/>
          <a:sy n="85" d="100"/>
        </p:scale>
        <p:origin x="-132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99A49625-83B8-46BC-B172-43CB0B60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F7D7F3-6472-44E2-A5C9-D1EC6D00401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4EA5CD-8E51-4A2C-B856-95C61FF0B1D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I changed Performance Indicators to “Indicators” as per CEAB Questionnaire and our Glossary of Terms. Should it read “Attribute Indicators” or  do you think it’s implicit?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1DA413-9AA0-4791-9B0D-17F3AB7246D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As per CEAB Questionnaire and our glossary of terms, changed “performance indicators” to “Indicators”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5382D8-3881-4084-8311-E1378D7EF0D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3C3412-62E4-45C9-9DE4-9AA37B8EFE5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As per the CEAB Questionnaire etc, changed “performance indicators” to “Indicators”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B67568-D762-4E8B-85C2-A674801E9A2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58C636-C5E7-4AD5-B333-28FBA860AEB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I changed performance indicators to Indicators</a:t>
            </a:r>
          </a:p>
          <a:p>
            <a:r>
              <a:rPr lang="en-US" smtClean="0">
                <a:latin typeface="Times New Roman" charset="0"/>
              </a:rPr>
              <a:t>BTW one of the critical indicators of a student’s ability to engage in Lifelong Learning is their ability to identify gaps in their knowledge and skill sets and create a plan to address them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9979B7-4893-4B9F-9CEE-29603BD221F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F0E70C-2B61-4D6E-A8ED-B313371168B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8AEEA8-E846-4A76-9876-84EDF809B64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00EF8F-8A23-4DD4-AD70-FD5E46BC963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BA5131-5686-4107-A7CD-9A2E93F448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0C4BDC-459E-48CA-8C07-1A9BBB44EB8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DC5BF93-37A8-4FC7-9900-D9DB045578C0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Objective/Outcomes decisions to be made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58701D-5396-48D6-93D2-26D103B0E24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1513D8-F7F7-4D83-819B-53E3A7E3913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0FF34A-2DEA-418E-8F3A-45A91465711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2FD579-5119-4D6C-A5BF-C10AB3FB719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8E4FAB-CD24-448F-8743-0A56B44DB80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7670A0-D2B6-4B9C-A0B9-BA9D858FE01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831BDD-350C-4AA5-AE76-4905AE168D6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112373B-06C8-4631-8E74-6587A464615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E0710E-2A76-410B-8E99-A087BEB21B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19760F9-A601-49D8-9ACB-C7797513D69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E5E7A8C-DAD9-4ED9-BBAC-03F0F5EC8056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3FC3735-BDC0-42B0-9F2E-85304FBE09A3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A8498D6-0FF5-4F1B-AD79-FF68E839145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5560DE7-9E22-442E-88F3-01628CC1B51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15A16C97-6096-4D43-889C-D06C8A3F18F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B59B173-128A-41D6-821C-4C71D8B263B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A32B32-1F2A-4E6A-A795-820CF7DBA386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51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B59B173-128A-41D6-821C-4C71D8B263B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A32B32-1F2A-4E6A-A795-820CF7DBA386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55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B6F9E3B-5431-4846-A983-B8B70715A832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3B6E512-FD4D-4ECC-B5E3-BD1FFAAA371E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F16FFF-A39D-4415-AE3A-151D6F5FA5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E3CAE5E-82DC-4970-948B-CCAFFBDCA93E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BBE5DF1-868F-44C3-B549-0580C24FC0C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E7D6FEE-955C-44B0-93D5-CE64F7D03FF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C69B386-3C5A-4C5B-AD17-35C98D1A237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5C60636-FF23-4892-9191-1F6465A5739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5552756-9B38-4EB7-82BB-84417B363513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190053CA-C3E0-4F53-A454-27607ABF4B7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DB237FD-F5A2-44C2-94E9-93AFDE428A5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32EF406-6702-48A2-8A96-E5075D53D57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3D33FCB-D63B-4F12-A168-18233E3A37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2C498E-49E5-4EE4-9FEA-5A7594D98F7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2CAB49D-1A9E-48FA-BEAA-058CDD1DA08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5BD2C48-7FF7-463A-8546-3E005D430C5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164F43F-6C85-4576-8792-8C8A5D330D69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8C6867-ADD5-451A-812B-42432A1F41D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71DCA9-C852-4F15-8ECB-05521E16ADF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2D5105B-8291-4E76-B76D-5555CC736274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74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73061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FE0DDD-CB53-49DA-BCC4-66DCEA89D183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A906F0D-4B46-4ED7-B659-022DBB20F840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75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74084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74085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3D7517-9F5F-4780-8A3F-3C611FA4F235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75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B659AD-5BEF-4FAE-B3DF-42F62B479677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2CF3DCC-D0D3-44F6-8B23-E4B15AC96E42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77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76133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C016AE-2B0D-4AD5-8327-5171A01A9850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EEC4C67-3AE8-4B8E-828B-8E64EBB020EF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78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449573-E928-44AC-BE09-D615E3156814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78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852C6F-02B9-466D-957F-FFFD6740E33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1B8C19-51E4-4037-A788-A8369320142A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79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417CD7-4B04-4FFE-8767-F739464CD921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80227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6D7C671-7CBA-4B28-ADA1-8B75CED7EA71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81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80228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B3F8E1-3F06-46E5-B7E5-854F8F05765B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D1F73-9341-44C3-B91C-D18C24C6BFE0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82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81252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81253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30902B-7D71-4B7B-B0DD-EE61C3A38E05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3C0434E-2A63-4DE6-A872-B7D25DBEB88C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83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8227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FCFF9A-55DF-46C2-98D5-31ADCFB6E7FC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83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3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2A7F42-63FD-4762-9D21-AE80E0AD2D14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84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70871-0078-4C9C-B034-09FD15874135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85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5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7CAEE2-039D-4ECE-A250-EAC6BB280892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53B571-591C-44DE-AE9E-CC0B8DDAE72E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E99712-F263-4171-8FAD-9C70E31D474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88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8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338198EF-1FA5-43D7-B916-05AA38921F1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D10C38-BF1E-4772-B762-922C3D4B00F2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89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9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7F60F2-5B79-4C23-8C8D-4615C00D49E1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90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0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5039CD-B5BA-4CFC-B972-6A8D1828E4C6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91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1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C092B4-A0E3-4BB4-84EF-E634CBC62C5A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68DAC65-1841-426F-B131-11F0A10290B0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93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78FE4D-77A5-427D-9CB7-4FEFC08CC88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93539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0206F02-F793-4438-ABE6-BF375E0937FF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94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3540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3541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ACD722-E3EA-4EBB-886D-9A03B76C4184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94563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0679BE4-4496-4FCD-A774-4841A3CC1A52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95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4564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4565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E9D4DE-BF40-4CD7-A9E9-9AED7C6DECA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95587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EE129C5-1D4B-414C-8503-F3C61B1ACA4C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96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5588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5589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CC1DBD-64ED-4984-93CF-7F7333FEF39E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196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6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107D08-3D32-4D59-BC0D-CF904A4BC0C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97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7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8D0097-3ADE-4913-B629-F0AF9AF5978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98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8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1C2351-BD48-448A-85AB-99352BDC18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D8D377-A17B-4D34-840E-5F98C58AD2E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If we begin by talking about Outcomes-based assessment and curriculum review, it might be best to keep the language consistent by referring to class outcomes rather than objectives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73426-6DEB-4E18-827B-69449BFFB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900113"/>
            <a:ext cx="4457700" cy="611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900113"/>
            <a:ext cx="4459287" cy="611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4BC6-B1BB-499F-8D0A-6287499B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808288" y="7285038"/>
            <a:ext cx="4778375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632700" y="7199313"/>
            <a:ext cx="1912938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314F-006B-4606-9226-2E7A26062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B2B68-94E2-40E0-9D23-2030F7E6D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5600-64F5-42E6-92D9-07ADA9AA6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0650"/>
            <a:ext cx="9069387" cy="596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31813" y="7199313"/>
            <a:ext cx="2346325" cy="3111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44B0-9B78-4478-ADAF-3037B0ED3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0650"/>
            <a:ext cx="9069387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00113"/>
            <a:ext cx="9069387" cy="611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925763" y="7199313"/>
            <a:ext cx="4452937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 b="1">
                <a:solidFill>
                  <a:srgbClr val="0047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Engineering Graduate Attribute Development (EGAD) Project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99313" y="7199313"/>
            <a:ext cx="23463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47FF"/>
                </a:solidFill>
              </a:defRPr>
            </a:lvl1pPr>
          </a:lstStyle>
          <a:p>
            <a:pPr>
              <a:defRPr/>
            </a:pPr>
            <a:fld id="{69108010-502A-4A2A-A410-E2D00D0F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720725"/>
            <a:ext cx="9720262" cy="1588"/>
          </a:xfrm>
          <a:prstGeom prst="line">
            <a:avLst/>
          </a:prstGeom>
          <a:noFill/>
          <a:ln w="36000">
            <a:solidFill>
              <a:srgbClr val="0047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08" r:id="rId4"/>
    <p:sldLayoutId id="2147483711" r:id="rId5"/>
    <p:sldLayoutId id="2147483712" r:id="rId6"/>
  </p:sldLayoutIdLst>
  <p:hf hdr="0" dt="0"/>
  <p:txStyles>
    <p:titleStyle>
      <a:lvl1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4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5pPr>
      <a:lvl6pPr marL="25146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6pPr>
      <a:lvl7pPr marL="29718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7pPr>
      <a:lvl8pPr marL="34290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8pPr>
      <a:lvl9pPr marL="38862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47FF"/>
          </a:solidFill>
          <a:latin typeface="Calibri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bit.ly/9OSOD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heiet.org/careers/accreditation/academic/downloads/handbook.cfm?type=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gineering.queensu.ca/egad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hyperlink" Target="mailto:brian.frank@queensu.ca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120650"/>
            <a:ext cx="907097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Graduate Attribute Assessment Workshop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Brian Frank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Director (Program Development)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Faculty of Engineering and Applied Science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Queen's University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May 8, </a:t>
            </a:r>
            <a:r>
              <a:rPr lang="en-US" sz="2600" dirty="0">
                <a:solidFill>
                  <a:srgbClr val="000000"/>
                </a:solidFill>
              </a:rPr>
              <a:t>2011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489F6-38EF-457E-A1BE-AA567DD7B65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12 graduate attributes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Knowledge base for engineering</a:t>
            </a:r>
          </a:p>
          <a:p>
            <a:r>
              <a:rPr lang="en-CA" dirty="0" smtClean="0"/>
              <a:t>Problem analysis</a:t>
            </a:r>
          </a:p>
          <a:p>
            <a:r>
              <a:rPr lang="en-CA" dirty="0" smtClean="0"/>
              <a:t>Investigation</a:t>
            </a:r>
          </a:p>
          <a:p>
            <a:r>
              <a:rPr lang="en-CA" dirty="0" smtClean="0"/>
              <a:t>Use of engineering tools</a:t>
            </a:r>
          </a:p>
          <a:p>
            <a:r>
              <a:rPr lang="en-CA" dirty="0" smtClean="0"/>
              <a:t>Design</a:t>
            </a:r>
          </a:p>
          <a:p>
            <a:r>
              <a:rPr lang="en-CA" dirty="0" smtClean="0"/>
              <a:t>Individual and team work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Communication skills</a:t>
            </a:r>
          </a:p>
          <a:p>
            <a:r>
              <a:rPr lang="en-CA" dirty="0" smtClean="0"/>
              <a:t>Professionalism</a:t>
            </a:r>
          </a:p>
          <a:p>
            <a:r>
              <a:rPr lang="en-CA" dirty="0" smtClean="0"/>
              <a:t>Impact on society and environment</a:t>
            </a:r>
          </a:p>
          <a:p>
            <a:r>
              <a:rPr lang="en-CA" dirty="0" smtClean="0"/>
              <a:t>Ethics and equity</a:t>
            </a:r>
          </a:p>
          <a:p>
            <a:r>
              <a:rPr lang="en-CA" dirty="0" smtClean="0"/>
              <a:t>Economics and project management</a:t>
            </a:r>
          </a:p>
          <a:p>
            <a:r>
              <a:rPr lang="en-CA" dirty="0" smtClean="0"/>
              <a:t>Lifelong learning</a:t>
            </a:r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CEAB GA assessment instructions (2010)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Describe the processes that are being or are planned to be used. This must include: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/>
              <a:t>a set of </a:t>
            </a:r>
            <a:r>
              <a:rPr lang="en-US" sz="2400" b="1" i="1" dirty="0" smtClean="0"/>
              <a:t>indicators</a:t>
            </a:r>
            <a:r>
              <a:rPr lang="en-US" sz="2400" dirty="0" smtClean="0"/>
              <a:t> that describe specific abilities expected of students to demonstrate each attribute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where attributes are developed and assessed within the program…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how the </a:t>
            </a:r>
            <a:r>
              <a:rPr lang="en-US" sz="2400" b="1" i="1" dirty="0" smtClean="0"/>
              <a:t>indicators</a:t>
            </a:r>
            <a:r>
              <a:rPr lang="en-US" sz="2400" dirty="0" smtClean="0"/>
              <a:t> were or will be assessed. This could be based on </a:t>
            </a:r>
            <a:r>
              <a:rPr lang="en-US" sz="2400" b="1" i="1" dirty="0" smtClean="0"/>
              <a:t>assessment tools</a:t>
            </a:r>
            <a:r>
              <a:rPr lang="en-US" sz="2400" dirty="0" smtClean="0"/>
              <a:t> that include, but are not limited to, reports, oral presentations, 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evaluation of the data collected including analysis of student performance relative to program expectations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discussion of how the results will be used to further develop the program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a description of the ongoing process used by the program to assess and develop the program as described in (a)-(e) above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150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A458E2-6DF3-4695-8856-86709392F5D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Setting up a process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9388" y="720725"/>
            <a:ext cx="9539287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>
                <a:solidFill>
                  <a:srgbClr val="000000"/>
                </a:solidFill>
              </a:rPr>
              <a:t>(without overwhelming faculty, irritating staff,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>
                <a:solidFill>
                  <a:srgbClr val="000000"/>
                </a:solidFill>
              </a:rPr>
              <a:t>and going deeper into debt)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1800225"/>
            <a:ext cx="7559675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01FDA551-103C-46A8-B34D-27723083313B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13</a:t>
            </a:fld>
            <a:endParaRPr lang="en-US" smtClean="0"/>
          </a:p>
        </p:txBody>
      </p:sp>
      <p:sp>
        <p:nvSpPr>
          <p:cNvPr id="2253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Aside: Idealistic course development process</a:t>
            </a:r>
          </a:p>
        </p:txBody>
      </p:sp>
      <p:sp>
        <p:nvSpPr>
          <p:cNvPr id="22533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course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objectives 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content</a:t>
            </a:r>
          </a:p>
        </p:txBody>
      </p:sp>
      <p:sp>
        <p:nvSpPr>
          <p:cNvPr id="22534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Create specific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outcomes for each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class</a:t>
            </a:r>
          </a:p>
        </p:txBody>
      </p:sp>
      <p:sp>
        <p:nvSpPr>
          <p:cNvPr id="22535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experiences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(lectures, projects,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labs, etc.)</a:t>
            </a:r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Student input</a:t>
            </a:r>
          </a:p>
        </p:txBody>
      </p:sp>
      <p:sp>
        <p:nvSpPr>
          <p:cNvPr id="22538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Deliver, grade,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eek feedback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9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nalyze </a:t>
            </a:r>
            <a:r>
              <a:rPr lang="en-US" dirty="0">
                <a:solidFill>
                  <a:srgbClr val="000000"/>
                </a:solidFill>
              </a:rPr>
              <a:t>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22540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22541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3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4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5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6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7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8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84BD9094-BE30-4EBA-B2F5-17750CE76907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14</a:t>
            </a:fld>
            <a:endParaRPr lang="en-US" smtClean="0"/>
          </a:p>
        </p:txBody>
      </p:sp>
      <p:sp>
        <p:nvSpPr>
          <p:cNvPr id="2355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grpSp>
        <p:nvGrpSpPr>
          <p:cNvPr id="23557" name="Group 20"/>
          <p:cNvGrpSpPr>
            <a:grpSpLocks/>
          </p:cNvGrpSpPr>
          <p:nvPr/>
        </p:nvGrpSpPr>
        <p:grpSpPr bwMode="auto">
          <a:xfrm>
            <a:off x="1079500" y="720725"/>
            <a:ext cx="7740650" cy="5578475"/>
            <a:chOff x="1079500" y="720725"/>
            <a:chExt cx="7740650" cy="5578475"/>
          </a:xfrm>
        </p:grpSpPr>
        <p:sp>
          <p:nvSpPr>
            <p:cNvPr id="23558" name="AutoShape 2"/>
            <p:cNvSpPr>
              <a:spLocks noChangeArrowheads="1"/>
            </p:cNvSpPr>
            <p:nvPr/>
          </p:nvSpPr>
          <p:spPr bwMode="auto">
            <a:xfrm>
              <a:off x="3959225" y="1260475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Identify major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objectives (including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graduate attributes)</a:t>
              </a:r>
            </a:p>
          </p:txBody>
        </p:sp>
        <p:sp>
          <p:nvSpPr>
            <p:cNvPr id="23559" name="AutoShape 3"/>
            <p:cNvSpPr>
              <a:spLocks noChangeArrowheads="1"/>
            </p:cNvSpPr>
            <p:nvPr/>
          </p:nvSpPr>
          <p:spPr bwMode="auto">
            <a:xfrm>
              <a:off x="6840538" y="1260475"/>
              <a:ext cx="1979612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Create</a:t>
              </a:r>
              <a:endParaRPr lang="en-US" i="1">
                <a:solidFill>
                  <a:srgbClr val="000000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i="1">
                  <a:solidFill>
                    <a:srgbClr val="000000"/>
                  </a:solidFill>
                </a:rPr>
                <a:t>Indicators</a:t>
              </a:r>
            </a:p>
          </p:txBody>
        </p:sp>
        <p:sp>
          <p:nvSpPr>
            <p:cNvPr id="23560" name="AutoShape 4"/>
            <p:cNvSpPr>
              <a:spLocks noChangeArrowheads="1"/>
            </p:cNvSpPr>
            <p:nvPr/>
          </p:nvSpPr>
          <p:spPr bwMode="auto">
            <a:xfrm>
              <a:off x="6840538" y="3240088"/>
              <a:ext cx="1979612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Map to courses/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experiences</a:t>
              </a:r>
            </a:p>
          </p:txBody>
        </p:sp>
        <p:sp>
          <p:nvSpPr>
            <p:cNvPr id="23561" name="AutoShape 5"/>
            <p:cNvSpPr>
              <a:spLocks noChangeArrowheads="1"/>
            </p:cNvSpPr>
            <p:nvPr/>
          </p:nvSpPr>
          <p:spPr bwMode="auto">
            <a:xfrm>
              <a:off x="6840538" y="5219700"/>
              <a:ext cx="1979612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Identify appropriate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tools to assess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(reports, simulation,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tests,...)</a:t>
              </a:r>
            </a:p>
          </p:txBody>
        </p:sp>
        <p:sp>
          <p:nvSpPr>
            <p:cNvPr id="23562" name="AutoShape 6"/>
            <p:cNvSpPr>
              <a:spLocks noChangeArrowheads="1"/>
            </p:cNvSpPr>
            <p:nvPr/>
          </p:nvSpPr>
          <p:spPr bwMode="auto">
            <a:xfrm>
              <a:off x="3959225" y="3240088"/>
              <a:ext cx="1979613" cy="1079500"/>
            </a:xfrm>
            <a:prstGeom prst="flowChartProcess">
              <a:avLst/>
            </a:prstGeom>
            <a:solidFill>
              <a:srgbClr val="7DA64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Stakeholder input</a:t>
              </a:r>
            </a:p>
          </p:txBody>
        </p:sp>
        <p:sp>
          <p:nvSpPr>
            <p:cNvPr id="23563" name="AutoShape 7"/>
            <p:cNvSpPr>
              <a:spLocks noChangeArrowheads="1"/>
            </p:cNvSpPr>
            <p:nvPr/>
          </p:nvSpPr>
          <p:spPr bwMode="auto">
            <a:xfrm>
              <a:off x="3959225" y="5219700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Course changes/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Measure</a:t>
              </a:r>
            </a:p>
          </p:txBody>
        </p:sp>
        <p:sp>
          <p:nvSpPr>
            <p:cNvPr id="23564" name="AutoShape 8"/>
            <p:cNvSpPr>
              <a:spLocks noChangeArrowheads="1"/>
            </p:cNvSpPr>
            <p:nvPr/>
          </p:nvSpPr>
          <p:spPr bwMode="auto">
            <a:xfrm>
              <a:off x="1079500" y="5219700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Analyze and 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evaluate data</a:t>
              </a:r>
            </a:p>
          </p:txBody>
        </p:sp>
        <p:sp>
          <p:nvSpPr>
            <p:cNvPr id="23565" name="AutoShape 9"/>
            <p:cNvSpPr>
              <a:spLocks noChangeArrowheads="1"/>
            </p:cNvSpPr>
            <p:nvPr/>
          </p:nvSpPr>
          <p:spPr bwMode="auto">
            <a:xfrm>
              <a:off x="1079500" y="3240088"/>
              <a:ext cx="1979613" cy="1079500"/>
            </a:xfrm>
            <a:prstGeom prst="flowChart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Program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improvement</a:t>
              </a:r>
            </a:p>
          </p:txBody>
        </p:sp>
        <p:sp>
          <p:nvSpPr>
            <p:cNvPr id="23566" name="AutoShape 10"/>
            <p:cNvSpPr>
              <a:spLocks noChangeArrowheads="1"/>
            </p:cNvSpPr>
            <p:nvPr/>
          </p:nvSpPr>
          <p:spPr bwMode="auto">
            <a:xfrm>
              <a:off x="6119813" y="1619250"/>
              <a:ext cx="539750" cy="360363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7" name="AutoShape 11"/>
            <p:cNvSpPr>
              <a:spLocks noChangeArrowheads="1"/>
            </p:cNvSpPr>
            <p:nvPr/>
          </p:nvSpPr>
          <p:spPr bwMode="auto">
            <a:xfrm>
              <a:off x="7615238" y="2519363"/>
              <a:ext cx="360362" cy="53975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8" name="AutoShape 12"/>
            <p:cNvSpPr>
              <a:spLocks noChangeArrowheads="1"/>
            </p:cNvSpPr>
            <p:nvPr/>
          </p:nvSpPr>
          <p:spPr bwMode="auto">
            <a:xfrm>
              <a:off x="7559675" y="4500563"/>
              <a:ext cx="360363" cy="53975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9" name="AutoShape 13"/>
            <p:cNvSpPr>
              <a:spLocks noChangeArrowheads="1"/>
            </p:cNvSpPr>
            <p:nvPr/>
          </p:nvSpPr>
          <p:spPr bwMode="auto">
            <a:xfrm>
              <a:off x="6119813" y="5580063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0" name="AutoShape 14"/>
            <p:cNvSpPr>
              <a:spLocks noChangeArrowheads="1"/>
            </p:cNvSpPr>
            <p:nvPr/>
          </p:nvSpPr>
          <p:spPr bwMode="auto">
            <a:xfrm>
              <a:off x="3240088" y="5580063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1" name="AutoShape 15"/>
            <p:cNvSpPr>
              <a:spLocks noChangeArrowheads="1"/>
            </p:cNvSpPr>
            <p:nvPr/>
          </p:nvSpPr>
          <p:spPr bwMode="auto">
            <a:xfrm>
              <a:off x="1800225" y="4500563"/>
              <a:ext cx="360363" cy="539750"/>
            </a:xfrm>
            <a:prstGeom prst="up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2" name="Freeform 16"/>
            <p:cNvSpPr>
              <a:spLocks noChangeArrowheads="1"/>
            </p:cNvSpPr>
            <p:nvPr/>
          </p:nvSpPr>
          <p:spPr bwMode="auto">
            <a:xfrm flipV="1">
              <a:off x="1979613" y="1619250"/>
              <a:ext cx="720725" cy="720725"/>
            </a:xfrm>
            <a:custGeom>
              <a:avLst/>
              <a:gdLst>
                <a:gd name="T0" fmla="*/ 2147483647 w 841"/>
                <a:gd name="T1" fmla="*/ 2147483647 h 854"/>
                <a:gd name="T2" fmla="*/ 2147483647 w 841"/>
                <a:gd name="T3" fmla="*/ 2147483647 h 854"/>
                <a:gd name="T4" fmla="*/ 2147483647 w 841"/>
                <a:gd name="T5" fmla="*/ 2147483647 h 854"/>
                <a:gd name="T6" fmla="*/ 2147483647 w 841"/>
                <a:gd name="T7" fmla="*/ 0 h 854"/>
                <a:gd name="T8" fmla="*/ 0 w 841"/>
                <a:gd name="T9" fmla="*/ 0 h 854"/>
                <a:gd name="T10" fmla="*/ 0 w 841"/>
                <a:gd name="T11" fmla="*/ 2147483647 h 854"/>
                <a:gd name="T12" fmla="*/ 2147483647 w 841"/>
                <a:gd name="T13" fmla="*/ 2147483647 h 854"/>
                <a:gd name="T14" fmla="*/ 2147483647 w 841"/>
                <a:gd name="T15" fmla="*/ 2147483647 h 854"/>
                <a:gd name="T16" fmla="*/ 2147483647 w 841"/>
                <a:gd name="T17" fmla="*/ 2147483647 h 854"/>
                <a:gd name="T18" fmla="*/ 2147483647 w 841"/>
                <a:gd name="T19" fmla="*/ 214748364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1"/>
                <a:gd name="T31" fmla="*/ 0 h 854"/>
                <a:gd name="T32" fmla="*/ 841 w 841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1" h="854">
                  <a:moveTo>
                    <a:pt x="517" y="247"/>
                  </a:moveTo>
                  <a:lnTo>
                    <a:pt x="517" y="415"/>
                  </a:lnTo>
                  <a:lnTo>
                    <a:pt x="264" y="415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680"/>
                  </a:lnTo>
                  <a:lnTo>
                    <a:pt x="517" y="680"/>
                  </a:lnTo>
                  <a:lnTo>
                    <a:pt x="517" y="854"/>
                  </a:lnTo>
                  <a:lnTo>
                    <a:pt x="841" y="547"/>
                  </a:lnTo>
                  <a:lnTo>
                    <a:pt x="517" y="247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3" name="AutoShape 17"/>
            <p:cNvSpPr>
              <a:spLocks noChangeArrowheads="1"/>
            </p:cNvSpPr>
            <p:nvPr/>
          </p:nvSpPr>
          <p:spPr bwMode="auto">
            <a:xfrm>
              <a:off x="4859338" y="720725"/>
              <a:ext cx="360362" cy="539750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3DC15313-E204-443C-9A4A-D8661F077CDB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15</a:t>
            </a:fld>
            <a:endParaRPr lang="en-US" smtClean="0"/>
          </a:p>
        </p:txBody>
      </p:sp>
      <p:sp>
        <p:nvSpPr>
          <p:cNvPr id="256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25605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25606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Create</a:t>
            </a:r>
            <a:endParaRPr lang="en-US" i="1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5607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25608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25609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25610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25611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25612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25613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4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5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6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7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8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9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20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Creating Program objectives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FF0000"/>
                </a:solidFill>
              </a:rPr>
              <a:t>CEAB graduate attributes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Strategic plans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Advisory boards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Major employers of graduates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Input from stakeholders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Focus groups, surveys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SWOT (strengths, weaknesses, opportunities, threats) analysis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What do you want your program to be known for?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808A7D6A-7E7D-4571-9726-4FECB870D4C8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17</a:t>
            </a:fld>
            <a:endParaRPr lang="en-US" smtClean="0"/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27654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Create</a:t>
            </a:r>
            <a:endParaRPr lang="en-US" i="1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7655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27656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27657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27658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27659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27660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27661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2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3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4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5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6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7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8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CC52E10B-3F87-4A8D-AAFD-B2368E79A541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18</a:t>
            </a:fld>
            <a:endParaRPr lang="en-US" smtClean="0"/>
          </a:p>
        </p:txBody>
      </p:sp>
      <p:sp>
        <p:nvSpPr>
          <p:cNvPr id="2867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Why indicators?</a:t>
            </a:r>
          </a:p>
        </p:txBody>
      </p:sp>
      <p:sp>
        <p:nvSpPr>
          <p:cNvPr id="28677" name="AutoShape 2"/>
          <p:cNvSpPr>
            <a:spLocks noChangeArrowheads="1"/>
          </p:cNvSpPr>
          <p:nvPr/>
        </p:nvSpPr>
        <p:spPr bwMode="auto">
          <a:xfrm>
            <a:off x="900113" y="1260475"/>
            <a:ext cx="7920037" cy="16192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>
                <a:solidFill>
                  <a:srgbClr val="FFFFFF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contribute to the advancement of knowledge</a:t>
            </a:r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720725" y="3419475"/>
            <a:ext cx="2519363" cy="9001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Can this be directly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measured?</a:t>
            </a:r>
          </a:p>
        </p:txBody>
      </p:sp>
      <p:sp>
        <p:nvSpPr>
          <p:cNvPr id="28679" name="AutoShape 4"/>
          <p:cNvSpPr>
            <a:spLocks noChangeArrowheads="1"/>
          </p:cNvSpPr>
          <p:nvPr/>
        </p:nvSpPr>
        <p:spPr bwMode="auto">
          <a:xfrm>
            <a:off x="3600450" y="3419475"/>
            <a:ext cx="2519363" cy="9001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Would multiple assessors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be consistent?</a:t>
            </a:r>
          </a:p>
        </p:txBody>
      </p:sp>
      <p:sp>
        <p:nvSpPr>
          <p:cNvPr id="28680" name="AutoShape 5"/>
          <p:cNvSpPr>
            <a:spLocks noChangeArrowheads="1"/>
          </p:cNvSpPr>
          <p:nvPr/>
        </p:nvSpPr>
        <p:spPr bwMode="auto">
          <a:xfrm>
            <a:off x="6480175" y="3419475"/>
            <a:ext cx="2519363" cy="9001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How meaningful would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the assessment be?</a:t>
            </a:r>
          </a:p>
        </p:txBody>
      </p:sp>
      <p:sp>
        <p:nvSpPr>
          <p:cNvPr id="28681" name="Line 6"/>
          <p:cNvSpPr>
            <a:spLocks noChangeShapeType="1"/>
          </p:cNvSpPr>
          <p:nvPr/>
        </p:nvSpPr>
        <p:spPr bwMode="auto">
          <a:xfrm flipH="1">
            <a:off x="1978025" y="2879725"/>
            <a:ext cx="288290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4859338" y="2879725"/>
            <a:ext cx="2879725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4859338" y="2879725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079500" y="5400675"/>
            <a:ext cx="7559675" cy="900113"/>
          </a:xfrm>
          <a:prstGeom prst="roundRect">
            <a:avLst>
              <a:gd name="adj" fmla="val 16667"/>
            </a:avLst>
          </a:prstGeom>
          <a:solidFill>
            <a:srgbClr val="B84747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</a:rPr>
              <a:t>Probably not, so more specific measurable </a:t>
            </a:r>
            <a:r>
              <a:rPr lang="en-US" sz="2000" i="1">
                <a:solidFill>
                  <a:srgbClr val="000000"/>
                </a:solidFill>
              </a:rPr>
              <a:t>indicators</a:t>
            </a:r>
            <a:r>
              <a:rPr lang="en-US" sz="2000">
                <a:solidFill>
                  <a:srgbClr val="000000"/>
                </a:solidFill>
              </a:rPr>
              <a:t> are needed.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>
                <a:solidFill>
                  <a:srgbClr val="000000"/>
                </a:solidFill>
              </a:rPr>
              <a:t>This allows </a:t>
            </a:r>
            <a:r>
              <a:rPr lang="en-US" sz="2000" b="1" i="1">
                <a:solidFill>
                  <a:srgbClr val="000000"/>
                </a:solidFill>
              </a:rPr>
              <a:t>the program</a:t>
            </a:r>
            <a:r>
              <a:rPr lang="en-US" sz="2000">
                <a:solidFill>
                  <a:srgbClr val="000000"/>
                </a:solidFill>
              </a:rPr>
              <a:t> to decide what is important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979613" y="4319588"/>
            <a:ext cx="2879725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859338" y="4319588"/>
            <a:ext cx="1587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4857750" y="4319588"/>
            <a:ext cx="2703513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63" grpId="0" animBg="1"/>
      <p:bldP spid="235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AE843B0C-0385-402F-80FD-11E1CD46F729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19</a:t>
            </a:fld>
            <a:endParaRPr lang="en-US" smtClean="0"/>
          </a:p>
        </p:txBody>
      </p:sp>
      <p:sp>
        <p:nvSpPr>
          <p:cNvPr id="2970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Indicators: examples</a:t>
            </a:r>
          </a:p>
        </p:txBody>
      </p:sp>
      <p:sp>
        <p:nvSpPr>
          <p:cNvPr id="29701" name="AutoShape 2"/>
          <p:cNvSpPr>
            <a:spLocks noChangeArrowheads="1"/>
          </p:cNvSpPr>
          <p:nvPr/>
        </p:nvSpPr>
        <p:spPr bwMode="auto">
          <a:xfrm>
            <a:off x="1619250" y="1260475"/>
            <a:ext cx="7920038" cy="16192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>
                <a:solidFill>
                  <a:srgbClr val="FFFFFF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FFFFFF"/>
                </a:solidFill>
              </a:rPr>
              <a:t>contribute to the advancement of knowledge</a:t>
            </a: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1979613" y="3779838"/>
            <a:ext cx="3419475" cy="143986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Critically evaluates information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objectivity</a:t>
            </a:r>
          </a:p>
        </p:txBody>
      </p:sp>
      <p:sp>
        <p:nvSpPr>
          <p:cNvPr id="29703" name="AutoShape 4"/>
          <p:cNvSpPr>
            <a:spLocks noChangeArrowheads="1"/>
          </p:cNvSpPr>
          <p:nvPr/>
        </p:nvSpPr>
        <p:spPr bwMode="auto">
          <a:xfrm>
            <a:off x="5759450" y="5400675"/>
            <a:ext cx="3600450" cy="161925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Uses information ethically and legally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to accomplish a specific purpose</a:t>
            </a:r>
          </a:p>
        </p:txBody>
      </p:sp>
      <p:sp>
        <p:nvSpPr>
          <p:cNvPr id="29704" name="AutoShape 5"/>
          <p:cNvSpPr>
            <a:spLocks noChangeArrowheads="1"/>
          </p:cNvSpPr>
          <p:nvPr/>
        </p:nvSpPr>
        <p:spPr bwMode="auto">
          <a:xfrm>
            <a:off x="5759450" y="3789363"/>
            <a:ext cx="3621088" cy="143986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Identify gap in knowledge and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develop a plan to address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5456238" y="2890838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179388" y="1692275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Graduate</a:t>
            </a:r>
          </a:p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attribute</a:t>
            </a:r>
          </a:p>
        </p:txBody>
      </p:sp>
      <p:sp>
        <p:nvSpPr>
          <p:cNvPr id="29707" name="Text Box 8"/>
          <p:cNvSpPr txBox="1">
            <a:spLocks noChangeArrowheads="1"/>
          </p:cNvSpPr>
          <p:nvPr/>
        </p:nvSpPr>
        <p:spPr bwMode="auto">
          <a:xfrm>
            <a:off x="4679950" y="3419475"/>
            <a:ext cx="1439863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The student:</a:t>
            </a:r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179388" y="3060700"/>
            <a:ext cx="9539287" cy="1588"/>
          </a:xfrm>
          <a:prstGeom prst="line">
            <a:avLst/>
          </a:prstGeom>
          <a:noFill/>
          <a:ln w="36000">
            <a:solidFill>
              <a:srgbClr val="7DA647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9" name="AutoShape 10"/>
          <p:cNvSpPr>
            <a:spLocks noChangeArrowheads="1"/>
          </p:cNvSpPr>
          <p:nvPr/>
        </p:nvSpPr>
        <p:spPr bwMode="auto">
          <a:xfrm>
            <a:off x="1979613" y="5400675"/>
            <a:ext cx="3419475" cy="162877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Describes the types of literature of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their field and how it is produced</a:t>
            </a:r>
          </a:p>
        </p:txBody>
      </p:sp>
      <p:sp>
        <p:nvSpPr>
          <p:cNvPr id="29710" name="Text Box 11"/>
          <p:cNvSpPr txBox="1">
            <a:spLocks noChangeArrowheads="1"/>
          </p:cNvSpPr>
          <p:nvPr/>
        </p:nvSpPr>
        <p:spPr bwMode="auto">
          <a:xfrm>
            <a:off x="0" y="5148263"/>
            <a:ext cx="143986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9711" name="Left Brace 14"/>
          <p:cNvSpPr>
            <a:spLocks/>
          </p:cNvSpPr>
          <p:nvPr/>
        </p:nvSpPr>
        <p:spPr bwMode="auto">
          <a:xfrm>
            <a:off x="1295400" y="1187450"/>
            <a:ext cx="215900" cy="1728788"/>
          </a:xfrm>
          <a:prstGeom prst="leftBrace">
            <a:avLst>
              <a:gd name="adj1" fmla="val 83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2" name="Left Brace 15"/>
          <p:cNvSpPr>
            <a:spLocks/>
          </p:cNvSpPr>
          <p:nvPr/>
        </p:nvSpPr>
        <p:spPr bwMode="auto">
          <a:xfrm>
            <a:off x="1511300" y="3779838"/>
            <a:ext cx="433388" cy="3240087"/>
          </a:xfrm>
          <a:prstGeom prst="leftBrace">
            <a:avLst>
              <a:gd name="adj1" fmla="val 83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Answer: What is the “outcomes assessment” or “graduate attribute” expectation all about?</a:t>
            </a:r>
          </a:p>
          <a:p>
            <a:r>
              <a:rPr lang="en-CA" dirty="0" smtClean="0"/>
              <a:t>Understand CEAB’s requirements for graduate attribute assessment</a:t>
            </a:r>
          </a:p>
          <a:p>
            <a:r>
              <a:rPr lang="en-CA" dirty="0" smtClean="0"/>
              <a:t>Be able create a process to assess graduate attributes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Establishing Indicators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341947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What specific things should students demonstrate?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What do they need to be able to </a:t>
            </a:r>
            <a:r>
              <a:rPr lang="en-US" b="1" i="1" smtClean="0"/>
              <a:t>do</a:t>
            </a:r>
            <a:r>
              <a:rPr lang="en-US" smtClean="0"/>
              <a:t>?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Are they measurable and meaningful?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Can involve cognitive (recalling, analyzing, creating), attitudes, skills</a:t>
            </a: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7199313" y="3959225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B84747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Content area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60363" y="3959225"/>
            <a:ext cx="4859337" cy="1079500"/>
          </a:xfrm>
          <a:prstGeom prst="roundRect">
            <a:avLst>
              <a:gd name="adj" fmla="val 16667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>
                <a:solidFill>
                  <a:srgbClr val="000000"/>
                </a:solidFill>
              </a:rPr>
              <a:t>Level of expectation</a:t>
            </a: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>
                <a:solidFill>
                  <a:srgbClr val="000000"/>
                </a:solidFill>
              </a:rPr>
              <a:t>(“describes”, “compares”, “applies”, “creates”, etc.)</a:t>
            </a: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619250" y="5219700"/>
            <a:ext cx="6659563" cy="143986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000">
                <a:solidFill>
                  <a:srgbClr val="94BD5E"/>
                </a:solidFill>
              </a:rPr>
              <a:t>Critically evaluates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information 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000">
                <a:solidFill>
                  <a:srgbClr val="FF0000"/>
                </a:solidFill>
              </a:rPr>
              <a:t> objectivity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2339975" y="4679950"/>
            <a:ext cx="720725" cy="1079500"/>
          </a:xfrm>
          <a:prstGeom prst="line">
            <a:avLst/>
          </a:prstGeom>
          <a:noFill/>
          <a:ln w="9525">
            <a:solidFill>
              <a:srgbClr val="94BD5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>
            <a:off x="5937250" y="4679950"/>
            <a:ext cx="1263650" cy="1079500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Indicators</a:t>
            </a:r>
          </a:p>
        </p:txBody>
      </p:sp>
      <p:sp>
        <p:nvSpPr>
          <p:cNvPr id="317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well-written indicator includes:</a:t>
            </a:r>
            <a:endParaRPr lang="en-CA" smtClean="0"/>
          </a:p>
          <a:p>
            <a:pPr>
              <a:buFont typeface="Arial" charset="0"/>
              <a:buChar char="•"/>
            </a:pPr>
            <a:r>
              <a:rPr lang="en-US" smtClean="0"/>
              <a:t>what students will do</a:t>
            </a:r>
            <a:endParaRPr lang="en-CA" smtClean="0"/>
          </a:p>
          <a:p>
            <a:pPr>
              <a:buFont typeface="Arial" charset="0"/>
              <a:buChar char="•"/>
            </a:pPr>
            <a:r>
              <a:rPr lang="en-US" smtClean="0"/>
              <a:t>the level of complexity at which they will do it</a:t>
            </a:r>
            <a:endParaRPr lang="en-CA" smtClean="0"/>
          </a:p>
          <a:p>
            <a:pPr>
              <a:buFont typeface="Arial" charset="0"/>
              <a:buChar char="•"/>
            </a:pPr>
            <a:r>
              <a:rPr lang="en-US" smtClean="0"/>
              <a:t>the conditions under which the learning will be demonstrated</a:t>
            </a:r>
            <a:endParaRPr lang="en-CA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2041" y="7164213"/>
            <a:ext cx="4786660" cy="346250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6A0A70E-D2BB-4429-92D3-91566639640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Indicators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Knowledge base for engineering 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Critically </a:t>
            </a:r>
            <a:r>
              <a:rPr lang="en-US" sz="2800" b="1" i="1" dirty="0" smtClean="0"/>
              <a:t>select*</a:t>
            </a:r>
            <a:r>
              <a:rPr lang="en-US" sz="2800" i="1" dirty="0" smtClean="0"/>
              <a:t> and </a:t>
            </a:r>
            <a:r>
              <a:rPr lang="en-US" sz="2800" b="1" i="1" dirty="0" smtClean="0"/>
              <a:t>apply*</a:t>
            </a:r>
            <a:r>
              <a:rPr lang="en-US" sz="2800" i="1" dirty="0" smtClean="0"/>
              <a:t> computational formula to </a:t>
            </a:r>
            <a:r>
              <a:rPr lang="en-US" sz="2800" b="1" i="1" dirty="0" smtClean="0"/>
              <a:t>solve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novel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problems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(Performance on benchmark like force concept inventory)</a:t>
            </a:r>
          </a:p>
          <a:p>
            <a:endParaRPr lang="en-US" sz="2800" dirty="0" smtClean="0"/>
          </a:p>
          <a:p>
            <a:r>
              <a:rPr lang="en-US" b="1" dirty="0" smtClean="0"/>
              <a:t>Engineering tools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Demonstrate use of a schematic capture and simulation tool to analyze analog and digital circuits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Demonstrate use of a digital oscilloscope to analyze common signals in time and frequency domain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CA" dirty="0" smtClean="0"/>
          </a:p>
          <a:p>
            <a:r>
              <a:rPr lang="en-US" b="1" dirty="0" smtClean="0"/>
              <a:t> </a:t>
            </a:r>
            <a:endParaRPr lang="en-CA" sz="2800" dirty="0" smtClean="0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4049" y="7236221"/>
            <a:ext cx="4714652" cy="27424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C6AF65-A483-4874-8C58-A79B0404D21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48A5CE03-F8D3-4384-AD77-95E26C4BE36A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23</a:t>
            </a:fld>
            <a:endParaRPr lang="en-US" smtClean="0"/>
          </a:p>
        </p:txBody>
      </p:sp>
      <p:sp>
        <p:nvSpPr>
          <p:cNvPr id="3379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Problematic indicators</a:t>
            </a:r>
          </a:p>
        </p:txBody>
      </p:sp>
      <p:sp>
        <p:nvSpPr>
          <p:cNvPr id="33797" name="AutoShape 2"/>
          <p:cNvSpPr>
            <a:spLocks noChangeArrowheads="1"/>
          </p:cNvSpPr>
          <p:nvPr/>
        </p:nvSpPr>
        <p:spPr bwMode="auto">
          <a:xfrm>
            <a:off x="7019925" y="2519363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B84747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Content area</a:t>
            </a:r>
          </a:p>
        </p:txBody>
      </p:sp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360363" y="2124075"/>
            <a:ext cx="5580062" cy="1474788"/>
          </a:xfrm>
          <a:prstGeom prst="roundRect">
            <a:avLst>
              <a:gd name="adj" fmla="val 16667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>
                <a:solidFill>
                  <a:srgbClr val="000000"/>
                </a:solidFill>
              </a:rPr>
              <a:t>What does the author mean? Students can state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>
                <a:solidFill>
                  <a:srgbClr val="000000"/>
                </a:solidFill>
              </a:rPr>
              <a:t>the laws? Plug numbers into equations? Apply laws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>
                <a:solidFill>
                  <a:srgbClr val="000000"/>
                </a:solidFill>
              </a:rPr>
              <a:t>to solve conceptual problems? ...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619250" y="4319588"/>
            <a:ext cx="6659563" cy="14398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000" dirty="0">
                <a:solidFill>
                  <a:srgbClr val="FF0000"/>
                </a:solidFill>
              </a:rPr>
              <a:t> static physics principles including Newtonian laws</a:t>
            </a:r>
          </a:p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for linear motion</a:t>
            </a:r>
          </a:p>
        </p:txBody>
      </p:sp>
      <p:sp>
        <p:nvSpPr>
          <p:cNvPr id="33800" name="Line 5"/>
          <p:cNvSpPr>
            <a:spLocks noChangeShapeType="1"/>
          </p:cNvSpPr>
          <p:nvPr/>
        </p:nvSpPr>
        <p:spPr bwMode="auto">
          <a:xfrm>
            <a:off x="2160588" y="3600450"/>
            <a:ext cx="215900" cy="1116013"/>
          </a:xfrm>
          <a:prstGeom prst="line">
            <a:avLst/>
          </a:prstGeom>
          <a:noFill/>
          <a:ln w="9525">
            <a:solidFill>
              <a:srgbClr val="94BD5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801" name="Line 6"/>
          <p:cNvSpPr>
            <a:spLocks noChangeShapeType="1"/>
          </p:cNvSpPr>
          <p:nvPr/>
        </p:nvSpPr>
        <p:spPr bwMode="auto">
          <a:xfrm flipH="1">
            <a:off x="5757863" y="3600450"/>
            <a:ext cx="1263650" cy="1079500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30B8E56E-5C78-4589-8F62-4F1DD5D2C1C8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24</a:t>
            </a:fld>
            <a:endParaRPr lang="en-US" smtClean="0"/>
          </a:p>
        </p:txBody>
      </p:sp>
      <p:sp>
        <p:nvSpPr>
          <p:cNvPr id="3482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Taxonomy</a:t>
            </a:r>
          </a:p>
        </p:txBody>
      </p:sp>
      <p:sp>
        <p:nvSpPr>
          <p:cNvPr id="34821" name="AutoShape 2"/>
          <p:cNvSpPr>
            <a:spLocks noChangeArrowheads="1"/>
          </p:cNvSpPr>
          <p:nvPr/>
        </p:nvSpPr>
        <p:spPr bwMode="auto">
          <a:xfrm>
            <a:off x="2700338" y="107950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Creating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(design, construct, generate ideas)</a:t>
            </a:r>
          </a:p>
        </p:txBody>
      </p:sp>
      <p:sp>
        <p:nvSpPr>
          <p:cNvPr id="34822" name="AutoShape 3"/>
          <p:cNvSpPr>
            <a:spLocks noChangeArrowheads="1"/>
          </p:cNvSpPr>
          <p:nvPr/>
        </p:nvSpPr>
        <p:spPr bwMode="auto">
          <a:xfrm>
            <a:off x="2700338" y="1979613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Evaluating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(critique, judge, justify decision)</a:t>
            </a:r>
          </a:p>
        </p:txBody>
      </p:sp>
      <p:sp>
        <p:nvSpPr>
          <p:cNvPr id="34823" name="AutoShape 4"/>
          <p:cNvSpPr>
            <a:spLocks noChangeArrowheads="1"/>
          </p:cNvSpPr>
          <p:nvPr/>
        </p:nvSpPr>
        <p:spPr bwMode="auto">
          <a:xfrm>
            <a:off x="2700338" y="2879725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Analyzing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(compare, organize, differentiate)</a:t>
            </a:r>
          </a:p>
        </p:txBody>
      </p:sp>
      <p:sp>
        <p:nvSpPr>
          <p:cNvPr id="34824" name="AutoShape 5"/>
          <p:cNvSpPr>
            <a:spLocks noChangeArrowheads="1"/>
          </p:cNvSpPr>
          <p:nvPr/>
        </p:nvSpPr>
        <p:spPr bwMode="auto">
          <a:xfrm>
            <a:off x="2700338" y="3779838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Applying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(use in new situation)</a:t>
            </a: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2700338" y="467995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Understanding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(explain, summarize, infer)</a:t>
            </a:r>
          </a:p>
        </p:txBody>
      </p:sp>
      <p:sp>
        <p:nvSpPr>
          <p:cNvPr id="34826" name="AutoShape 7"/>
          <p:cNvSpPr>
            <a:spLocks noChangeArrowheads="1"/>
          </p:cNvSpPr>
          <p:nvPr/>
        </p:nvSpPr>
        <p:spPr bwMode="auto">
          <a:xfrm>
            <a:off x="2700338" y="5580063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rgbClr val="000000"/>
                </a:solidFill>
              </a:rPr>
              <a:t>Remembering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rgbClr val="000000"/>
                </a:solidFill>
              </a:rPr>
              <a:t>(list, describe, name)</a:t>
            </a:r>
          </a:p>
        </p:txBody>
      </p:sp>
      <p:sp>
        <p:nvSpPr>
          <p:cNvPr id="34827" name="Line 8"/>
          <p:cNvSpPr>
            <a:spLocks noChangeShapeType="1"/>
          </p:cNvSpPr>
          <p:nvPr/>
        </p:nvSpPr>
        <p:spPr bwMode="auto">
          <a:xfrm flipV="1">
            <a:off x="2339975" y="1079500"/>
            <a:ext cx="1588" cy="522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4828" name="Text Box 9"/>
          <p:cNvSpPr txBox="1">
            <a:spLocks noChangeArrowheads="1"/>
          </p:cNvSpPr>
          <p:nvPr/>
        </p:nvSpPr>
        <p:spPr bwMode="auto">
          <a:xfrm>
            <a:off x="720725" y="6300788"/>
            <a:ext cx="8640763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</a:rPr>
              <a:t>  Anderson, L. W. and David R. Krathwohl, D. R., et al (Eds..) (2001)  A Taxonomy for Learning, Teaching, and Assessing: A Revision of Bloom's Taxonomy of Educational Objectives. Allyn &amp; Bacon. Boston, MA (Pearson Education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041" y="7236221"/>
            <a:ext cx="4786660" cy="27424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91FE3D3E-8926-4F3B-9D5A-70BA56577242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25</a:t>
            </a:fld>
            <a:endParaRPr lang="en-US" smtClean="0"/>
          </a:p>
        </p:txBody>
      </p:sp>
      <p:sp>
        <p:nvSpPr>
          <p:cNvPr id="3584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Verbs for cognitive skills</a:t>
            </a: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4425950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Define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List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State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Recall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Identify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Recognize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Calculate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Label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Locate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3240088" y="900113"/>
            <a:ext cx="4425950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Interpret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Compare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Contrast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Solve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Estimate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Explain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Classify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Modify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smtClean="0"/>
              <a:t>Integrate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6013450" y="900113"/>
            <a:ext cx="4425950" cy="602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Analyze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Hypothesize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Evaluate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Justify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Develop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Create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Extrapolate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Design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</a:rPr>
              <a:t>Critique	</a:t>
            </a:r>
          </a:p>
        </p:txBody>
      </p:sp>
      <p:sp>
        <p:nvSpPr>
          <p:cNvPr id="35848" name="Line 5"/>
          <p:cNvSpPr>
            <a:spLocks noChangeShapeType="1"/>
          </p:cNvSpPr>
          <p:nvPr/>
        </p:nvSpPr>
        <p:spPr bwMode="auto">
          <a:xfrm>
            <a:off x="900113" y="6840538"/>
            <a:ext cx="7559675" cy="1587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849" name="Text Box 6"/>
          <p:cNvSpPr txBox="1">
            <a:spLocks noChangeArrowheads="1"/>
          </p:cNvSpPr>
          <p:nvPr/>
        </p:nvSpPr>
        <p:spPr bwMode="auto">
          <a:xfrm>
            <a:off x="3600450" y="6840538"/>
            <a:ext cx="3419475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B84747"/>
                </a:solidFill>
              </a:rPr>
              <a:t>             Higher order skills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15938" y="0"/>
            <a:ext cx="9072562" cy="87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Outcomes at Blooms’ Levels (Romkey, McCahan):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15938" y="3541713"/>
            <a:ext cx="9072562" cy="542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hangingPunct="1">
              <a:spcBef>
                <a:spcPts val="7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 hangingPunct="1">
              <a:spcBef>
                <a:spcPts val="7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276225" y="787400"/>
          <a:ext cx="9528175" cy="6478589"/>
        </p:xfrm>
        <a:graphic>
          <a:graphicData uri="http://schemas.openxmlformats.org/drawingml/2006/table">
            <a:tbl>
              <a:tblPr/>
              <a:tblGrid>
                <a:gridCol w="9528175"/>
              </a:tblGrid>
              <a:tr h="1055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Knowing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Define the concepts of engineering stress and engineering strain.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Understanding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Explain Hooke’s Law in your own words and describe the conditions under which it is applicable.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Applying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Utilize Poisson’s Ratio to calculate lateral strain given a longitudinal loading situation.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Analysing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Discuss the specific characteristics of the microstructure that render the stress-strain behaviour of a polymeric material as brittle, plastic, or elastic.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Synthesizing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Investigate recyclability/disposability issues relative to (a) metals, (b) glass, (c) polymers, and (d) composites.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Creating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: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Argue the economic viability of the “green design” philosophy of product design.</a:t>
                      </a:r>
                    </a:p>
                  </a:txBody>
                  <a:tcPr marT="126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4" name="Text Box 29"/>
          <p:cNvSpPr txBox="1">
            <a:spLocks noChangeArrowheads="1"/>
          </p:cNvSpPr>
          <p:nvPr/>
        </p:nvSpPr>
        <p:spPr bwMode="auto">
          <a:xfrm>
            <a:off x="7223125" y="6884988"/>
            <a:ext cx="23526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hangingPunct="1">
              <a:tabLst>
                <a:tab pos="723900" algn="l"/>
                <a:tab pos="1447800" algn="l"/>
                <a:tab pos="2171700" algn="l"/>
              </a:tabLst>
            </a:pPr>
            <a:fld id="{26190A6F-E5C7-49FD-ABAA-6C1C8442E64A}" type="slidenum">
              <a:rPr lang="en-US" sz="1400">
                <a:solidFill>
                  <a:srgbClr val="000000"/>
                </a:solidFill>
              </a:rPr>
              <a:pPr algn="r" hangingPunct="1">
                <a:tabLst>
                  <a:tab pos="723900" algn="l"/>
                  <a:tab pos="1447800" algn="l"/>
                  <a:tab pos="2171700" algn="l"/>
                </a:tabLst>
              </a:pPr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885" name="Line 30"/>
          <p:cNvSpPr>
            <a:spLocks noChangeShapeType="1"/>
          </p:cNvSpPr>
          <p:nvPr/>
        </p:nvSpPr>
        <p:spPr bwMode="auto">
          <a:xfrm>
            <a:off x="179388" y="900113"/>
            <a:ext cx="1587" cy="6300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68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DC0BA01-17DC-42AB-8EB8-8A0807FD7E5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6887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Defining Indicators for your Program (10 min)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 groups of 2-4:</a:t>
            </a:r>
          </a:p>
          <a:p>
            <a:pPr marL="1054100" lvl="1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Select a graduate attribute </a:t>
            </a:r>
          </a:p>
          <a:p>
            <a:pPr marL="1054100" lvl="1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Independently create some indicators for that attribute that reflect your program objectives</a:t>
            </a:r>
          </a:p>
          <a:p>
            <a:pPr marL="1054100" lvl="1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Discuss indicators at your table. Are they measurable? Are they meaningful? Would the assessment of them be consistent from one rater to another?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Follow-up to identifying Indicators 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Any points for discussion?</a:t>
            </a:r>
          </a:p>
          <a:p>
            <a:endParaRPr lang="en-CA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59A94194-5A55-46EB-8E31-CE6C0712D0F5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28</a:t>
            </a:fld>
            <a:endParaRPr lang="en-US" smtClean="0"/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468313" y="1079500"/>
            <a:ext cx="9070975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Resources on Indicators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EC2000, ABET 2009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UK-SPEC, Engineering Subject Centre Guide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Engineers Australia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CDIO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Foundation Coalition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UDLEs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IET criteria for ECE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7200900" y="2263775"/>
            <a:ext cx="2879725" cy="5295900"/>
          </a:xfrm>
          <a:prstGeom prst="rect">
            <a:avLst/>
          </a:pr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Note: Indicators may also be known as: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Assessment criteria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Performance criteria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Outcomes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Competencies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Objectives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400" i="1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Many linked at: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chemeClr val="accent2"/>
                </a:solidFill>
                <a:hlinkClick r:id="rId3"/>
              </a:rPr>
              <a:t>http://bit.ly/9OSODq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(case sensitive, no zeros)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issues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984DE-B83E-4A27-9493-5E1D4D13CFB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503238" y="971525"/>
            <a:ext cx="8820150" cy="597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Slides and summary handout will be posted </a:t>
            </a:r>
            <a:r>
              <a:rPr lang="en-US" sz="2800" dirty="0" smtClean="0">
                <a:solidFill>
                  <a:srgbClr val="000000"/>
                </a:solidFill>
              </a:rPr>
              <a:t>to EGAD website </a:t>
            </a:r>
            <a:r>
              <a:rPr lang="en-US" sz="2800" b="1" dirty="0">
                <a:solidFill>
                  <a:srgbClr val="000000"/>
                </a:solidFill>
              </a:rPr>
              <a:t>http://engineering.queensu.ca/egad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Other support and resources will </a:t>
            </a:r>
            <a:r>
              <a:rPr lang="en-US" sz="2800" dirty="0">
                <a:solidFill>
                  <a:srgbClr val="000000"/>
                </a:solidFill>
              </a:rPr>
              <a:t>described at the end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Will provide a summary </a:t>
            </a:r>
            <a:r>
              <a:rPr lang="en-US" sz="2800" dirty="0">
                <a:solidFill>
                  <a:srgbClr val="000000"/>
                </a:solidFill>
              </a:rPr>
              <a:t>handout for reference (terminology, process)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Active workshop - feel free to ask questions or comment </a:t>
            </a:r>
            <a:r>
              <a:rPr lang="en-US" sz="2800" dirty="0" smtClean="0">
                <a:solidFill>
                  <a:srgbClr val="000000"/>
                </a:solidFill>
              </a:rPr>
              <a:t>throughout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ECE indicators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E.g. IEE (now IET) describes requirements for UK BEng and </a:t>
            </a:r>
            <a:r>
              <a:rPr lang="en-CA" dirty="0" err="1" smtClean="0"/>
              <a:t>MEng</a:t>
            </a:r>
            <a:r>
              <a:rPr lang="en-CA" dirty="0" smtClean="0"/>
              <a:t> programs</a:t>
            </a:r>
          </a:p>
          <a:p>
            <a:endParaRPr lang="en-CA" dirty="0" smtClean="0"/>
          </a:p>
          <a:p>
            <a:r>
              <a:rPr lang="en-CA" dirty="0" smtClean="0">
                <a:hlinkClick r:id="rId2"/>
              </a:rPr>
              <a:t>http://www.theiet.org/careers/accreditation/academic/downloads/handbook.cfm?type=pdf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DB912E76-D3D8-493F-9297-5AB0B7E756DA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31</a:t>
            </a:fld>
            <a:endParaRPr lang="en-US" smtClean="0"/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Identify</a:t>
            </a:r>
            <a:endParaRPr lang="en-US" i="1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40968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40971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40972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40973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4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5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6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7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8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79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980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Where can we assess students?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Courses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Co-ops/internships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Co-curricular activities (competitive teams, service learning, etc.)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Exit or alumni surveys/interviews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Curriculum Mapping 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8807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Important to know where students (a) develop attributes and (b) are assessed 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 a typical program the courses involved in </a:t>
            </a:r>
            <a:r>
              <a:rPr lang="en-US" i="1" dirty="0" smtClean="0"/>
              <a:t>assessing</a:t>
            </a:r>
            <a:r>
              <a:rPr lang="en-US" dirty="0" smtClean="0"/>
              <a:t> students are a small subset of courses. This might include a few courses from areas including: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Engineering science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Laboratory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Complementary studies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Project/experiential based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dirty="0" smtClean="0"/>
              <a:t>Curriculum mapping surveying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dirty="0" smtClean="0"/>
              <a:t>U Guelph developing </a:t>
            </a:r>
            <a:r>
              <a:rPr lang="en-CA" dirty="0" err="1" smtClean="0"/>
              <a:t>Currickit</a:t>
            </a:r>
            <a:r>
              <a:rPr lang="en-CA" dirty="0" smtClean="0"/>
              <a:t>: Curriculum Mapping Software</a:t>
            </a:r>
          </a:p>
          <a:p>
            <a:pPr lvl="1" eaLnBrk="1">
              <a:buFont typeface="Arial" charset="0"/>
              <a:buChar char="•"/>
            </a:pPr>
            <a:r>
              <a:rPr lang="en-CA" dirty="0" smtClean="0"/>
              <a:t>Online survey, completed by each instructor, to describe whether an attribute is developed, assessed, or both</a:t>
            </a:r>
          </a:p>
          <a:p>
            <a:pPr lvl="1" eaLnBrk="1">
              <a:buFont typeface="Arial" charset="0"/>
              <a:buChar char="•"/>
            </a:pPr>
            <a:r>
              <a:rPr lang="en-CA" dirty="0" smtClean="0"/>
              <a:t>Software collects data and reports on attributes in the program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U Calgary surveyed instructors to find out where attributes are Introduced, Developed, or Utilized (ITU) in courses</a:t>
            </a:r>
          </a:p>
          <a:p>
            <a:pPr eaLnBrk="1">
              <a:buFont typeface="Arial" charset="0"/>
              <a:buChar char="•"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 to mapping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 smtClean="0"/>
              <a:t>Attributes to courses</a:t>
            </a:r>
          </a:p>
          <a:p>
            <a:r>
              <a:rPr lang="en-CA" dirty="0" smtClean="0"/>
              <a:t>“We know what we want the program to look like – how well do the attributes line up with our curriculum?”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 smtClean="0"/>
              <a:t>Courses to attributes</a:t>
            </a:r>
          </a:p>
          <a:p>
            <a:r>
              <a:rPr lang="en-CA" dirty="0" smtClean="0"/>
              <a:t>“Let’s do a survey of our instructors, and determine experiences appropriate to developing and assessing attributes.”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25763" y="7236221"/>
            <a:ext cx="4778845" cy="27424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59792" y="827509"/>
            <a:ext cx="9289032" cy="31683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 bwMode="auto">
          <a:xfrm rot="16200000" flipH="1">
            <a:off x="3420132" y="2411685"/>
            <a:ext cx="316835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520032" y="5436021"/>
            <a:ext cx="5190332" cy="516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Can do this one way or both ways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dirty="0" smtClean="0"/>
              <a:t>ITU Analysis (</a:t>
            </a:r>
            <a:r>
              <a:rPr lang="en-CA" dirty="0" err="1" smtClean="0"/>
              <a:t>UCalgary</a:t>
            </a:r>
            <a:r>
              <a:rPr lang="en-CA" dirty="0" smtClean="0"/>
              <a:t>): Introduced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827088"/>
            <a:ext cx="9359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139AD-47CD-4289-A7AC-9ED5860ED40A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ITU Analysis: Taught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900113"/>
            <a:ext cx="907415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F59A7-72FD-4212-86AD-F31A11746AA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ITU Analysis: Utilized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827088"/>
            <a:ext cx="9577388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47E99-8ADD-4EF7-AEDC-136960AB997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Attributes to courses: Lifelong learning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8B7C83-12BE-4124-97C6-D63547A2ADE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9792" y="1187549"/>
          <a:ext cx="8928992" cy="4896542"/>
        </p:xfrm>
        <a:graphic>
          <a:graphicData uri="http://schemas.openxmlformats.org/drawingml/2006/table">
            <a:tbl>
              <a:tblPr/>
              <a:tblGrid>
                <a:gridCol w="3189634"/>
                <a:gridCol w="1403114"/>
                <a:gridCol w="2168122"/>
                <a:gridCol w="2168122"/>
              </a:tblGrid>
              <a:tr h="65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Indicator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Developed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Assessed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Assessment tool(s)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99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Critically evaluates procured information for authority, currency, and objectivity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APSC-100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MECH-212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Project proposal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99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 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Oral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Describes professional and academic societies in the discipline and how new knowledge enters discipline.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APSC-100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MECH-270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MECH-333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Undergraduate thesis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Identifies resources and professional associations that address own ongoing professional development.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MECH-270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Co-op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MECH-490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latin typeface="Calibri"/>
                          <a:ea typeface="Calibri"/>
                          <a:cs typeface="Times New Roman"/>
                        </a:rPr>
                        <a:t>Pre-graduation interview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2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Co-op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Post co-op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0650"/>
            <a:ext cx="9537700" cy="596900"/>
          </a:xfrm>
        </p:spPr>
        <p:txBody>
          <a:bodyPr/>
          <a:lstStyle/>
          <a:p>
            <a:r>
              <a:rPr lang="en-CA" dirty="0" smtClean="0"/>
              <a:t>Graduate attributes =&gt; Quality assurance process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CEAB is requiring each program to create and apply a quality assurance process to improve the program</a:t>
            </a:r>
          </a:p>
          <a:p>
            <a:r>
              <a:rPr lang="en-CA" dirty="0" smtClean="0"/>
              <a:t>Like any QA process, it examines the outputs of a process – in this case, the abilities of graduating engineering students</a:t>
            </a:r>
          </a:p>
          <a:p>
            <a:r>
              <a:rPr lang="en-CA" dirty="0" smtClean="0"/>
              <a:t>Compared to traditional CEAB approach: much less prescriptive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Pro: more flexibility for programs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Con: less guidance, more uncertainty. “What do they want to see?”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664049" y="7236221"/>
            <a:ext cx="4714652" cy="27424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Courses to attributes: First year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8B7C83-12BE-4124-97C6-D63547A2AD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7784" y="1331565"/>
          <a:ext cx="9248922" cy="4487132"/>
        </p:xfrm>
        <a:graphic>
          <a:graphicData uri="http://schemas.openxmlformats.org/drawingml/2006/table">
            <a:tbl>
              <a:tblPr/>
              <a:tblGrid>
                <a:gridCol w="1584176"/>
                <a:gridCol w="3269702"/>
                <a:gridCol w="2197522"/>
                <a:gridCol w="2197522"/>
              </a:tblGrid>
              <a:tr h="697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Course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Grad Attributes Supported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Instructional Methods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Assessment tool(s)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APSC-100 (</a:t>
                      </a:r>
                      <a:r>
                        <a:rPr lang="en-CA" sz="2000" i="1" dirty="0" smtClean="0">
                          <a:latin typeface="Calibri"/>
                          <a:ea typeface="Calibri"/>
                          <a:cs typeface="Times New Roman"/>
                        </a:rPr>
                        <a:t>Engineering practice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Communication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Individual &amp; Team Work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Professionalism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Lifelong 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Problem analysis (open-ended)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Investigation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Ethics and equity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Design project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Experimental project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Model eliciting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Project 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reports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Oral presentations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Peer evaluations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Supervisor evaluation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latin typeface="Calibri"/>
                          <a:ea typeface="Calibri"/>
                          <a:cs typeface="Times New Roman"/>
                        </a:rPr>
                        <a:t>All rubric-based</a:t>
                      </a:r>
                      <a:endParaRPr lang="en-C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APSC-171 (</a:t>
                      </a:r>
                      <a:r>
                        <a:rPr lang="en-CA" sz="2000" i="1" dirty="0" smtClean="0">
                          <a:latin typeface="Calibri"/>
                          <a:ea typeface="Calibri"/>
                          <a:cs typeface="Times New Roman"/>
                        </a:rPr>
                        <a:t>Calculus I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Knowledge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  <a:sym typeface="Webdings"/>
                        </a:rPr>
                        <a:t>Problem analysis (closed-ended)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Lecture, independent work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  <a:ea typeface="Calibri"/>
                          <a:cs typeface="Times New Roman"/>
                        </a:rPr>
                        <a:t>Targeted question on final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3AF5073D-B8C1-48D4-B975-ABB161993E6E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41</a:t>
            </a:fld>
            <a:endParaRPr lang="en-US" smtClean="0"/>
          </a:p>
        </p:txBody>
      </p:sp>
      <p:sp>
        <p:nvSpPr>
          <p:cNvPr id="4608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Example: ABET recommends mapping tables</a:t>
            </a: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136525" y="1879600"/>
          <a:ext cx="9117013" cy="4514850"/>
        </p:xfrm>
        <a:graphic>
          <a:graphicData uri="http://schemas.openxmlformats.org/drawingml/2006/table">
            <a:tbl>
              <a:tblPr/>
              <a:tblGrid>
                <a:gridCol w="1638300"/>
                <a:gridCol w="1247775"/>
                <a:gridCol w="1241425"/>
                <a:gridCol w="1328738"/>
                <a:gridCol w="1054100"/>
                <a:gridCol w="1266825"/>
                <a:gridCol w="133985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Indicator</a:t>
                      </a:r>
                    </a:p>
                  </a:txBody>
                  <a:tcPr marT="1411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Developed in: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Assessment Method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Measured in: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Time measured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Assessment coordinator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Evaluation</a:t>
                      </a:r>
                    </a:p>
                  </a:txBody>
                  <a:tcPr marT="1234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Produces research information for the team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Portfolios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Armaly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Demonstrates understanding of team roles when assigned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Armaly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Shares in the work of the team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Armaly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Demonstrates good listening skills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ME113, EM213, ME213, ME235, ME333, 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Peer Evaluations, Faculty Evaluations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ME213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ME412 Odd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Even – Armaly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Odd - Richards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Curriculum Committee</a:t>
                      </a:r>
                    </a:p>
                  </a:txBody>
                  <a:tcPr marT="970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42</a:t>
            </a:fld>
            <a:endParaRPr lang="en-US" smtClean="0"/>
          </a:p>
        </p:txBody>
      </p:sp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69113" y="126523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Identify</a:t>
            </a:r>
          </a:p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4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5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6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7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8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19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20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tools</a:t>
            </a:r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1439863" y="900113"/>
            <a:ext cx="7740650" cy="900112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000000"/>
                </a:solidFill>
              </a:rPr>
              <a:t>How to measure learning against specific expectations?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9975"/>
            <a:ext cx="9070975" cy="4679950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Direct measures – directly observable or measurable assessments of student learning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E.g. Student exams, reports, oral examinations, portfolios, etc.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Indirect measures – opinion or self-reports of student learning or educational experiences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E.g. grades, student surveys, faculty surveys, focus group data, graduation rates, reputation,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994F710-5151-4927-91EE-B39D0011527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44</a:t>
            </a:fld>
            <a:endParaRPr lang="en-US" smtClean="0"/>
          </a:p>
        </p:txBody>
      </p:sp>
      <p:sp>
        <p:nvSpPr>
          <p:cNvPr id="5325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tools</a:t>
            </a:r>
          </a:p>
        </p:txBody>
      </p:sp>
      <p:sp>
        <p:nvSpPr>
          <p:cNvPr id="53253" name="AutoShape 2"/>
          <p:cNvSpPr>
            <a:spLocks noChangeArrowheads="1"/>
          </p:cNvSpPr>
          <p:nvPr/>
        </p:nvSpPr>
        <p:spPr bwMode="auto">
          <a:xfrm>
            <a:off x="360363" y="107950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Local written exam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question on final)</a:t>
            </a:r>
          </a:p>
        </p:txBody>
      </p:sp>
      <p:sp>
        <p:nvSpPr>
          <p:cNvPr id="53254" name="AutoShape 3"/>
          <p:cNvSpPr>
            <a:spLocks noChangeArrowheads="1"/>
          </p:cNvSpPr>
          <p:nvPr/>
        </p:nvSpPr>
        <p:spPr bwMode="auto">
          <a:xfrm>
            <a:off x="360363" y="1979613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Standardized written exam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Force concept inventory)</a:t>
            </a:r>
          </a:p>
        </p:txBody>
      </p:sp>
      <p:sp>
        <p:nvSpPr>
          <p:cNvPr id="53255" name="AutoShape 4"/>
          <p:cNvSpPr>
            <a:spLocks noChangeArrowheads="1"/>
          </p:cNvSpPr>
          <p:nvPr/>
        </p:nvSpPr>
        <p:spPr bwMode="auto">
          <a:xfrm>
            <a:off x="360363" y="2879725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Performance appraisal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Lab skill assessment)</a:t>
            </a:r>
          </a:p>
        </p:txBody>
      </p:sp>
      <p:sp>
        <p:nvSpPr>
          <p:cNvPr id="53256" name="AutoShape 5"/>
          <p:cNvSpPr>
            <a:spLocks noChangeArrowheads="1"/>
          </p:cNvSpPr>
          <p:nvPr/>
        </p:nvSpPr>
        <p:spPr bwMode="auto">
          <a:xfrm>
            <a:off x="360363" y="3779838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Simulation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Emergency simulation)</a:t>
            </a:r>
          </a:p>
        </p:txBody>
      </p:sp>
      <p:sp>
        <p:nvSpPr>
          <p:cNvPr id="53257" name="AutoShape 6"/>
          <p:cNvSpPr>
            <a:spLocks noChangeArrowheads="1"/>
          </p:cNvSpPr>
          <p:nvPr/>
        </p:nvSpPr>
        <p:spPr bwMode="auto">
          <a:xfrm>
            <a:off x="360363" y="467995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Behavioural observation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Team functioning)</a:t>
            </a:r>
          </a:p>
        </p:txBody>
      </p:sp>
      <p:sp>
        <p:nvSpPr>
          <p:cNvPr id="53258" name="AutoShape 7"/>
          <p:cNvSpPr>
            <a:spLocks noChangeArrowheads="1"/>
          </p:cNvSpPr>
          <p:nvPr/>
        </p:nvSpPr>
        <p:spPr bwMode="auto">
          <a:xfrm>
            <a:off x="5286375" y="1079500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External examiner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Reviewer on design projects)</a:t>
            </a:r>
          </a:p>
        </p:txBody>
      </p:sp>
      <p:sp>
        <p:nvSpPr>
          <p:cNvPr id="53259" name="AutoShape 8"/>
          <p:cNvSpPr>
            <a:spLocks noChangeArrowheads="1"/>
          </p:cNvSpPr>
          <p:nvPr/>
        </p:nvSpPr>
        <p:spPr bwMode="auto">
          <a:xfrm>
            <a:off x="5219700" y="1979613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Oral exam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(e.g. Design projects presentation)</a:t>
            </a:r>
          </a:p>
        </p:txBody>
      </p:sp>
      <p:sp>
        <p:nvSpPr>
          <p:cNvPr id="53260" name="AutoShape 9"/>
          <p:cNvSpPr>
            <a:spLocks noChangeArrowheads="1"/>
          </p:cNvSpPr>
          <p:nvPr/>
        </p:nvSpPr>
        <p:spPr bwMode="auto">
          <a:xfrm>
            <a:off x="5219700" y="4679950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Focus group</a:t>
            </a:r>
          </a:p>
        </p:txBody>
      </p:sp>
      <p:sp>
        <p:nvSpPr>
          <p:cNvPr id="53261" name="AutoShape 10"/>
          <p:cNvSpPr>
            <a:spLocks noChangeArrowheads="1"/>
          </p:cNvSpPr>
          <p:nvPr/>
        </p:nvSpPr>
        <p:spPr bwMode="auto">
          <a:xfrm>
            <a:off x="5219700" y="3779838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Surveys and questionnaires</a:t>
            </a:r>
          </a:p>
        </p:txBody>
      </p:sp>
      <p:sp>
        <p:nvSpPr>
          <p:cNvPr id="53262" name="AutoShape 11"/>
          <p:cNvSpPr>
            <a:spLocks noChangeArrowheads="1"/>
          </p:cNvSpPr>
          <p:nvPr/>
        </p:nvSpPr>
        <p:spPr bwMode="auto">
          <a:xfrm>
            <a:off x="5219700" y="2879725"/>
            <a:ext cx="4319588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Oral interviews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60363" y="5580063"/>
            <a:ext cx="4319587" cy="90011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Portfolios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(student maintained material addressing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outcomes)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5219700" y="5580063"/>
            <a:ext cx="4319588" cy="90011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Archival records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(registrar's data, previous records, ...)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20650"/>
            <a:ext cx="9539287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mtClean="0"/>
              <a:t>Instructors: “We do assess outcomes – by grades”</a:t>
            </a: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466725" y="2217738"/>
          <a:ext cx="3967163" cy="2609469"/>
        </p:xfrm>
        <a:graphic>
          <a:graphicData uri="http://schemas.openxmlformats.org/drawingml/2006/table">
            <a:tbl>
              <a:tblPr/>
              <a:tblGrid>
                <a:gridCol w="3457575"/>
                <a:gridCol w="50958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Electric Circuits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Electromagnetics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Signals and Systems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Electronics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Electrical Engineering Laboratory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Engineering Communications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Engineering Economics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...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Electrical Design Capstone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78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56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82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71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76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</a:txBody>
                  <a:tcPr anchor="ctr" horzOverflow="overflow">
                    <a:lnL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79" name="Text Box 12"/>
          <p:cNvSpPr txBox="1">
            <a:spLocks noChangeArrowheads="1"/>
          </p:cNvSpPr>
          <p:nvPr/>
        </p:nvSpPr>
        <p:spPr bwMode="auto">
          <a:xfrm>
            <a:off x="360363" y="1697038"/>
            <a:ext cx="3060700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000000"/>
                </a:solidFill>
              </a:rPr>
              <a:t>Student transcript</a:t>
            </a:r>
          </a:p>
        </p:txBody>
      </p:sp>
      <p:sp>
        <p:nvSpPr>
          <p:cNvPr id="54280" name="AutoShape 13"/>
          <p:cNvSpPr>
            <a:spLocks noChangeArrowheads="1"/>
          </p:cNvSpPr>
          <p:nvPr/>
        </p:nvSpPr>
        <p:spPr bwMode="auto">
          <a:xfrm>
            <a:off x="5040313" y="900113"/>
            <a:ext cx="3419475" cy="1260475"/>
          </a:xfrm>
          <a:prstGeom prst="wedgeRoundRectCallout">
            <a:avLst>
              <a:gd name="adj1" fmla="val -53375"/>
              <a:gd name="adj2" fmla="val 63681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How well does the program prepare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students to solve open-ended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problems?</a:t>
            </a:r>
          </a:p>
        </p:txBody>
      </p:sp>
      <p:sp>
        <p:nvSpPr>
          <p:cNvPr id="54281" name="AutoShape 14"/>
          <p:cNvSpPr>
            <a:spLocks noChangeArrowheads="1"/>
          </p:cNvSpPr>
          <p:nvPr/>
        </p:nvSpPr>
        <p:spPr bwMode="auto">
          <a:xfrm>
            <a:off x="5040313" y="2339975"/>
            <a:ext cx="3419475" cy="1260475"/>
          </a:xfrm>
          <a:prstGeom prst="wedgeRoundRectCallout">
            <a:avLst>
              <a:gd name="adj1" fmla="val -53375"/>
              <a:gd name="adj2" fmla="val 58824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Are students prepared to continue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learning independently after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graduation?</a:t>
            </a:r>
          </a:p>
        </p:txBody>
      </p:sp>
      <p:sp>
        <p:nvSpPr>
          <p:cNvPr id="54282" name="AutoShape 15"/>
          <p:cNvSpPr>
            <a:spLocks noChangeArrowheads="1"/>
          </p:cNvSpPr>
          <p:nvPr/>
        </p:nvSpPr>
        <p:spPr bwMode="auto">
          <a:xfrm>
            <a:off x="5040313" y="3779838"/>
            <a:ext cx="3419475" cy="1260475"/>
          </a:xfrm>
          <a:prstGeom prst="wedgeRoundRectCallout">
            <a:avLst>
              <a:gd name="adj1" fmla="val -52458"/>
              <a:gd name="adj2" fmla="val 60537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Do students consider the social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and environmental implications of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their work?</a:t>
            </a:r>
          </a:p>
        </p:txBody>
      </p:sp>
      <p:sp>
        <p:nvSpPr>
          <p:cNvPr id="54283" name="AutoShape 16"/>
          <p:cNvSpPr>
            <a:spLocks noChangeArrowheads="1"/>
          </p:cNvSpPr>
          <p:nvPr/>
        </p:nvSpPr>
        <p:spPr bwMode="auto">
          <a:xfrm>
            <a:off x="5040313" y="5219700"/>
            <a:ext cx="3419475" cy="1260475"/>
          </a:xfrm>
          <a:prstGeom prst="wedgeRoundRectCallout">
            <a:avLst>
              <a:gd name="adj1" fmla="val -57921"/>
              <a:gd name="adj2" fmla="val 76417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What can students do with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knowledge (plug-and-chug vs.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evaluate)?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84" name="AutoShape 17"/>
          <p:cNvSpPr>
            <a:spLocks noChangeArrowheads="1"/>
          </p:cNvSpPr>
          <p:nvPr/>
        </p:nvSpPr>
        <p:spPr bwMode="auto">
          <a:xfrm>
            <a:off x="360363" y="5580063"/>
            <a:ext cx="3959225" cy="1439862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Course grades usually aggregate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assessment of multiple objectives,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</a:rPr>
              <a:t>and are </a:t>
            </a:r>
            <a:r>
              <a:rPr lang="en-US" i="1">
                <a:solidFill>
                  <a:srgbClr val="000000"/>
                </a:solidFill>
              </a:rPr>
              <a:t>indirect </a:t>
            </a:r>
            <a:r>
              <a:rPr lang="en-US">
                <a:solidFill>
                  <a:srgbClr val="000000"/>
                </a:solidFill>
              </a:rPr>
              <a:t>evidence for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i="1">
                <a:solidFill>
                  <a:srgbClr val="000000"/>
                </a:solidFill>
              </a:rPr>
              <a:t>some </a:t>
            </a:r>
            <a:r>
              <a:rPr lang="en-US">
                <a:solidFill>
                  <a:srgbClr val="000000"/>
                </a:solidFill>
              </a:rPr>
              <a:t>expectations </a:t>
            </a:r>
          </a:p>
        </p:txBody>
      </p:sp>
      <p:sp>
        <p:nvSpPr>
          <p:cNvPr id="54285" name="Line 18"/>
          <p:cNvSpPr>
            <a:spLocks noChangeShapeType="1"/>
          </p:cNvSpPr>
          <p:nvPr/>
        </p:nvSpPr>
        <p:spPr bwMode="auto">
          <a:xfrm flipV="1">
            <a:off x="3060700" y="4678363"/>
            <a:ext cx="900113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4286" name="Oval 19"/>
          <p:cNvSpPr>
            <a:spLocks noChangeArrowheads="1"/>
          </p:cNvSpPr>
          <p:nvPr/>
        </p:nvSpPr>
        <p:spPr bwMode="auto">
          <a:xfrm>
            <a:off x="3959225" y="4500563"/>
            <a:ext cx="360363" cy="360362"/>
          </a:xfrm>
          <a:prstGeom prst="ellipse">
            <a:avLst/>
          </a:prstGeom>
          <a:solidFill>
            <a:srgbClr val="B80047">
              <a:alpha val="29803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External assessment tools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19812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Concept inventories (Force Concept Inventory, Statics concept inventory, Chemistry Concept Inventory, …)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Surveys of learning, engagement, etc.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National Survey of Student Engagement (National data sharing, allowing internal benchmarking), E-NSSE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Course Experience Questionnaire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Approaches to Studying Inventory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Academic motivation scale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Engineering attitudes survey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Targets and thresholds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smtClean="0"/>
              <a:t>Need to be able to explain what level of performance is expected of students</a:t>
            </a:r>
          </a:p>
          <a:p>
            <a:pPr eaLnBrk="1">
              <a:buFont typeface="Arial" charset="0"/>
              <a:buChar char="•"/>
            </a:pPr>
            <a:r>
              <a:rPr lang="en-CA" smtClean="0"/>
              <a:t>Useful to consider the minimum performance expectation (threshold) and what a student should be able to do (target)</a:t>
            </a:r>
          </a:p>
          <a:p>
            <a:pPr eaLnBrk="1">
              <a:buFont typeface="Arial" charset="0"/>
              <a:buChar char="•"/>
            </a:pPr>
            <a:r>
              <a:rPr lang="en-CA" smtClean="0"/>
              <a:t>Rubrics can be very useful</a:t>
            </a:r>
          </a:p>
          <a:p>
            <a:pPr eaLnBrk="1">
              <a:buFont typeface="Arial" charset="0"/>
              <a:buChar char="•"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A9DF5EC6-498F-4DA1-BA19-8C237543488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48</a:t>
            </a:fld>
            <a:endParaRPr lang="en-US" smtClean="0"/>
          </a:p>
        </p:txBody>
      </p:sp>
      <p:sp>
        <p:nvSpPr>
          <p:cNvPr id="5734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Rubrics</a:t>
            </a:r>
          </a:p>
        </p:txBody>
      </p:sp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596900" y="1328738"/>
          <a:ext cx="9310688" cy="3427413"/>
        </p:xfrm>
        <a:graphic>
          <a:graphicData uri="http://schemas.openxmlformats.org/drawingml/2006/table">
            <a:tbl>
              <a:tblPr/>
              <a:tblGrid>
                <a:gridCol w="2009775"/>
                <a:gridCol w="1824038"/>
                <a:gridCol w="1825625"/>
                <a:gridCol w="1824037"/>
                <a:gridCol w="1827213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Scales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Not demonstrated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Marginal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Meets expectations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Exceeds expectations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 1: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Information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 2: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Design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Dimension 3: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Communications</a:t>
                      </a:r>
                    </a:p>
                  </a:txBody>
                  <a:tcPr marT="158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Descriptor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57381" name="Line 72"/>
          <p:cNvSpPr>
            <a:spLocks noChangeShapeType="1"/>
          </p:cNvSpPr>
          <p:nvPr/>
        </p:nvSpPr>
        <p:spPr bwMode="auto">
          <a:xfrm>
            <a:off x="1439863" y="1439863"/>
            <a:ext cx="1079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382" name="Line 73"/>
          <p:cNvSpPr>
            <a:spLocks noChangeShapeType="1"/>
          </p:cNvSpPr>
          <p:nvPr/>
        </p:nvSpPr>
        <p:spPr bwMode="auto">
          <a:xfrm>
            <a:off x="539750" y="1800225"/>
            <a:ext cx="1588" cy="287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383" name="Text Box 74"/>
          <p:cNvSpPr txBox="1">
            <a:spLocks noChangeArrowheads="1"/>
          </p:cNvSpPr>
          <p:nvPr/>
        </p:nvSpPr>
        <p:spPr bwMode="auto">
          <a:xfrm>
            <a:off x="720725" y="5040313"/>
            <a:ext cx="882015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Improve inter-rater reliability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Describe expectations for instructor and students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Rubric example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6156325"/>
            <a:ext cx="9070975" cy="863600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smtClean="0"/>
              <a:t>Creating defined levels (“scales”) of expectations reduces variability between graders, makes expectations clear to students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827088"/>
            <a:ext cx="94202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27425" y="5651500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FF0000"/>
                </a:solidFill>
              </a:rPr>
              <a:t>threshold</a:t>
            </a:r>
            <a:endParaRPr lang="en-CA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61038" y="5651500"/>
            <a:ext cx="94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FF0000"/>
                </a:solidFill>
              </a:rPr>
              <a:t>target</a:t>
            </a:r>
            <a:endParaRPr lang="en-CA" b="1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5975350" y="5580063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4032250" y="5580063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455988" y="1403350"/>
            <a:ext cx="1512887" cy="3960813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68875" y="1403350"/>
            <a:ext cx="2232025" cy="3960813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Graduate attribute assessment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724650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smtClean="0"/>
              <a:t>Outcomes</a:t>
            </a:r>
            <a:r>
              <a:rPr lang="en-US" smtClean="0"/>
              <a:t> assessment is used to answer questions like: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0047FF"/>
                </a:solidFill>
              </a:rPr>
              <a:t>What can students </a:t>
            </a:r>
            <a:r>
              <a:rPr lang="en-US" i="1" smtClean="0">
                <a:solidFill>
                  <a:srgbClr val="0047FF"/>
                </a:solidFill>
              </a:rPr>
              <a:t>do</a:t>
            </a:r>
            <a:r>
              <a:rPr lang="en-US" smtClean="0">
                <a:solidFill>
                  <a:srgbClr val="0047FF"/>
                </a:solidFill>
              </a:rPr>
              <a:t>?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>
              <a:solidFill>
                <a:srgbClr val="0047FF"/>
              </a:solidFill>
            </a:endParaRP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0047FF"/>
                </a:solidFill>
              </a:rPr>
              <a:t>How does their performance compare to our stated expectations?</a:t>
            </a:r>
            <a:endParaRPr lang="en-US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It identifies gaps between our perceptions of what we teach and what knowledge, skills, and attitudes students develop </a:t>
            </a:r>
            <a:r>
              <a:rPr lang="en-US" i="1" smtClean="0"/>
              <a:t>program-wide</a:t>
            </a:r>
            <a:r>
              <a:rPr lang="en-US" smtClean="0"/>
              <a:t>.</a:t>
            </a:r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Task: Assessment tools (5 min)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Take some assessment criteria developed by group previously: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Determine three ways that they could be assessed (a list of assessment tools are on summary sheet), at least one done using a direct assessment tool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If any are difficult to measure, consider whether the criteria should be modified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Example: Knowledge assessment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Calculus instructor asked questions on exam that specifically targeted 3 indicators for “Knowledge”: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“Create mathematical descriptions or expressions to model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“Select and describe appropriate tools to solve mathematical problems that arise from modeling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“Use solution to mathematical problems to inform the real-world problem that gave rise to it”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Indicator 1: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900114"/>
            <a:ext cx="9069387" cy="1799603"/>
          </a:xfrm>
        </p:spPr>
        <p:txBody>
          <a:bodyPr/>
          <a:lstStyle/>
          <a:p>
            <a:r>
              <a:rPr lang="en-CA" sz="2800" dirty="0" smtClean="0"/>
              <a:t>The student can create and/or select mathematical descriptions or expressions for simple real-world problems involving rates of change and processes of accumulation (overlaps problem analysis)</a:t>
            </a:r>
            <a:endParaRPr lang="en-CA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792" y="3923853"/>
            <a:ext cx="3047373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calculating</a:t>
            </a:r>
          </a:p>
          <a:p>
            <a:r>
              <a:rPr lang="en-CA" sz="2800" dirty="0" smtClean="0"/>
              <a:t>Intersection of two </a:t>
            </a:r>
          </a:p>
          <a:p>
            <a:r>
              <a:rPr lang="en-CA" sz="2800" dirty="0" smtClean="0"/>
              <a:t>trajectories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004" y="2699717"/>
            <a:ext cx="5935621" cy="44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Indicator 2: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900114"/>
            <a:ext cx="9069387" cy="1799603"/>
          </a:xfrm>
        </p:spPr>
        <p:txBody>
          <a:bodyPr/>
          <a:lstStyle/>
          <a:p>
            <a:r>
              <a:rPr lang="en-CA" dirty="0" smtClean="0"/>
              <a:t>Students can select and describe appropriate tools to solve the mathematical problems that arise from this analysis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240" y="2555701"/>
            <a:ext cx="5256584" cy="44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9792" y="3203773"/>
            <a:ext cx="3582840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differentiation</a:t>
            </a:r>
          </a:p>
          <a:p>
            <a:r>
              <a:rPr lang="en-CA" sz="2800" dirty="0" smtClean="0"/>
              <a:t>similar to high school </a:t>
            </a:r>
          </a:p>
          <a:p>
            <a:r>
              <a:rPr lang="en-CA" sz="2800" dirty="0" smtClean="0"/>
              <a:t>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Indicator 2: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900114"/>
            <a:ext cx="9069387" cy="1799603"/>
          </a:xfrm>
        </p:spPr>
        <p:txBody>
          <a:bodyPr/>
          <a:lstStyle/>
          <a:p>
            <a:r>
              <a:rPr lang="en-CA" dirty="0" smtClean="0"/>
              <a:t>Students can select and describe appropriate tools to solve the mathematical problems that arise from this analysis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792" y="3203773"/>
            <a:ext cx="2940420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implicit </a:t>
            </a:r>
          </a:p>
          <a:p>
            <a:r>
              <a:rPr lang="en-CA" sz="2800" dirty="0" smtClean="0"/>
              <a:t>differentiation, trig</a:t>
            </a:r>
          </a:p>
          <a:p>
            <a:r>
              <a:rPr lang="en-CA" sz="2800" dirty="0" smtClean="0"/>
              <a:t>inverse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168" y="2555701"/>
            <a:ext cx="610923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Example: Knowledge assessment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Physics course instructors administering the Force Concept Inventory (FCI) before and after course in mechanics to assess conceptual understanding</a:t>
            </a:r>
          </a:p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Allows for benchmarking, which is difficult to do for most other indicators.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957EA142-CEDF-4FE5-8FCA-097973703976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56</a:t>
            </a:fld>
            <a:endParaRPr lang="en-US" smtClean="0"/>
          </a:p>
        </p:txBody>
      </p:sp>
      <p:sp>
        <p:nvSpPr>
          <p:cNvPr id="6042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Identify</a:t>
            </a:r>
            <a:r>
              <a:rPr lang="en-US" i="1">
                <a:solidFill>
                  <a:srgbClr val="000000"/>
                </a:solidFill>
              </a:rPr>
              <a:t> </a:t>
            </a:r>
          </a:p>
          <a:p>
            <a:pPr algn="ctr">
              <a:buFont typeface="Times New Roman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60425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60426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60427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60428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60429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0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1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2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3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4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5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36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Principles of Measurement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567487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Not required to measure every attribute every year. Could measure in years of accreditation cycle as follows: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Design: </a:t>
            </a:r>
            <a:r>
              <a:rPr lang="en-US" smtClean="0"/>
              <a:t>Years 1,4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Communications</a:t>
            </a:r>
            <a:r>
              <a:rPr lang="en-US" smtClean="0"/>
              <a:t>: Years 2,5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Knowledge</a:t>
            </a:r>
            <a:r>
              <a:rPr lang="en-US" smtClean="0"/>
              <a:t>: Years 3,6...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 requirement to assess every student – appropriate sampling may be appropriate for some assessment measures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is for the </a:t>
            </a:r>
            <a:r>
              <a:rPr lang="en-US" b="1" i="1" smtClean="0"/>
              <a:t>program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Is this data useful?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710247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Validity: how well an assessment measures what it is supposed to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Direct measures vs. indirect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Authentic assessment (emulating professional practice)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Reliability: the degree to which an instrument measures the same way each time it is used under the same condition with the same subjects; 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the repeatability of the measurement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 measure is considered reliable if a person's score on the same test given twice is similar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Estimated by test/retest, or internal consistency using multiple methods to assess same criteria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Data gathering and storage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Modern learning management systems are able to link outcomes to learning activities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E.g. Moodle, Blackboard, Desire2Learn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Reports, assignments, quizzes in the LMS can be linked to outcomes and simultaneously graded for course marks and assessment criteria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69C4DCB9-44F2-419D-ACB5-028EF424FFF1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en-US" smtClean="0"/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Inputs and Outcomes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869950" y="1143000"/>
          <a:ext cx="8491538" cy="5697538"/>
        </p:xfrm>
        <a:graphic>
          <a:graphicData uri="http://schemas.openxmlformats.org/drawingml/2006/table">
            <a:tbl>
              <a:tblPr/>
              <a:tblGrid>
                <a:gridCol w="4246563"/>
                <a:gridCol w="4244975"/>
              </a:tblGrid>
              <a:tr h="5697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Inputs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Student pre-university background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Faculty education, professional status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Ongoing faculty development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Class sizes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Campus resources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Contact hours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Laboratory equipment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Support services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Bitstream Vera Sans" charset="0"/>
                          <a:cs typeface="Bitstream Vera Sans" charset="0"/>
                        </a:rPr>
                        <a:t>Outcomes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Demonstrated abilities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itstream Vera Sans" charset="0"/>
                          <a:cs typeface="Bitstream Vera Sans" charset="0"/>
                        </a:rPr>
                        <a:t>(cognitive, skills, attitudes)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22932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E.g. Assessment on exam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 based questions can be a non resource-intensive method of assessing for </a:t>
            </a:r>
            <a:r>
              <a:rPr lang="en-US" i="1" smtClean="0"/>
              <a:t>some</a:t>
            </a:r>
            <a:r>
              <a:rPr lang="en-US" smtClean="0"/>
              <a:t> outcomes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Appropriate for “knowledge”, “problem analysis”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Can be used as “easy wins” for some things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 perspectives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Student surveys and focus groups give student perspective on development of attributes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What attributes do they think are being most/least developed in the program?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Duplication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Ideas on how to have students take some responsibility for demonstrating attributes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DD535BE-1CF3-46D4-A177-871ADCD51461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62</a:t>
            </a:fld>
            <a:endParaRPr lang="en-US" smtClean="0"/>
          </a:p>
        </p:txBody>
      </p:sp>
      <p:sp>
        <p:nvSpPr>
          <p:cNvPr id="6554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</a:t>
            </a:r>
            <a:endParaRPr lang="en-US" i="1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65545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65547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65548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65549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0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1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2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3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4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5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56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Now that we have data… analyze and evaluate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Could do: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Longitudinal comparison of students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Histogram of results by level (did or did not meet expectations)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Analysis of which areas are weakest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Triangulation: examination of correlation between results on multiple assessments of the same indicator (e.g. compare focus group data with exam results)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21D8E1EC-4149-43D7-8708-B63B9B34311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64</a:t>
            </a:fld>
            <a:endParaRPr lang="en-US" smtClean="0"/>
          </a:p>
        </p:txBody>
      </p:sp>
      <p:sp>
        <p:nvSpPr>
          <p:cNvPr id="6758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Results: example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1752600"/>
            <a:ext cx="10531475" cy="490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68645444-35A5-4A62-A336-36FBD836C425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65</a:t>
            </a:fld>
            <a:endParaRPr lang="en-US" smtClean="0"/>
          </a:p>
        </p:txBody>
      </p:sp>
      <p:sp>
        <p:nvSpPr>
          <p:cNvPr id="6861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Program-wide assessment process flow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9225" y="1260475"/>
            <a:ext cx="1979613" cy="10795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major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objectives (including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graduate attributes)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840538" y="1260475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</a:t>
            </a:r>
            <a:endParaRPr lang="en-US" i="1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0538" y="3240088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Map to courses/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experiences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40538" y="5219700"/>
            <a:ext cx="1979612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tests,...)</a:t>
            </a:r>
          </a:p>
        </p:txBody>
      </p:sp>
      <p:sp>
        <p:nvSpPr>
          <p:cNvPr id="68617" name="AutoShape 6"/>
          <p:cNvSpPr>
            <a:spLocks noChangeArrowheads="1"/>
          </p:cNvSpPr>
          <p:nvPr/>
        </p:nvSpPr>
        <p:spPr bwMode="auto">
          <a:xfrm>
            <a:off x="3959225" y="3240088"/>
            <a:ext cx="1979613" cy="1079500"/>
          </a:xfrm>
          <a:prstGeom prst="flowChartProcess">
            <a:avLst/>
          </a:prstGeom>
          <a:solidFill>
            <a:srgbClr val="7DA64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Stakeholder input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959225" y="5219700"/>
            <a:ext cx="1979613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Course changes/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079500" y="5219700"/>
            <a:ext cx="1979613" cy="10795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Analyze and 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evaluate data</a:t>
            </a:r>
          </a:p>
        </p:txBody>
      </p:sp>
      <p:sp>
        <p:nvSpPr>
          <p:cNvPr id="68620" name="AutoShape 9"/>
          <p:cNvSpPr>
            <a:spLocks noChangeArrowheads="1"/>
          </p:cNvSpPr>
          <p:nvPr/>
        </p:nvSpPr>
        <p:spPr bwMode="auto">
          <a:xfrm>
            <a:off x="1079500" y="3240088"/>
            <a:ext cx="1979613" cy="10795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improvement</a:t>
            </a:r>
          </a:p>
        </p:txBody>
      </p:sp>
      <p:sp>
        <p:nvSpPr>
          <p:cNvPr id="68621" name="AutoShape 10"/>
          <p:cNvSpPr>
            <a:spLocks noChangeArrowheads="1"/>
          </p:cNvSpPr>
          <p:nvPr/>
        </p:nvSpPr>
        <p:spPr bwMode="auto">
          <a:xfrm>
            <a:off x="6119813" y="1619250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2" name="AutoShape 11"/>
          <p:cNvSpPr>
            <a:spLocks noChangeArrowheads="1"/>
          </p:cNvSpPr>
          <p:nvPr/>
        </p:nvSpPr>
        <p:spPr bwMode="auto">
          <a:xfrm>
            <a:off x="7615238" y="2519363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3" name="AutoShape 12"/>
          <p:cNvSpPr>
            <a:spLocks noChangeArrowheads="1"/>
          </p:cNvSpPr>
          <p:nvPr/>
        </p:nvSpPr>
        <p:spPr bwMode="auto">
          <a:xfrm>
            <a:off x="7559675" y="4500563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4" name="AutoShape 13"/>
          <p:cNvSpPr>
            <a:spLocks noChangeArrowheads="1"/>
          </p:cNvSpPr>
          <p:nvPr/>
        </p:nvSpPr>
        <p:spPr bwMode="auto">
          <a:xfrm>
            <a:off x="6119813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5" name="AutoShape 14"/>
          <p:cNvSpPr>
            <a:spLocks noChangeArrowheads="1"/>
          </p:cNvSpPr>
          <p:nvPr/>
        </p:nvSpPr>
        <p:spPr bwMode="auto">
          <a:xfrm>
            <a:off x="3240088" y="5580063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6" name="AutoShape 15"/>
          <p:cNvSpPr>
            <a:spLocks noChangeArrowheads="1"/>
          </p:cNvSpPr>
          <p:nvPr/>
        </p:nvSpPr>
        <p:spPr bwMode="auto">
          <a:xfrm>
            <a:off x="1800225" y="4500563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7" name="Freeform 16"/>
          <p:cNvSpPr>
            <a:spLocks noChangeArrowheads="1"/>
          </p:cNvSpPr>
          <p:nvPr/>
        </p:nvSpPr>
        <p:spPr bwMode="auto">
          <a:xfrm flipV="1">
            <a:off x="1979613" y="1619250"/>
            <a:ext cx="720725" cy="720725"/>
          </a:xfrm>
          <a:custGeom>
            <a:avLst/>
            <a:gdLst>
              <a:gd name="T0" fmla="*/ 2147483647 w 841"/>
              <a:gd name="T1" fmla="*/ 2147483647 h 854"/>
              <a:gd name="T2" fmla="*/ 2147483647 w 841"/>
              <a:gd name="T3" fmla="*/ 2147483647 h 854"/>
              <a:gd name="T4" fmla="*/ 2147483647 w 841"/>
              <a:gd name="T5" fmla="*/ 2147483647 h 854"/>
              <a:gd name="T6" fmla="*/ 2147483647 w 841"/>
              <a:gd name="T7" fmla="*/ 0 h 854"/>
              <a:gd name="T8" fmla="*/ 0 w 841"/>
              <a:gd name="T9" fmla="*/ 0 h 854"/>
              <a:gd name="T10" fmla="*/ 0 w 841"/>
              <a:gd name="T11" fmla="*/ 2147483647 h 854"/>
              <a:gd name="T12" fmla="*/ 2147483647 w 841"/>
              <a:gd name="T13" fmla="*/ 2147483647 h 854"/>
              <a:gd name="T14" fmla="*/ 2147483647 w 841"/>
              <a:gd name="T15" fmla="*/ 2147483647 h 854"/>
              <a:gd name="T16" fmla="*/ 2147483647 w 841"/>
              <a:gd name="T17" fmla="*/ 2147483647 h 854"/>
              <a:gd name="T18" fmla="*/ 2147483647 w 841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1"/>
              <a:gd name="T31" fmla="*/ 0 h 854"/>
              <a:gd name="T32" fmla="*/ 841 w 841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8628" name="AutoShape 17"/>
          <p:cNvSpPr>
            <a:spLocks noChangeArrowheads="1"/>
          </p:cNvSpPr>
          <p:nvPr/>
        </p:nvSpPr>
        <p:spPr bwMode="auto">
          <a:xfrm>
            <a:off x="4859338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 improvement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Changes in existing courses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New courses/streams (Queen's is going through this)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Integrative experience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Design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New approaches 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service learning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co-ops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case-study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problem-based learning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model eliciting activities…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D70A626-37C3-45C9-BB3A-5721580EC124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67</a:t>
            </a:fld>
            <a:endParaRPr lang="en-US" smtClean="0"/>
          </a:p>
        </p:txBody>
      </p:sp>
      <p:pic>
        <p:nvPicPr>
          <p:cNvPr id="7066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071954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7200900" y="539477"/>
            <a:ext cx="2879725" cy="613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Discuss: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36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How will you proceed in your department?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Who needs to be involved?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What courses/ experiences are starting points?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</a:rPr>
              <a:t>From P. Wolf, New Directions for Teaching and Learning,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</a:rPr>
              <a:t>Volume 2007, Issue 112  (p 15-20). Used with permission.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Faculty buy-in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19812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Faculty reaction skeptical to negative at first, but after 4-5 years value often perceived in outcomes assessment (US experience)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Often takes some time to understand rationale for criteria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Takes about 18 months to setup assessment process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General advice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Capitalize on what you're already doing: innovators, first adopters, experimenters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Dean/chair support can help encourage large scale curriculum development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Start from the question “what do we want to know to improve our program”, rather than “what does CEAB want us to do” – think of this as self-directed learning!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Don't generate reams of data that you don't know what to do with: create </a:t>
            </a:r>
            <a:r>
              <a:rPr lang="en-US" i="1" dirty="0" smtClean="0"/>
              <a:t>information</a:t>
            </a:r>
            <a:r>
              <a:rPr lang="en-US" dirty="0" smtClean="0"/>
              <a:t>, not </a:t>
            </a:r>
            <a:r>
              <a:rPr lang="en-US" i="1" dirty="0" smtClean="0"/>
              <a:t>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Broader push for outcomes assessment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Accreditation bodies in most industrialized countries use outcomes-based assessment to demonstrate their students' capabilities.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dirty="0" smtClean="0"/>
              <a:t>Washington Accord</a:t>
            </a:r>
            <a:r>
              <a:rPr lang="en-US" dirty="0" smtClean="0"/>
              <a:t>: allows substantial equivalency of graduates from Australia, Canada, Hong Kong, Republic of Ireland, New Zealand, South Africa, United Kingdom, and United States, Japan, </a:t>
            </a:r>
            <a:r>
              <a:rPr lang="en-US" dirty="0" err="1" smtClean="0"/>
              <a:t>Singapore,Korea</a:t>
            </a:r>
            <a:r>
              <a:rPr lang="en-US" dirty="0" smtClean="0"/>
              <a:t>, and Chinese Taipei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Ontario: University Undergraduate Degree Level Expectations (UUDLEs), Graduate Degree Level Expectations (GDLEs) will assessed in all programs, fortunately overlap graduate attributes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support: EGAD Project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dirty="0" smtClean="0"/>
              <a:t>Developing workshops, case studies, guidelines, and recommended processes to share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Facilitating discussion between schools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Clearinghouse for resources developed across country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Offering support to programs as they prepare for accreditation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Working cooperatively with CEAB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Resources will be posted on website as they become available:  </a:t>
            </a:r>
            <a:r>
              <a:rPr lang="en-CA" dirty="0" smtClean="0">
                <a:hlinkClick r:id="rId2"/>
              </a:rPr>
              <a:t>http://engineering.queensu.ca/egad</a:t>
            </a:r>
            <a:endParaRPr lang="en-CA" dirty="0" smtClean="0"/>
          </a:p>
          <a:p>
            <a:pPr eaLnBrk="1"/>
            <a:endParaRPr lang="en-CA" dirty="0" smtClean="0"/>
          </a:p>
          <a:p>
            <a:pPr eaLnBrk="1">
              <a:buFont typeface="Arial" charset="0"/>
              <a:buChar char="•"/>
            </a:pPr>
            <a:endParaRPr lang="en-CA" dirty="0" smtClean="0"/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Conclusion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Use and share ideas: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Regional collaboration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Publication of processes/plans at Canadian Engineering Education Association (CEEA) conferences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EGAD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Training opportunities for curriculum chairs, etc.: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ABET Institute for Development of Excellence in Assessment Leadership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2041" y="7164213"/>
            <a:ext cx="4786660" cy="346250"/>
          </a:xfrm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A1DD13AD-BBF0-464B-BB76-2BC25D7C737F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72</a:t>
            </a:fld>
            <a:endParaRPr lang="en-US" smtClean="0"/>
          </a:p>
        </p:txBody>
      </p:sp>
      <p:sp>
        <p:nvSpPr>
          <p:cNvPr id="7782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Discussion</a:t>
            </a:r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944563"/>
            <a:ext cx="9070975" cy="6029325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>
              <a:hlinkClick r:id="rId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468313" y="120650"/>
            <a:ext cx="907097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Graduate Attribute Assessment: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Year 1 Pilot at Queen's University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Brian Frank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Director (Program Development)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Faculty of Engineering and Applied Science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Queen's University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solidFill>
                  <a:srgbClr val="000000"/>
                </a:solidFill>
              </a:rPr>
              <a:t>June 7, 2010</a:t>
            </a:r>
          </a:p>
        </p:txBody>
      </p:sp>
      <p:sp>
        <p:nvSpPr>
          <p:cNvPr id="788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46677-4AC4-4649-98C1-7767995D00C4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755650" y="754063"/>
            <a:ext cx="8567738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1923" name="AutoShape 2"/>
          <p:cNvSpPr>
            <a:spLocks noChangeArrowheads="1"/>
          </p:cNvSpPr>
          <p:nvPr/>
        </p:nvSpPr>
        <p:spPr bwMode="auto">
          <a:xfrm>
            <a:off x="179388" y="3005138"/>
            <a:ext cx="2181225" cy="595312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</a:tabLst>
            </a:pPr>
            <a:r>
              <a:rPr lang="en-US" sz="2700">
                <a:solidFill>
                  <a:srgbClr val="FFFFFF"/>
                </a:solidFill>
              </a:rPr>
              <a:t>Triangulated</a:t>
            </a:r>
          </a:p>
        </p:txBody>
      </p:sp>
      <p:sp>
        <p:nvSpPr>
          <p:cNvPr id="81924" name="AutoShape 3"/>
          <p:cNvSpPr>
            <a:spLocks noChangeArrowheads="1"/>
          </p:cNvSpPr>
          <p:nvPr/>
        </p:nvSpPr>
        <p:spPr bwMode="auto">
          <a:xfrm>
            <a:off x="179388" y="1439863"/>
            <a:ext cx="2181225" cy="595312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</a:tabLst>
            </a:pPr>
            <a:r>
              <a:rPr lang="en-US" sz="2700">
                <a:solidFill>
                  <a:srgbClr val="FFFFFF"/>
                </a:solidFill>
              </a:rPr>
              <a:t>Specific</a:t>
            </a:r>
          </a:p>
        </p:txBody>
      </p:sp>
      <p:sp>
        <p:nvSpPr>
          <p:cNvPr id="81925" name="AutoShape 4"/>
          <p:cNvSpPr>
            <a:spLocks noChangeArrowheads="1"/>
          </p:cNvSpPr>
          <p:nvPr/>
        </p:nvSpPr>
        <p:spPr bwMode="auto">
          <a:xfrm>
            <a:off x="179388" y="4679950"/>
            <a:ext cx="2181225" cy="59531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</a:tabLst>
            </a:pPr>
            <a:r>
              <a:rPr lang="en-US" sz="2700">
                <a:solidFill>
                  <a:srgbClr val="FFFFFF"/>
                </a:solidFill>
              </a:rPr>
              <a:t>Leveled</a:t>
            </a:r>
          </a:p>
        </p:txBody>
      </p:sp>
      <p:sp>
        <p:nvSpPr>
          <p:cNvPr id="81926" name="AutoShape 5"/>
          <p:cNvSpPr>
            <a:spLocks noChangeArrowheads="1"/>
          </p:cNvSpPr>
          <p:nvPr/>
        </p:nvSpPr>
        <p:spPr bwMode="auto">
          <a:xfrm>
            <a:off x="179388" y="6424613"/>
            <a:ext cx="2181225" cy="595312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</a:tabLst>
            </a:pPr>
            <a:r>
              <a:rPr lang="en-US" sz="2700">
                <a:solidFill>
                  <a:srgbClr val="FFFFFF"/>
                </a:solidFill>
              </a:rPr>
              <a:t>Multi-use</a:t>
            </a:r>
          </a:p>
        </p:txBody>
      </p:sp>
      <p:sp>
        <p:nvSpPr>
          <p:cNvPr id="8192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Queen's Engineering:Long-term goals</a:t>
            </a: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2519363" y="900113"/>
            <a:ext cx="7199312" cy="652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3600">
                <a:solidFill>
                  <a:srgbClr val="000000"/>
                </a:solidFill>
              </a:rPr>
              <a:t>Establish criteria that are meaningful and measurable (directly or indirectly)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3600">
                <a:solidFill>
                  <a:srgbClr val="000000"/>
                </a:solidFill>
              </a:rPr>
              <a:t>Criteria measured using multiple methods or events to assess validity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3600">
                <a:solidFill>
                  <a:srgbClr val="000000"/>
                </a:solidFill>
              </a:rPr>
              <a:t>Graduate attributes measured at multiple times in students' program with leveled expectations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3600">
                <a:solidFill>
                  <a:srgbClr val="000000"/>
                </a:solidFill>
              </a:rPr>
              <a:t>Satisfy expectations of both CEAB and province (OCAV UDLEs) </a:t>
            </a:r>
          </a:p>
        </p:txBody>
      </p:sp>
      <p:sp>
        <p:nvSpPr>
          <p:cNvPr id="8192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EC9AFA-9AE3-469D-AB7F-250AAF927E53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8193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Queen's University process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19812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Spring 2009</a:t>
            </a:r>
            <a:r>
              <a:rPr lang="en-US" smtClean="0"/>
              <a:t>: Gather relevant resources (e.g. research, other accreditation guidelines)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Summer 2009</a:t>
            </a:r>
            <a:r>
              <a:rPr lang="en-US" smtClean="0"/>
              <a:t>: Working groups of faculty, students, topical experts created specific program-wide assessment criteria (next slide)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Summer 2009</a:t>
            </a:r>
            <a:r>
              <a:rPr lang="en-US" smtClean="0"/>
              <a:t>: Setup learning management system (Moodle) to manage assessments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/>
              <a:t>Sept-April 2009</a:t>
            </a:r>
            <a:r>
              <a:rPr lang="en-US" smtClean="0"/>
              <a:t>: Piloting assessment in first year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Working groups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681787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Queen's process is driven by faculty for improving the program, not just for accreditation purposes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“What do we want our students to be able to do, and what data would we like to have to improve the program?” 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Asked instructors, undergraduate chairs, topical experts to participate in creating assessment criteria, including some “skeptics”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7 working groups formed, covering 12 graduate attributes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Working groups met for 1 hour 3-4 times, developed initial assessment criteria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1498600"/>
            <a:ext cx="9063037" cy="605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4995" name="AutoShape 2"/>
          <p:cNvSpPr>
            <a:spLocks noChangeArrowheads="1"/>
          </p:cNvSpPr>
          <p:nvPr/>
        </p:nvSpPr>
        <p:spPr bwMode="auto">
          <a:xfrm>
            <a:off x="6945313" y="793750"/>
            <a:ext cx="1984375" cy="79375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Graduate attribute</a:t>
            </a:r>
          </a:p>
        </p:txBody>
      </p:sp>
      <p:sp>
        <p:nvSpPr>
          <p:cNvPr id="84996" name="Line 3"/>
          <p:cNvSpPr>
            <a:spLocks noChangeShapeType="1"/>
          </p:cNvSpPr>
          <p:nvPr/>
        </p:nvSpPr>
        <p:spPr bwMode="auto">
          <a:xfrm flipH="1">
            <a:off x="6145213" y="992188"/>
            <a:ext cx="808037" cy="5953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4997" name="AutoShape 4"/>
          <p:cNvSpPr>
            <a:spLocks noChangeArrowheads="1"/>
          </p:cNvSpPr>
          <p:nvPr/>
        </p:nvSpPr>
        <p:spPr bwMode="auto">
          <a:xfrm>
            <a:off x="992188" y="2776538"/>
            <a:ext cx="1785937" cy="4762500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4998" name="AutoShape 5"/>
          <p:cNvSpPr>
            <a:spLocks noChangeArrowheads="1"/>
          </p:cNvSpPr>
          <p:nvPr/>
        </p:nvSpPr>
        <p:spPr bwMode="auto">
          <a:xfrm>
            <a:off x="1189038" y="4364038"/>
            <a:ext cx="1389062" cy="595312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categories</a:t>
            </a:r>
          </a:p>
        </p:txBody>
      </p:sp>
      <p:sp>
        <p:nvSpPr>
          <p:cNvPr id="84999" name="AutoShape 6"/>
          <p:cNvSpPr>
            <a:spLocks noChangeArrowheads="1"/>
          </p:cNvSpPr>
          <p:nvPr/>
        </p:nvSpPr>
        <p:spPr bwMode="auto">
          <a:xfrm>
            <a:off x="2776538" y="2381250"/>
            <a:ext cx="6350000" cy="396875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0" name="AutoShape 7"/>
          <p:cNvSpPr>
            <a:spLocks noChangeArrowheads="1"/>
          </p:cNvSpPr>
          <p:nvPr/>
        </p:nvSpPr>
        <p:spPr bwMode="auto">
          <a:xfrm>
            <a:off x="4763" y="2579688"/>
            <a:ext cx="992187" cy="396875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levels</a:t>
            </a:r>
          </a:p>
        </p:txBody>
      </p:sp>
      <p:sp>
        <p:nvSpPr>
          <p:cNvPr id="85001" name="Line 8"/>
          <p:cNvSpPr>
            <a:spLocks noChangeShapeType="1"/>
          </p:cNvSpPr>
          <p:nvPr/>
        </p:nvSpPr>
        <p:spPr bwMode="auto">
          <a:xfrm>
            <a:off x="793750" y="2579688"/>
            <a:ext cx="19843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5002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criteria</a:t>
            </a:r>
          </a:p>
        </p:txBody>
      </p:sp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360363" y="900113"/>
            <a:ext cx="5940425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</a:rPr>
              <a:t>Linkage to OCAV UDLEs</a:t>
            </a:r>
          </a:p>
        </p:txBody>
      </p:sp>
      <p:sp>
        <p:nvSpPr>
          <p:cNvPr id="85004" name="Oval 11"/>
          <p:cNvSpPr>
            <a:spLocks noChangeArrowheads="1"/>
          </p:cNvSpPr>
          <p:nvPr/>
        </p:nvSpPr>
        <p:spPr bwMode="auto">
          <a:xfrm>
            <a:off x="7920038" y="3419475"/>
            <a:ext cx="360362" cy="360363"/>
          </a:xfrm>
          <a:prstGeom prst="ellipse">
            <a:avLst/>
          </a:prstGeom>
          <a:solidFill>
            <a:srgbClr val="B84747">
              <a:alpha val="29803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5005" name="Line 12"/>
          <p:cNvSpPr>
            <a:spLocks noChangeShapeType="1"/>
          </p:cNvSpPr>
          <p:nvPr/>
        </p:nvSpPr>
        <p:spPr bwMode="auto">
          <a:xfrm>
            <a:off x="3060700" y="1079500"/>
            <a:ext cx="4859338" cy="2519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500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BC692F-55E3-4DEC-939C-3145453CAF0B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85007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1"/>
          <p:cNvSpPr>
            <a:spLocks noChangeArrowheads="1"/>
          </p:cNvSpPr>
          <p:nvPr/>
        </p:nvSpPr>
        <p:spPr bwMode="auto">
          <a:xfrm>
            <a:off x="196850" y="2181225"/>
            <a:ext cx="1984375" cy="4762500"/>
          </a:xfrm>
          <a:prstGeom prst="roundRect">
            <a:avLst>
              <a:gd name="adj" fmla="val 16667"/>
            </a:avLst>
          </a:prstGeom>
          <a:solidFill>
            <a:srgbClr val="000080">
              <a:alpha val="2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Assessment</a:t>
            </a: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Criteria</a:t>
            </a: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196850" y="3373438"/>
            <a:ext cx="1984375" cy="595312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First year</a:t>
            </a:r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196850" y="5953125"/>
            <a:ext cx="1984375" cy="595313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Graduating year</a:t>
            </a:r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196850" y="4564063"/>
            <a:ext cx="1984375" cy="595312"/>
          </a:xfrm>
          <a:prstGeom prst="roundRect">
            <a:avLst>
              <a:gd name="adj" fmla="val 16667"/>
            </a:avLst>
          </a:prstGeom>
          <a:solidFill>
            <a:srgbClr val="00008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Middle years</a:t>
            </a: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2776538" y="2381250"/>
            <a:ext cx="7143750" cy="992188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>
                <a:solidFill>
                  <a:srgbClr val="000000"/>
                </a:solidFill>
              </a:rPr>
              <a:t>First year courses</a:t>
            </a: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3" name="AutoShape 6"/>
          <p:cNvSpPr>
            <a:spLocks noChangeArrowheads="1"/>
          </p:cNvSpPr>
          <p:nvPr/>
        </p:nvSpPr>
        <p:spPr bwMode="auto">
          <a:xfrm>
            <a:off x="2976563" y="2776538"/>
            <a:ext cx="1190625" cy="396875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Design</a:t>
            </a:r>
          </a:p>
        </p:txBody>
      </p:sp>
      <p:sp>
        <p:nvSpPr>
          <p:cNvPr id="86024" name="AutoShape 7"/>
          <p:cNvSpPr>
            <a:spLocks noChangeArrowheads="1"/>
          </p:cNvSpPr>
          <p:nvPr/>
        </p:nvSpPr>
        <p:spPr bwMode="auto">
          <a:xfrm>
            <a:off x="4364038" y="2776538"/>
            <a:ext cx="1389062" cy="396875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86025" name="AutoShape 8"/>
          <p:cNvSpPr>
            <a:spLocks noChangeArrowheads="1"/>
          </p:cNvSpPr>
          <p:nvPr/>
        </p:nvSpPr>
        <p:spPr bwMode="auto">
          <a:xfrm>
            <a:off x="5953125" y="2776538"/>
            <a:ext cx="1389063" cy="396875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Calculus</a:t>
            </a:r>
          </a:p>
        </p:txBody>
      </p:sp>
      <p:sp>
        <p:nvSpPr>
          <p:cNvPr id="86026" name="AutoShape 9"/>
          <p:cNvSpPr>
            <a:spLocks noChangeArrowheads="1"/>
          </p:cNvSpPr>
          <p:nvPr/>
        </p:nvSpPr>
        <p:spPr bwMode="auto">
          <a:xfrm>
            <a:off x="7540625" y="2776538"/>
            <a:ext cx="1390650" cy="396875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Chemistry</a:t>
            </a:r>
          </a:p>
        </p:txBody>
      </p:sp>
      <p:sp>
        <p:nvSpPr>
          <p:cNvPr id="86027" name="AutoShape 10"/>
          <p:cNvSpPr>
            <a:spLocks noChangeArrowheads="1"/>
          </p:cNvSpPr>
          <p:nvPr/>
        </p:nvSpPr>
        <p:spPr bwMode="auto">
          <a:xfrm>
            <a:off x="9128125" y="2776538"/>
            <a:ext cx="595313" cy="396875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/>
            <a:r>
              <a:rPr lang="en-US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86028" name="Line 11"/>
          <p:cNvSpPr>
            <a:spLocks noChangeShapeType="1"/>
          </p:cNvSpPr>
          <p:nvPr/>
        </p:nvSpPr>
        <p:spPr bwMode="auto">
          <a:xfrm flipV="1">
            <a:off x="1784350" y="2573338"/>
            <a:ext cx="992188" cy="8080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6029" name="AutoShape 12"/>
          <p:cNvSpPr>
            <a:spLocks noChangeArrowheads="1"/>
          </p:cNvSpPr>
          <p:nvPr/>
        </p:nvSpPr>
        <p:spPr bwMode="auto">
          <a:xfrm>
            <a:off x="2776538" y="3968750"/>
            <a:ext cx="7143750" cy="3175000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>
                <a:solidFill>
                  <a:srgbClr val="000000"/>
                </a:solidFill>
              </a:rPr>
              <a:t>Design project course</a:t>
            </a: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0" name="AutoShape 13"/>
          <p:cNvSpPr>
            <a:spLocks noChangeArrowheads="1"/>
          </p:cNvSpPr>
          <p:nvPr/>
        </p:nvSpPr>
        <p:spPr bwMode="auto">
          <a:xfrm>
            <a:off x="2976563" y="4364038"/>
            <a:ext cx="1785937" cy="2579687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</a:rPr>
              <a:t>Assignment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2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3</a:t>
            </a:r>
          </a:p>
        </p:txBody>
      </p:sp>
      <p:sp>
        <p:nvSpPr>
          <p:cNvPr id="86031" name="Line 14"/>
          <p:cNvSpPr>
            <a:spLocks noChangeShapeType="1"/>
          </p:cNvSpPr>
          <p:nvPr/>
        </p:nvSpPr>
        <p:spPr bwMode="auto">
          <a:xfrm>
            <a:off x="3571875" y="3173413"/>
            <a:ext cx="1588" cy="793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6032" name="AutoShape 15"/>
          <p:cNvSpPr>
            <a:spLocks noChangeArrowheads="1"/>
          </p:cNvSpPr>
          <p:nvPr/>
        </p:nvSpPr>
        <p:spPr bwMode="auto">
          <a:xfrm>
            <a:off x="4960938" y="4364038"/>
            <a:ext cx="1784350" cy="2579687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</a:rPr>
              <a:t>Assignment 2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4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5</a:t>
            </a:r>
          </a:p>
        </p:txBody>
      </p:sp>
      <p:sp>
        <p:nvSpPr>
          <p:cNvPr id="86033" name="AutoShape 16"/>
          <p:cNvSpPr>
            <a:spLocks noChangeArrowheads="1"/>
          </p:cNvSpPr>
          <p:nvPr/>
        </p:nvSpPr>
        <p:spPr bwMode="auto">
          <a:xfrm>
            <a:off x="6945313" y="4364038"/>
            <a:ext cx="1785937" cy="2579687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rgbClr val="000000"/>
                </a:solidFill>
              </a:rPr>
              <a:t>Team proposal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6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Criteria 7</a:t>
            </a:r>
          </a:p>
        </p:txBody>
      </p:sp>
      <p:sp>
        <p:nvSpPr>
          <p:cNvPr id="86034" name="AutoShape 17"/>
          <p:cNvSpPr>
            <a:spLocks noChangeArrowheads="1"/>
          </p:cNvSpPr>
          <p:nvPr/>
        </p:nvSpPr>
        <p:spPr bwMode="auto">
          <a:xfrm>
            <a:off x="8928100" y="4364038"/>
            <a:ext cx="793750" cy="2579687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86035" name="Rectangle 18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 mapping</a:t>
            </a:r>
          </a:p>
        </p:txBody>
      </p:sp>
      <p:sp>
        <p:nvSpPr>
          <p:cNvPr id="8603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D0651-AFE4-419F-AE6C-C00EB6777C4F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86037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Course implementation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Criteria compared to first year design and professional skill course (APSC-100), and </a:t>
            </a:r>
            <a:r>
              <a:rPr lang="en-US" i="1" dirty="0" smtClean="0"/>
              <a:t>course deliverables adapted </a:t>
            </a:r>
            <a:r>
              <a:rPr lang="en-US" dirty="0" smtClean="0"/>
              <a:t>to meet objectives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Indicators entered into </a:t>
            </a:r>
            <a:r>
              <a:rPr lang="en-US" dirty="0" err="1" smtClean="0"/>
              <a:t>Moodle</a:t>
            </a:r>
            <a:r>
              <a:rPr lang="en-US" dirty="0" smtClean="0"/>
              <a:t>, linked to assignment submissions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When students uploaded assignments/reports, grading was automatically tied to outcomes in </a:t>
            </a:r>
            <a:r>
              <a:rPr lang="en-US" dirty="0" err="1" smtClean="0"/>
              <a:t>Moodle</a:t>
            </a:r>
            <a:r>
              <a:rPr lang="en-US" dirty="0" smtClean="0"/>
              <a:t> (discussed later)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Two first year engineering science and math courses assessed on final exams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864848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University Undergraduate Degree Level Expectations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771525"/>
            <a:ext cx="9070975" cy="6119813"/>
          </a:xfrm>
        </p:spPr>
        <p:txBody>
          <a:bodyPr/>
          <a:lstStyle/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Depth and Breadth of Knowledge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Knowledge of Methodologies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Application of Knowledge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Communication Skills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Awareness of Limits of Knowledge</a:t>
            </a:r>
          </a:p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Autonomy and Professional Capacity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Linking indicators to courses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0363" y="900113"/>
          <a:ext cx="9631362" cy="5580062"/>
        </p:xfrm>
        <a:graphic>
          <a:graphicData uri="http://schemas.openxmlformats.org/presentationml/2006/ole">
            <p:oleObj spid="_x0000_s1026" r:id="rId4" imgW="8737600" imgH="5054600" progId="">
              <p:embed/>
            </p:oleObj>
          </a:graphicData>
        </a:graphic>
      </p:graphicFrame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707D8-C77A-4DEA-A937-CFE2346E570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755650" y="703263"/>
            <a:ext cx="8567738" cy="1211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Specific examples</a:t>
            </a:r>
          </a:p>
        </p:txBody>
      </p:sp>
      <p:sp>
        <p:nvSpPr>
          <p:cNvPr id="880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Professional skills assessment using rubric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Communication skills assessment using rubric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Knowledge assessment on calculus exam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Problem analysis assessment on chemistry exam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755650" y="754063"/>
            <a:ext cx="8567738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hangingPunct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b="1">
                <a:solidFill>
                  <a:srgbClr val="FFFFFF"/>
                </a:solidFill>
                <a:latin typeface="Verdana" charset="0"/>
              </a:rPr>
              <a:t>Assessing </a:t>
            </a: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793750" y="2182813"/>
            <a:ext cx="8529638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79450" indent="-679450" hangingPunct="1">
              <a:spcBef>
                <a:spcPts val="600"/>
              </a:spcBef>
              <a:buFont typeface="Palatino Linotype Bold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>
                <a:solidFill>
                  <a:srgbClr val="000000"/>
                </a:solidFill>
                <a:latin typeface="Palatino Linotype Bold" pitchFamily="16" charset="0"/>
              </a:rPr>
              <a:t>Avoid extra work: assess criteria as part of assignment/report grading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"/>
            <a:ext cx="10080625" cy="649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2478088" y="6972300"/>
            <a:ext cx="8374062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80"/>
                </a:solidFill>
              </a:rPr>
              <a:t>Assignment </a:t>
            </a:r>
            <a:r>
              <a:rPr lang="en-US" dirty="0">
                <a:solidFill>
                  <a:srgbClr val="000000"/>
                </a:solidFill>
              </a:rPr>
              <a:t>uses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program-wide assessment criteria </a:t>
            </a:r>
            <a:r>
              <a:rPr lang="en-US" dirty="0">
                <a:solidFill>
                  <a:srgbClr val="000000"/>
                </a:solidFill>
              </a:rPr>
              <a:t>as expectations for grades.</a:t>
            </a:r>
          </a:p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</a:rPr>
              <a:t>Allow simultaneous grading for (1) course and (2) graduate attribute assessment.</a:t>
            </a:r>
          </a:p>
        </p:txBody>
      </p:sp>
      <p:sp>
        <p:nvSpPr>
          <p:cNvPr id="89094" name="AutoShape 5"/>
          <p:cNvSpPr>
            <a:spLocks noChangeArrowheads="1"/>
          </p:cNvSpPr>
          <p:nvPr/>
        </p:nvSpPr>
        <p:spPr bwMode="auto">
          <a:xfrm>
            <a:off x="4763" y="992188"/>
            <a:ext cx="1984375" cy="5159375"/>
          </a:xfrm>
          <a:prstGeom prst="roundRect">
            <a:avLst>
              <a:gd name="adj" fmla="val 16667"/>
            </a:avLst>
          </a:prstGeom>
          <a:solidFill>
            <a:srgbClr val="0000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095" name="AutoShape 6"/>
          <p:cNvSpPr>
            <a:spLocks noChangeArrowheads="1"/>
          </p:cNvSpPr>
          <p:nvPr/>
        </p:nvSpPr>
        <p:spPr bwMode="auto">
          <a:xfrm>
            <a:off x="5556250" y="992188"/>
            <a:ext cx="1785938" cy="5356225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096" name="Line 7"/>
          <p:cNvSpPr>
            <a:spLocks noChangeShapeType="1"/>
          </p:cNvSpPr>
          <p:nvPr/>
        </p:nvSpPr>
        <p:spPr bwMode="auto">
          <a:xfrm flipV="1">
            <a:off x="4564063" y="6343650"/>
            <a:ext cx="1189037" cy="608013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9097" name="Line 8"/>
          <p:cNvSpPr>
            <a:spLocks noChangeShapeType="1"/>
          </p:cNvSpPr>
          <p:nvPr/>
        </p:nvSpPr>
        <p:spPr bwMode="auto">
          <a:xfrm flipH="1" flipV="1">
            <a:off x="1184275" y="6145213"/>
            <a:ext cx="1203325" cy="808037"/>
          </a:xfrm>
          <a:prstGeom prst="line">
            <a:avLst/>
          </a:prstGeom>
          <a:noFill/>
          <a:ln w="936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9098" name="AutoShape 9"/>
          <p:cNvSpPr>
            <a:spLocks noChangeArrowheads="1"/>
          </p:cNvSpPr>
          <p:nvPr/>
        </p:nvSpPr>
        <p:spPr bwMode="auto">
          <a:xfrm>
            <a:off x="4763" y="4763"/>
            <a:ext cx="8532812" cy="5953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>
                <a:solidFill>
                  <a:srgbClr val="000000"/>
                </a:solidFill>
              </a:rPr>
              <a:t>Example 1. Professional skills assessment on an assignment </a:t>
            </a:r>
          </a:p>
        </p:txBody>
      </p:sp>
      <p:sp>
        <p:nvSpPr>
          <p:cNvPr id="89099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285807-44EA-4540-9763-61A6E4C25F20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89100" name="Footer Placeholder 1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755650" y="754063"/>
            <a:ext cx="8567738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hangingPunct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b="1">
                <a:solidFill>
                  <a:srgbClr val="FFFFFF"/>
                </a:solidFill>
                <a:latin typeface="Verdana" charset="0"/>
              </a:rPr>
              <a:t>Assessing 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850"/>
            <a:ext cx="10080625" cy="654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1951038" y="6972300"/>
            <a:ext cx="8872537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80"/>
                </a:solidFill>
              </a:rPr>
              <a:t>Report requirements </a:t>
            </a:r>
            <a:r>
              <a:rPr lang="en-US">
                <a:solidFill>
                  <a:srgbClr val="000000"/>
                </a:solidFill>
              </a:rPr>
              <a:t>use</a:t>
            </a:r>
            <a:r>
              <a:rPr lang="en-US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program-wide assessment criteria </a:t>
            </a:r>
            <a:r>
              <a:rPr lang="en-US">
                <a:solidFill>
                  <a:srgbClr val="000000"/>
                </a:solidFill>
              </a:rPr>
              <a:t>as expectations for grades.</a:t>
            </a:r>
          </a:p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</a:rPr>
              <a:t>Allow simultaneous grading for (1) course and (2) graduate attribute assessment.</a:t>
            </a:r>
          </a:p>
        </p:txBody>
      </p:sp>
      <p:sp>
        <p:nvSpPr>
          <p:cNvPr id="90117" name="AutoShape 4"/>
          <p:cNvSpPr>
            <a:spLocks noChangeArrowheads="1"/>
          </p:cNvSpPr>
          <p:nvPr/>
        </p:nvSpPr>
        <p:spPr bwMode="auto">
          <a:xfrm>
            <a:off x="4763" y="793750"/>
            <a:ext cx="1785937" cy="5556250"/>
          </a:xfrm>
          <a:prstGeom prst="roundRect">
            <a:avLst>
              <a:gd name="adj" fmla="val 16667"/>
            </a:avLst>
          </a:prstGeom>
          <a:solidFill>
            <a:srgbClr val="0000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0118" name="AutoShape 5"/>
          <p:cNvSpPr>
            <a:spLocks noChangeArrowheads="1"/>
          </p:cNvSpPr>
          <p:nvPr/>
        </p:nvSpPr>
        <p:spPr bwMode="auto">
          <a:xfrm>
            <a:off x="5753100" y="595313"/>
            <a:ext cx="1984375" cy="5754687"/>
          </a:xfrm>
          <a:prstGeom prst="roundRect">
            <a:avLst>
              <a:gd name="adj" fmla="val 16667"/>
            </a:avLst>
          </a:prstGeom>
          <a:solidFill>
            <a:srgbClr val="FF0000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0119" name="Line 6"/>
          <p:cNvSpPr>
            <a:spLocks noChangeShapeType="1"/>
          </p:cNvSpPr>
          <p:nvPr/>
        </p:nvSpPr>
        <p:spPr bwMode="auto">
          <a:xfrm flipV="1">
            <a:off x="4564063" y="6145213"/>
            <a:ext cx="1189037" cy="808037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0120" name="Line 7"/>
          <p:cNvSpPr>
            <a:spLocks noChangeShapeType="1"/>
          </p:cNvSpPr>
          <p:nvPr/>
        </p:nvSpPr>
        <p:spPr bwMode="auto">
          <a:xfrm flipH="1" flipV="1">
            <a:off x="985838" y="6343650"/>
            <a:ext cx="608012" cy="608013"/>
          </a:xfrm>
          <a:prstGeom prst="line">
            <a:avLst/>
          </a:prstGeom>
          <a:noFill/>
          <a:ln w="936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0121" name="AutoShape 8"/>
          <p:cNvSpPr>
            <a:spLocks noChangeArrowheads="1"/>
          </p:cNvSpPr>
          <p:nvPr/>
        </p:nvSpPr>
        <p:spPr bwMode="auto">
          <a:xfrm>
            <a:off x="4763" y="4763"/>
            <a:ext cx="8928100" cy="5953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700">
                <a:solidFill>
                  <a:srgbClr val="000000"/>
                </a:solidFill>
              </a:rPr>
              <a:t>Example 2. Communication assessment on a report                  </a:t>
            </a:r>
          </a:p>
        </p:txBody>
      </p:sp>
      <p:sp>
        <p:nvSpPr>
          <p:cNvPr id="9012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29DA52-060D-4B64-A41D-28531C0C3D8D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90123" name="Footer Placeholder 10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AC9F543F-2AC2-4238-AB2A-96E4FCB15D2D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84</a:t>
            </a:fld>
            <a:endParaRPr lang="en-US" smtClean="0"/>
          </a:p>
        </p:txBody>
      </p:sp>
      <p:sp>
        <p:nvSpPr>
          <p:cNvPr id="91140" name="Text Box 1"/>
          <p:cNvSpPr txBox="1">
            <a:spLocks noChangeArrowheads="1"/>
          </p:cNvSpPr>
          <p:nvPr/>
        </p:nvSpPr>
        <p:spPr bwMode="auto">
          <a:xfrm>
            <a:off x="468313" y="166688"/>
            <a:ext cx="9070975" cy="680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Technology support: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Learning management systems and outcomes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Learning management systems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Blackboard: measurement instruments, reporting and tracking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Desire2Learn: “Competencies” tools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Sakai: outcomes, portfolio strength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Moodle: outcomes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Show how outcomes managed in Moodle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2159901D-8D00-4872-9F4F-A10159C7F055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86</a:t>
            </a:fld>
            <a:endParaRPr lang="en-US" smtClean="0"/>
          </a:p>
        </p:txBody>
      </p:sp>
      <p:pic>
        <p:nvPicPr>
          <p:cNvPr id="9318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698625"/>
            <a:ext cx="10079037" cy="413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Selected assessment criteria (“outcomes”)</a:t>
            </a:r>
          </a:p>
        </p:txBody>
      </p:sp>
      <p:sp>
        <p:nvSpPr>
          <p:cNvPr id="93190" name="AutoShape 3"/>
          <p:cNvSpPr>
            <a:spLocks noChangeArrowheads="1"/>
          </p:cNvSpPr>
          <p:nvPr/>
        </p:nvSpPr>
        <p:spPr bwMode="auto">
          <a:xfrm>
            <a:off x="3240088" y="4140200"/>
            <a:ext cx="1439862" cy="1619250"/>
          </a:xfrm>
          <a:prstGeom prst="roundRect">
            <a:avLst>
              <a:gd name="adj" fmla="val 16667"/>
            </a:avLst>
          </a:prstGeom>
          <a:solidFill>
            <a:srgbClr val="0099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3191" name="Line 4"/>
          <p:cNvSpPr>
            <a:spLocks noChangeShapeType="1"/>
          </p:cNvSpPr>
          <p:nvPr/>
        </p:nvSpPr>
        <p:spPr bwMode="auto">
          <a:xfrm flipH="1">
            <a:off x="3957638" y="1260475"/>
            <a:ext cx="903287" cy="287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3779838" y="900113"/>
            <a:ext cx="467995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>
                <a:solidFill>
                  <a:srgbClr val="000000"/>
                </a:solidFill>
              </a:rPr>
              <a:t>Queen's identifiers for assessment criteria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F47BCE7C-1E71-4874-B2D8-9B1390B08C2D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87</a:t>
            </a:fld>
            <a:endParaRPr lang="en-US" smtClean="0"/>
          </a:p>
        </p:txBody>
      </p:sp>
      <p:pic>
        <p:nvPicPr>
          <p:cNvPr id="942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074738"/>
            <a:ext cx="10079037" cy="538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Moodle online assignments</a:t>
            </a:r>
          </a:p>
        </p:txBody>
      </p:sp>
      <p:sp>
        <p:nvSpPr>
          <p:cNvPr id="94214" name="AutoShape 3"/>
          <p:cNvSpPr>
            <a:spLocks noChangeArrowheads="1"/>
          </p:cNvSpPr>
          <p:nvPr/>
        </p:nvSpPr>
        <p:spPr bwMode="auto">
          <a:xfrm>
            <a:off x="1979613" y="4140200"/>
            <a:ext cx="2519362" cy="539750"/>
          </a:xfrm>
          <a:prstGeom prst="roundRect">
            <a:avLst>
              <a:gd name="adj" fmla="val 16667"/>
            </a:avLst>
          </a:prstGeom>
          <a:solidFill>
            <a:srgbClr val="0099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4215" name="Line 4"/>
          <p:cNvSpPr>
            <a:spLocks noChangeShapeType="1"/>
          </p:cNvSpPr>
          <p:nvPr/>
        </p:nvSpPr>
        <p:spPr bwMode="auto">
          <a:xfrm flipH="1">
            <a:off x="2878138" y="720725"/>
            <a:ext cx="1803400" cy="341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667C3B2B-6D50-4D77-A1E2-518CA6A7C614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88</a:t>
            </a:fld>
            <a:endParaRPr lang="en-US" smtClean="0"/>
          </a:p>
        </p:txBody>
      </p:sp>
      <p:sp>
        <p:nvSpPr>
          <p:cNvPr id="9523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Assignment upload</a:t>
            </a: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263" y="1258888"/>
            <a:ext cx="7972425" cy="501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EFB13BB2-6964-4474-AF3B-4C9FEF1DF9A6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89</a:t>
            </a:fld>
            <a:endParaRPr lang="en-US" smtClean="0"/>
          </a:p>
        </p:txBody>
      </p:sp>
      <p:sp>
        <p:nvSpPr>
          <p:cNvPr id="9626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Outcome grading for assignments</a:t>
            </a:r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109663"/>
            <a:ext cx="10079037" cy="531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Perspective: Sec 3.1 of CEAB Procedures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304" y="1043533"/>
            <a:ext cx="4859016" cy="5711404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</a:t>
            </a:r>
            <a:r>
              <a:rPr lang="en-US" sz="2800" dirty="0" smtClean="0"/>
              <a:t>The institution must demonstrate that the graduates of a program possess the attributes under the following headings... There must be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processes in place that demonstrate that program outcomes are being assessed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the context of these attributes, and that the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results are applied to the further development of the program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”</a:t>
            </a:r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043533"/>
            <a:ext cx="45148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99B808B0-97D3-43A3-B10E-8C5EDE65F2EE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90</a:t>
            </a:fld>
            <a:endParaRPr lang="en-US" smtClean="0"/>
          </a:p>
        </p:txBody>
      </p:sp>
      <p:sp>
        <p:nvSpPr>
          <p:cNvPr id="9728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Outcome grading - popup</a:t>
            </a: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769938"/>
            <a:ext cx="10079037" cy="599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983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47E2DF35-3186-43A8-B28A-CDD0310D668E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91</a:t>
            </a:fld>
            <a:endParaRPr lang="en-US" smtClean="0"/>
          </a:p>
        </p:txBody>
      </p:sp>
      <p:sp>
        <p:nvSpPr>
          <p:cNvPr id="9830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Gradebook report by outcome</a:t>
            </a: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579563"/>
            <a:ext cx="10079037" cy="437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Moodle development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Customizing Moodle for our purposes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Group upload/grading of assignments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Peer evaluation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Class response system (“clickers”)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Future collaboration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Example 3: Knowledge assessment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Calculus instructor asked questions on exam that specifically targeted 3 assessment criteria for “Knowledge”: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“Create mathematical descriptions or expressions to model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“Select and describe appropriate tools to solve mathematical problems that arise from modeling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“Use solution to mathematical problems to inform the real-world problem that gave rise to it”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755650" y="754063"/>
            <a:ext cx="8567738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755650" y="2182813"/>
            <a:ext cx="8567738" cy="485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Example 3: Knowledge assessment</a:t>
            </a:r>
          </a:p>
        </p:txBody>
      </p:sp>
      <p:sp>
        <p:nvSpPr>
          <p:cNvPr id="1013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Calculus exam organized to allow three criteria to be assessed independently: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Students asked to create equation(s) that model a physical system.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Students asked to solve a mathematical expression (“typical” mathematics)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Interpret the meaning of an equation that models a physical system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Marks on those questions used to assess student ability to meet expectations.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755650" y="754063"/>
            <a:ext cx="8567738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Example 4: Problem analysis assessment</a:t>
            </a:r>
          </a:p>
        </p:txBody>
      </p:sp>
      <p:sp>
        <p:nvSpPr>
          <p:cNvPr id="1024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Chemistry instructor asked questions that specifically targeted outcomes for Problem analysis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“Makes valid assumptions and grounded approximations based on available information in solving under-defined problems”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Students asked to solve enthalpy change question, with explicit assumption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Afterward 2 multiple choice questions asked how valid the assumption was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10% below expectations, 40% met expectations, 43% exceeded expectations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587375" y="6645275"/>
            <a:ext cx="932338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700">
                <a:solidFill>
                  <a:srgbClr val="000000"/>
                </a:solidFill>
              </a:rPr>
              <a:t>Use to evaluate how well students meet expectations and to improve program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1513" y="1931988"/>
            <a:ext cx="10752138" cy="501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428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Histogram of results in First year design course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ADBA4-E12D-4975-A5AE-0D35F0362377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034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5984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Resources/time commitment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184900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Creating assessment criteria: 7 committees of approximately 5 people who each met about 4 times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Mapping criteria to a course and creating rubrics for assessment: ~ 10 hours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Large scale curricular changes: ~10 person committee, most of whom had 1 course relief bought out by dean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Coordination (resource gathering, planning, curricular planning): ~40% of a position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Graduating year process (September 2010)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Forming group of capstone course instructors to look at sharing resources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Develop discipline-specific expectations on top of program wide expectations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 most professional skills in capstone courses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9070975" cy="560387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Conclusion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900113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Resources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Assessment criteria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Technology support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5642</Words>
  <Application>Microsoft Macintosh PowerPoint</Application>
  <PresentationFormat>Custom</PresentationFormat>
  <Paragraphs>1158</Paragraphs>
  <Slides>99</Slides>
  <Notes>79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Slide 1</vt:lpstr>
      <vt:lpstr>Objectives</vt:lpstr>
      <vt:lpstr>Administrative issues</vt:lpstr>
      <vt:lpstr>Graduate attributes =&gt; Quality assurance process</vt:lpstr>
      <vt:lpstr>Graduate attribute assessment</vt:lpstr>
      <vt:lpstr>Inputs and Outcomes</vt:lpstr>
      <vt:lpstr>Broader push for outcomes assessment</vt:lpstr>
      <vt:lpstr>University Undergraduate Degree Level Expectations</vt:lpstr>
      <vt:lpstr>Perspective: Sec 3.1 of CEAB Procedures</vt:lpstr>
      <vt:lpstr>12 graduate attributes</vt:lpstr>
      <vt:lpstr>CEAB GA assessment instructions (2010)</vt:lpstr>
      <vt:lpstr>Setting up a process</vt:lpstr>
      <vt:lpstr>Aside: Idealistic course development process</vt:lpstr>
      <vt:lpstr>Program-wide assessment process flow</vt:lpstr>
      <vt:lpstr>Program-wide assessment process flow</vt:lpstr>
      <vt:lpstr>Creating Program objectives</vt:lpstr>
      <vt:lpstr>Program-wide assessment process flow</vt:lpstr>
      <vt:lpstr>Why indicators?</vt:lpstr>
      <vt:lpstr>Indicators: examples</vt:lpstr>
      <vt:lpstr>Establishing Indicators</vt:lpstr>
      <vt:lpstr>Indicators</vt:lpstr>
      <vt:lpstr>Indicators</vt:lpstr>
      <vt:lpstr>Problematic indicators</vt:lpstr>
      <vt:lpstr>Taxonomy</vt:lpstr>
      <vt:lpstr>Verbs for cognitive skills</vt:lpstr>
      <vt:lpstr>Slide 26</vt:lpstr>
      <vt:lpstr>Defining Indicators for your Program (10 min)</vt:lpstr>
      <vt:lpstr>Follow-up to identifying Indicators </vt:lpstr>
      <vt:lpstr>Resources on Indicators</vt:lpstr>
      <vt:lpstr>ECE indicators</vt:lpstr>
      <vt:lpstr>Program-wide assessment process flow</vt:lpstr>
      <vt:lpstr>Where can we assess students?</vt:lpstr>
      <vt:lpstr>Curriculum Mapping </vt:lpstr>
      <vt:lpstr>Curriculum mapping surveying</vt:lpstr>
      <vt:lpstr>Two approaches to mapping</vt:lpstr>
      <vt:lpstr>ITU Analysis (UCalgary): Introduced</vt:lpstr>
      <vt:lpstr>ITU Analysis: Taught</vt:lpstr>
      <vt:lpstr>ITU Analysis: Utilized</vt:lpstr>
      <vt:lpstr>Attributes to courses: Lifelong learning</vt:lpstr>
      <vt:lpstr>Courses to attributes: First year</vt:lpstr>
      <vt:lpstr>Example: ABET recommends mapping tables</vt:lpstr>
      <vt:lpstr>Program-wide assessment process flow</vt:lpstr>
      <vt:lpstr>Assessment tools</vt:lpstr>
      <vt:lpstr>Assessment tools</vt:lpstr>
      <vt:lpstr>Instructors: “We do assess outcomes – by grades”</vt:lpstr>
      <vt:lpstr>External assessment tools</vt:lpstr>
      <vt:lpstr>Targets and thresholds</vt:lpstr>
      <vt:lpstr>Rubrics</vt:lpstr>
      <vt:lpstr>Rubric example</vt:lpstr>
      <vt:lpstr>Task: Assessment tools (5 min)</vt:lpstr>
      <vt:lpstr>Example: Knowledge assessment</vt:lpstr>
      <vt:lpstr>Indicator 1:</vt:lpstr>
      <vt:lpstr>Indicator 2:</vt:lpstr>
      <vt:lpstr>Indicator 2:</vt:lpstr>
      <vt:lpstr>Example: Knowledge assessment</vt:lpstr>
      <vt:lpstr>Program-wide assessment process flow</vt:lpstr>
      <vt:lpstr>Principles of Measurement</vt:lpstr>
      <vt:lpstr>Is this data useful?</vt:lpstr>
      <vt:lpstr>Data gathering and storage</vt:lpstr>
      <vt:lpstr>E.g. Assessment on exam</vt:lpstr>
      <vt:lpstr>Student perspectives</vt:lpstr>
      <vt:lpstr>Program-wide assessment process flow</vt:lpstr>
      <vt:lpstr>Now that we have data… analyze and evaluate</vt:lpstr>
      <vt:lpstr>Results: example</vt:lpstr>
      <vt:lpstr>Program-wide assessment process flow</vt:lpstr>
      <vt:lpstr>Program improvement</vt:lpstr>
      <vt:lpstr>Slide 67</vt:lpstr>
      <vt:lpstr>Faculty buy-in</vt:lpstr>
      <vt:lpstr>General advice</vt:lpstr>
      <vt:lpstr>Future support: EGAD Project</vt:lpstr>
      <vt:lpstr>Conclusion</vt:lpstr>
      <vt:lpstr>Discussion</vt:lpstr>
      <vt:lpstr>Slide 73</vt:lpstr>
      <vt:lpstr>Queen's Engineering:Long-term goals</vt:lpstr>
      <vt:lpstr>Queen's University process</vt:lpstr>
      <vt:lpstr>Working groups</vt:lpstr>
      <vt:lpstr>Assessment criteria</vt:lpstr>
      <vt:lpstr>Indicator mapping</vt:lpstr>
      <vt:lpstr>Course implementation</vt:lpstr>
      <vt:lpstr>Linking indicators to courses</vt:lpstr>
      <vt:lpstr>Specific examples</vt:lpstr>
      <vt:lpstr>Slide 82</vt:lpstr>
      <vt:lpstr>Slide 83</vt:lpstr>
      <vt:lpstr>Slide 84</vt:lpstr>
      <vt:lpstr>Learning management systems</vt:lpstr>
      <vt:lpstr>Selected assessment criteria (“outcomes”)</vt:lpstr>
      <vt:lpstr>Moodle online assignments</vt:lpstr>
      <vt:lpstr>Assignment upload</vt:lpstr>
      <vt:lpstr>Outcome grading for assignments</vt:lpstr>
      <vt:lpstr>Outcome grading - popup</vt:lpstr>
      <vt:lpstr>Gradebook report by outcome</vt:lpstr>
      <vt:lpstr>Moodle development</vt:lpstr>
      <vt:lpstr>Example 3: Knowledge assessment</vt:lpstr>
      <vt:lpstr>Example 3: Knowledge assessment</vt:lpstr>
      <vt:lpstr>Example 4: Problem analysis assessment</vt:lpstr>
      <vt:lpstr>Histogram of results in First year design course</vt:lpstr>
      <vt:lpstr>Resources/time commitment</vt:lpstr>
      <vt:lpstr>Graduating year process (September 2010)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Frank</dc:creator>
  <cp:lastModifiedBy>Sue Fostaty Young</cp:lastModifiedBy>
  <cp:revision>151</cp:revision>
  <cp:lastPrinted>1601-01-01T00:00:00Z</cp:lastPrinted>
  <dcterms:created xsi:type="dcterms:W3CDTF">2011-05-25T11:28:37Z</dcterms:created>
  <dcterms:modified xsi:type="dcterms:W3CDTF">2011-05-25T11:29:13Z</dcterms:modified>
</cp:coreProperties>
</file>