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notesSlides/notesSlide37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713" r:id="rId1"/>
  </p:sldMasterIdLst>
  <p:notesMasterIdLst>
    <p:notesMasterId r:id="rId80"/>
  </p:notesMasterIdLst>
  <p:sldIdLst>
    <p:sldId id="451" r:id="rId2"/>
    <p:sldId id="452" r:id="rId3"/>
    <p:sldId id="453" r:id="rId4"/>
    <p:sldId id="454" r:id="rId5"/>
    <p:sldId id="495" r:id="rId6"/>
    <p:sldId id="455" r:id="rId7"/>
    <p:sldId id="456" r:id="rId8"/>
    <p:sldId id="457" r:id="rId9"/>
    <p:sldId id="458" r:id="rId10"/>
    <p:sldId id="459" r:id="rId11"/>
    <p:sldId id="460" r:id="rId12"/>
    <p:sldId id="461" r:id="rId13"/>
    <p:sldId id="462" r:id="rId14"/>
    <p:sldId id="463" r:id="rId15"/>
    <p:sldId id="464" r:id="rId16"/>
    <p:sldId id="465" r:id="rId17"/>
    <p:sldId id="466" r:id="rId18"/>
    <p:sldId id="467" r:id="rId19"/>
    <p:sldId id="488" r:id="rId20"/>
    <p:sldId id="498" r:id="rId21"/>
    <p:sldId id="489" r:id="rId22"/>
    <p:sldId id="470" r:id="rId23"/>
    <p:sldId id="471" r:id="rId24"/>
    <p:sldId id="472" r:id="rId25"/>
    <p:sldId id="473" r:id="rId26"/>
    <p:sldId id="474" r:id="rId27"/>
    <p:sldId id="475" r:id="rId28"/>
    <p:sldId id="476" r:id="rId29"/>
    <p:sldId id="477" r:id="rId30"/>
    <p:sldId id="478" r:id="rId31"/>
    <p:sldId id="479" r:id="rId32"/>
    <p:sldId id="496" r:id="rId33"/>
    <p:sldId id="480" r:id="rId34"/>
    <p:sldId id="481" r:id="rId35"/>
    <p:sldId id="482" r:id="rId36"/>
    <p:sldId id="483" r:id="rId37"/>
    <p:sldId id="484" r:id="rId38"/>
    <p:sldId id="490" r:id="rId39"/>
    <p:sldId id="486" r:id="rId40"/>
    <p:sldId id="487" r:id="rId41"/>
    <p:sldId id="393" r:id="rId42"/>
    <p:sldId id="435" r:id="rId43"/>
    <p:sldId id="395" r:id="rId44"/>
    <p:sldId id="394" r:id="rId45"/>
    <p:sldId id="396" r:id="rId46"/>
    <p:sldId id="397" r:id="rId47"/>
    <p:sldId id="371" r:id="rId48"/>
    <p:sldId id="449" r:id="rId49"/>
    <p:sldId id="450" r:id="rId50"/>
    <p:sldId id="491" r:id="rId51"/>
    <p:sldId id="401" r:id="rId52"/>
    <p:sldId id="399" r:id="rId53"/>
    <p:sldId id="416" r:id="rId54"/>
    <p:sldId id="428" r:id="rId55"/>
    <p:sldId id="400" r:id="rId56"/>
    <p:sldId id="402" r:id="rId57"/>
    <p:sldId id="404" r:id="rId58"/>
    <p:sldId id="403" r:id="rId59"/>
    <p:sldId id="499" r:id="rId60"/>
    <p:sldId id="411" r:id="rId61"/>
    <p:sldId id="437" r:id="rId62"/>
    <p:sldId id="438" r:id="rId63"/>
    <p:sldId id="439" r:id="rId64"/>
    <p:sldId id="406" r:id="rId65"/>
    <p:sldId id="413" r:id="rId66"/>
    <p:sldId id="414" r:id="rId67"/>
    <p:sldId id="415" r:id="rId68"/>
    <p:sldId id="492" r:id="rId69"/>
    <p:sldId id="448" r:id="rId70"/>
    <p:sldId id="446" r:id="rId71"/>
    <p:sldId id="447" r:id="rId72"/>
    <p:sldId id="494" r:id="rId73"/>
    <p:sldId id="421" r:id="rId74"/>
    <p:sldId id="422" r:id="rId75"/>
    <p:sldId id="423" r:id="rId76"/>
    <p:sldId id="424" r:id="rId77"/>
    <p:sldId id="425" r:id="rId78"/>
    <p:sldId id="426" r:id="rId79"/>
  </p:sldIdLst>
  <p:sldSz cx="10080625" cy="7559675"/>
  <p:notesSz cx="7772400" cy="10058400"/>
  <p:defaultTextStyle>
    <a:defPPr>
      <a:defRPr lang="en-GB"/>
    </a:defPPr>
    <a:lvl1pPr algn="l" defTabSz="449263" rtl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742950" indent="-285750" algn="l" defTabSz="449263" rtl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1143000" indent="-228600" algn="l" defTabSz="449263" rtl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600200" indent="-228600" algn="l" defTabSz="449263" rtl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2057400" indent="-228600" algn="l" defTabSz="449263" rtl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40064"/>
    <a:srgbClr val="3A003A"/>
    <a:srgbClr val="7F63A1"/>
    <a:srgbClr val="9179AF"/>
    <a:srgbClr val="9D87B7"/>
    <a:srgbClr val="480048"/>
    <a:srgbClr val="640081"/>
    <a:srgbClr val="760076"/>
    <a:srgbClr val="483263"/>
    <a:srgbClr val="6B4A9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83109" autoAdjust="0"/>
  </p:normalViewPr>
  <p:slideViewPr>
    <p:cSldViewPr>
      <p:cViewPr varScale="1">
        <p:scale>
          <a:sx n="58" d="100"/>
          <a:sy n="58" d="100"/>
        </p:scale>
        <p:origin x="-1326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.appsci.queensu.ca\sumproshare\summer%202011\Graduate%20attributes\Graduate%20Attributes%20Histogram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kb\Desktop\CEEA%202011\MINE445_HISTOGRAM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CA"/>
  <c:style val="9"/>
  <c:chart>
    <c:plotArea>
      <c:layout>
        <c:manualLayout>
          <c:layoutTarget val="inner"/>
          <c:xMode val="edge"/>
          <c:yMode val="edge"/>
          <c:x val="0.14339129483814533"/>
          <c:y val="5.1400554097404488E-2"/>
          <c:w val="0.82605314960629916"/>
          <c:h val="0.66919327792359395"/>
        </c:manualLayout>
      </c:layout>
      <c:barChart>
        <c:barDir val="col"/>
        <c:grouping val="clustered"/>
        <c:ser>
          <c:idx val="0"/>
          <c:order val="0"/>
          <c:tx>
            <c:strRef>
              <c:f>APSC100!$A$4</c:f>
              <c:strCache>
                <c:ptCount val="1"/>
                <c:pt idx="0">
                  <c:v>1 - Not Demonstrated</c:v>
                </c:pt>
              </c:strCache>
            </c:strRef>
          </c:tx>
          <c:cat>
            <c:strRef>
              <c:f>APSC100!$R$3:$U$3</c:f>
              <c:strCache>
                <c:ptCount val="4"/>
                <c:pt idx="0">
                  <c:v>FEAS - 3.12-FY1</c:v>
                </c:pt>
                <c:pt idx="1">
                  <c:v>FEAS - 3.12-FY2</c:v>
                </c:pt>
                <c:pt idx="2">
                  <c:v>FEAS - 3.12-FY5</c:v>
                </c:pt>
                <c:pt idx="3">
                  <c:v>FEAS - 3.12-FY6</c:v>
                </c:pt>
              </c:strCache>
            </c:strRef>
          </c:cat>
          <c:val>
            <c:numRef>
              <c:f>APSC100!$R$4:$U$4</c:f>
              <c:numCache>
                <c:formatCode>General</c:formatCode>
                <c:ptCount val="4"/>
                <c:pt idx="0">
                  <c:v>3.3</c:v>
                </c:pt>
                <c:pt idx="1">
                  <c:v>0.60000000000000042</c:v>
                </c:pt>
                <c:pt idx="2">
                  <c:v>8.8000000000000007</c:v>
                </c:pt>
                <c:pt idx="3">
                  <c:v>3.5</c:v>
                </c:pt>
              </c:numCache>
            </c:numRef>
          </c:val>
        </c:ser>
        <c:ser>
          <c:idx val="1"/>
          <c:order val="1"/>
          <c:tx>
            <c:strRef>
              <c:f>APSC100!$A$5</c:f>
              <c:strCache>
                <c:ptCount val="1"/>
                <c:pt idx="0">
                  <c:v>2 - Marginal</c:v>
                </c:pt>
              </c:strCache>
            </c:strRef>
          </c:tx>
          <c:cat>
            <c:strRef>
              <c:f>APSC100!$R$3:$U$3</c:f>
              <c:strCache>
                <c:ptCount val="4"/>
                <c:pt idx="0">
                  <c:v>FEAS - 3.12-FY1</c:v>
                </c:pt>
                <c:pt idx="1">
                  <c:v>FEAS - 3.12-FY2</c:v>
                </c:pt>
                <c:pt idx="2">
                  <c:v>FEAS - 3.12-FY5</c:v>
                </c:pt>
                <c:pt idx="3">
                  <c:v>FEAS - 3.12-FY6</c:v>
                </c:pt>
              </c:strCache>
            </c:strRef>
          </c:cat>
          <c:val>
            <c:numRef>
              <c:f>APSC100!$R$5:$U$5</c:f>
              <c:numCache>
                <c:formatCode>General</c:formatCode>
                <c:ptCount val="4"/>
                <c:pt idx="0">
                  <c:v>12.8</c:v>
                </c:pt>
                <c:pt idx="1">
                  <c:v>10.1</c:v>
                </c:pt>
                <c:pt idx="2">
                  <c:v>18</c:v>
                </c:pt>
                <c:pt idx="3">
                  <c:v>29.2</c:v>
                </c:pt>
              </c:numCache>
            </c:numRef>
          </c:val>
        </c:ser>
        <c:ser>
          <c:idx val="2"/>
          <c:order val="2"/>
          <c:tx>
            <c:strRef>
              <c:f>APSC100!$A$6</c:f>
              <c:strCache>
                <c:ptCount val="1"/>
                <c:pt idx="0">
                  <c:v>3 - Meets Expectations</c:v>
                </c:pt>
              </c:strCache>
            </c:strRef>
          </c:tx>
          <c:cat>
            <c:strRef>
              <c:f>APSC100!$R$3:$U$3</c:f>
              <c:strCache>
                <c:ptCount val="4"/>
                <c:pt idx="0">
                  <c:v>FEAS - 3.12-FY1</c:v>
                </c:pt>
                <c:pt idx="1">
                  <c:v>FEAS - 3.12-FY2</c:v>
                </c:pt>
                <c:pt idx="2">
                  <c:v>FEAS - 3.12-FY5</c:v>
                </c:pt>
                <c:pt idx="3">
                  <c:v>FEAS - 3.12-FY6</c:v>
                </c:pt>
              </c:strCache>
            </c:strRef>
          </c:cat>
          <c:val>
            <c:numRef>
              <c:f>APSC100!$R$6:$U$6</c:f>
              <c:numCache>
                <c:formatCode>General</c:formatCode>
                <c:ptCount val="4"/>
                <c:pt idx="0">
                  <c:v>56.5</c:v>
                </c:pt>
                <c:pt idx="1">
                  <c:v>42.7</c:v>
                </c:pt>
                <c:pt idx="2">
                  <c:v>39.800000000000004</c:v>
                </c:pt>
                <c:pt idx="3">
                  <c:v>49.6</c:v>
                </c:pt>
              </c:numCache>
            </c:numRef>
          </c:val>
        </c:ser>
        <c:ser>
          <c:idx val="3"/>
          <c:order val="3"/>
          <c:tx>
            <c:strRef>
              <c:f>APSC100!$A$7</c:f>
              <c:strCache>
                <c:ptCount val="1"/>
                <c:pt idx="0">
                  <c:v>4 - Outstanding</c:v>
                </c:pt>
              </c:strCache>
            </c:strRef>
          </c:tx>
          <c:cat>
            <c:strRef>
              <c:f>APSC100!$R$3:$U$3</c:f>
              <c:strCache>
                <c:ptCount val="4"/>
                <c:pt idx="0">
                  <c:v>FEAS - 3.12-FY1</c:v>
                </c:pt>
                <c:pt idx="1">
                  <c:v>FEAS - 3.12-FY2</c:v>
                </c:pt>
                <c:pt idx="2">
                  <c:v>FEAS - 3.12-FY5</c:v>
                </c:pt>
                <c:pt idx="3">
                  <c:v>FEAS - 3.12-FY6</c:v>
                </c:pt>
              </c:strCache>
            </c:strRef>
          </c:cat>
          <c:val>
            <c:numRef>
              <c:f>APSC100!$R$7:$U$7</c:f>
              <c:numCache>
                <c:formatCode>General</c:formatCode>
                <c:ptCount val="4"/>
                <c:pt idx="0">
                  <c:v>27.5</c:v>
                </c:pt>
                <c:pt idx="1">
                  <c:v>46.6</c:v>
                </c:pt>
                <c:pt idx="2">
                  <c:v>33.5</c:v>
                </c:pt>
                <c:pt idx="3">
                  <c:v>16.899999999999999</c:v>
                </c:pt>
              </c:numCache>
            </c:numRef>
          </c:val>
        </c:ser>
        <c:axId val="60954496"/>
        <c:axId val="61411328"/>
      </c:barChart>
      <c:catAx>
        <c:axId val="609544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Attributes</a:t>
                </a:r>
              </a:p>
            </c:rich>
          </c:tx>
          <c:layout>
            <c:manualLayout>
              <c:xMode val="edge"/>
              <c:yMode val="edge"/>
              <c:x val="0.48944553805774282"/>
              <c:y val="0.82004228638086951"/>
            </c:manualLayout>
          </c:layout>
        </c:title>
        <c:numFmt formatCode="General" sourceLinked="1"/>
        <c:tickLblPos val="nextTo"/>
        <c:crossAx val="61411328"/>
        <c:crosses val="autoZero"/>
        <c:auto val="1"/>
        <c:lblAlgn val="ctr"/>
        <c:lblOffset val="100"/>
      </c:catAx>
      <c:valAx>
        <c:axId val="6141132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 Percentage (%)</a:t>
                </a:r>
              </a:p>
            </c:rich>
          </c:tx>
          <c:layout/>
        </c:title>
        <c:numFmt formatCode="General" sourceLinked="1"/>
        <c:tickLblPos val="nextTo"/>
        <c:crossAx val="609544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2348643919510061E-2"/>
          <c:y val="0.89043598716827099"/>
          <c:w val="0.9864138232720906"/>
          <c:h val="8.1786235053951536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chart>
    <c:plotArea>
      <c:layout/>
      <c:lineChart>
        <c:grouping val="standard"/>
        <c:ser>
          <c:idx val="0"/>
          <c:order val="0"/>
          <c:tx>
            <c:strRef>
              <c:f>Sheet5!$A$7</c:f>
              <c:strCache>
                <c:ptCount val="1"/>
                <c:pt idx="0">
                  <c:v>Section 1</c:v>
                </c:pt>
              </c:strCache>
            </c:strRef>
          </c:tx>
          <c:marker>
            <c:symbol val="none"/>
          </c:marker>
          <c:cat>
            <c:strRef>
              <c:f>Sheet5!$B$6:$F$6</c:f>
              <c:strCache>
                <c:ptCount val="5"/>
                <c:pt idx="0">
                  <c:v>FEAS302FY1</c:v>
                </c:pt>
                <c:pt idx="1">
                  <c:v>FEAS302FY2</c:v>
                </c:pt>
                <c:pt idx="2">
                  <c:v>FEAS302FY3</c:v>
                </c:pt>
                <c:pt idx="3">
                  <c:v>FEAS302FY4</c:v>
                </c:pt>
                <c:pt idx="4">
                  <c:v>FEAS310FY3</c:v>
                </c:pt>
              </c:strCache>
            </c:strRef>
          </c:cat>
          <c:val>
            <c:numRef>
              <c:f>Sheet5!$B$7:$F$7</c:f>
              <c:numCache>
                <c:formatCode>####.00</c:formatCode>
                <c:ptCount val="5"/>
                <c:pt idx="0">
                  <c:v>3.0129870129870149</c:v>
                </c:pt>
                <c:pt idx="1">
                  <c:v>3.0389610389610402</c:v>
                </c:pt>
                <c:pt idx="2">
                  <c:v>2.7142857142857144</c:v>
                </c:pt>
                <c:pt idx="3">
                  <c:v>2.7142857142857144</c:v>
                </c:pt>
                <c:pt idx="4">
                  <c:v>2.6363636363636345</c:v>
                </c:pt>
              </c:numCache>
            </c:numRef>
          </c:val>
        </c:ser>
        <c:ser>
          <c:idx val="1"/>
          <c:order val="1"/>
          <c:tx>
            <c:strRef>
              <c:f>Sheet5!$A$8</c:f>
              <c:strCache>
                <c:ptCount val="1"/>
                <c:pt idx="0">
                  <c:v>Section 2</c:v>
                </c:pt>
              </c:strCache>
            </c:strRef>
          </c:tx>
          <c:marker>
            <c:symbol val="none"/>
          </c:marker>
          <c:cat>
            <c:strRef>
              <c:f>Sheet5!$B$6:$F$6</c:f>
              <c:strCache>
                <c:ptCount val="5"/>
                <c:pt idx="0">
                  <c:v>FEAS302FY1</c:v>
                </c:pt>
                <c:pt idx="1">
                  <c:v>FEAS302FY2</c:v>
                </c:pt>
                <c:pt idx="2">
                  <c:v>FEAS302FY3</c:v>
                </c:pt>
                <c:pt idx="3">
                  <c:v>FEAS302FY4</c:v>
                </c:pt>
                <c:pt idx="4">
                  <c:v>FEAS310FY3</c:v>
                </c:pt>
              </c:strCache>
            </c:strRef>
          </c:cat>
          <c:val>
            <c:numRef>
              <c:f>Sheet5!$B$8:$F$8</c:f>
              <c:numCache>
                <c:formatCode>####.00</c:formatCode>
                <c:ptCount val="5"/>
                <c:pt idx="0">
                  <c:v>3.0684931506849327</c:v>
                </c:pt>
                <c:pt idx="1">
                  <c:v>2.8378378378378382</c:v>
                </c:pt>
                <c:pt idx="2">
                  <c:v>2.4729729729729719</c:v>
                </c:pt>
                <c:pt idx="3">
                  <c:v>2.6756756756756737</c:v>
                </c:pt>
                <c:pt idx="4">
                  <c:v>2.625</c:v>
                </c:pt>
              </c:numCache>
            </c:numRef>
          </c:val>
        </c:ser>
        <c:ser>
          <c:idx val="2"/>
          <c:order val="2"/>
          <c:tx>
            <c:strRef>
              <c:f>Sheet5!$A$9</c:f>
              <c:strCache>
                <c:ptCount val="1"/>
                <c:pt idx="0">
                  <c:v>Section 3</c:v>
                </c:pt>
              </c:strCache>
            </c:strRef>
          </c:tx>
          <c:marker>
            <c:symbol val="none"/>
          </c:marker>
          <c:cat>
            <c:strRef>
              <c:f>Sheet5!$B$6:$F$6</c:f>
              <c:strCache>
                <c:ptCount val="5"/>
                <c:pt idx="0">
                  <c:v>FEAS302FY1</c:v>
                </c:pt>
                <c:pt idx="1">
                  <c:v>FEAS302FY2</c:v>
                </c:pt>
                <c:pt idx="2">
                  <c:v>FEAS302FY3</c:v>
                </c:pt>
                <c:pt idx="3">
                  <c:v>FEAS302FY4</c:v>
                </c:pt>
                <c:pt idx="4">
                  <c:v>FEAS310FY3</c:v>
                </c:pt>
              </c:strCache>
            </c:strRef>
          </c:cat>
          <c:val>
            <c:numRef>
              <c:f>Sheet5!$B$9:$F$9</c:f>
              <c:numCache>
                <c:formatCode>####.00</c:formatCode>
                <c:ptCount val="5"/>
                <c:pt idx="0">
                  <c:v>3.1333333333333342</c:v>
                </c:pt>
                <c:pt idx="1">
                  <c:v>3.1866666666666661</c:v>
                </c:pt>
                <c:pt idx="2">
                  <c:v>3.4</c:v>
                </c:pt>
                <c:pt idx="3">
                  <c:v>3.4133333333333331</c:v>
                </c:pt>
                <c:pt idx="4">
                  <c:v>2.9066666666666667</c:v>
                </c:pt>
              </c:numCache>
            </c:numRef>
          </c:val>
        </c:ser>
        <c:ser>
          <c:idx val="3"/>
          <c:order val="3"/>
          <c:tx>
            <c:strRef>
              <c:f>Sheet5!$A$10</c:f>
              <c:strCache>
                <c:ptCount val="1"/>
                <c:pt idx="0">
                  <c:v>Section 4</c:v>
                </c:pt>
              </c:strCache>
            </c:strRef>
          </c:tx>
          <c:marker>
            <c:symbol val="none"/>
          </c:marker>
          <c:cat>
            <c:strRef>
              <c:f>Sheet5!$B$6:$F$6</c:f>
              <c:strCache>
                <c:ptCount val="5"/>
                <c:pt idx="0">
                  <c:v>FEAS302FY1</c:v>
                </c:pt>
                <c:pt idx="1">
                  <c:v>FEAS302FY2</c:v>
                </c:pt>
                <c:pt idx="2">
                  <c:v>FEAS302FY3</c:v>
                </c:pt>
                <c:pt idx="3">
                  <c:v>FEAS302FY4</c:v>
                </c:pt>
                <c:pt idx="4">
                  <c:v>FEAS310FY3</c:v>
                </c:pt>
              </c:strCache>
            </c:strRef>
          </c:cat>
          <c:val>
            <c:numRef>
              <c:f>Sheet5!$B$10:$F$10</c:f>
              <c:numCache>
                <c:formatCode>####.00</c:formatCode>
                <c:ptCount val="5"/>
                <c:pt idx="0">
                  <c:v>2.5903614457831319</c:v>
                </c:pt>
                <c:pt idx="1">
                  <c:v>2.7951807228915686</c:v>
                </c:pt>
                <c:pt idx="2">
                  <c:v>2.6506024096385516</c:v>
                </c:pt>
                <c:pt idx="3">
                  <c:v>2.719512195121951</c:v>
                </c:pt>
                <c:pt idx="4">
                  <c:v>2.638554216867472</c:v>
                </c:pt>
              </c:numCache>
            </c:numRef>
          </c:val>
        </c:ser>
        <c:ser>
          <c:idx val="4"/>
          <c:order val="4"/>
          <c:tx>
            <c:strRef>
              <c:f>Sheet5!$A$11</c:f>
              <c:strCache>
                <c:ptCount val="1"/>
                <c:pt idx="0">
                  <c:v>Section 5</c:v>
                </c:pt>
              </c:strCache>
            </c:strRef>
          </c:tx>
          <c:marker>
            <c:symbol val="none"/>
          </c:marker>
          <c:cat>
            <c:strRef>
              <c:f>Sheet5!$B$6:$F$6</c:f>
              <c:strCache>
                <c:ptCount val="5"/>
                <c:pt idx="0">
                  <c:v>FEAS302FY1</c:v>
                </c:pt>
                <c:pt idx="1">
                  <c:v>FEAS302FY2</c:v>
                </c:pt>
                <c:pt idx="2">
                  <c:v>FEAS302FY3</c:v>
                </c:pt>
                <c:pt idx="3">
                  <c:v>FEAS302FY4</c:v>
                </c:pt>
                <c:pt idx="4">
                  <c:v>FEAS310FY3</c:v>
                </c:pt>
              </c:strCache>
            </c:strRef>
          </c:cat>
          <c:val>
            <c:numRef>
              <c:f>Sheet5!$B$11:$F$11</c:f>
              <c:numCache>
                <c:formatCode>####.00</c:formatCode>
                <c:ptCount val="5"/>
                <c:pt idx="0">
                  <c:v>2.9589041095890396</c:v>
                </c:pt>
                <c:pt idx="1">
                  <c:v>3.2328767123287667</c:v>
                </c:pt>
                <c:pt idx="2">
                  <c:v>2.9315068493150687</c:v>
                </c:pt>
                <c:pt idx="3">
                  <c:v>2.9041095890410982</c:v>
                </c:pt>
                <c:pt idx="4">
                  <c:v>3.0136986301369868</c:v>
                </c:pt>
              </c:numCache>
            </c:numRef>
          </c:val>
        </c:ser>
        <c:ser>
          <c:idx val="5"/>
          <c:order val="5"/>
          <c:tx>
            <c:strRef>
              <c:f>Sheet5!$A$12</c:f>
              <c:strCache>
                <c:ptCount val="1"/>
                <c:pt idx="0">
                  <c:v>Section 6</c:v>
                </c:pt>
              </c:strCache>
            </c:strRef>
          </c:tx>
          <c:marker>
            <c:symbol val="none"/>
          </c:marker>
          <c:cat>
            <c:strRef>
              <c:f>Sheet5!$B$6:$F$6</c:f>
              <c:strCache>
                <c:ptCount val="5"/>
                <c:pt idx="0">
                  <c:v>FEAS302FY1</c:v>
                </c:pt>
                <c:pt idx="1">
                  <c:v>FEAS302FY2</c:v>
                </c:pt>
                <c:pt idx="2">
                  <c:v>FEAS302FY3</c:v>
                </c:pt>
                <c:pt idx="3">
                  <c:v>FEAS302FY4</c:v>
                </c:pt>
                <c:pt idx="4">
                  <c:v>FEAS310FY3</c:v>
                </c:pt>
              </c:strCache>
            </c:strRef>
          </c:cat>
          <c:val>
            <c:numRef>
              <c:f>Sheet5!$B$12:$F$12</c:f>
              <c:numCache>
                <c:formatCode>####.00</c:formatCode>
                <c:ptCount val="5"/>
                <c:pt idx="0">
                  <c:v>2.8</c:v>
                </c:pt>
                <c:pt idx="1">
                  <c:v>3</c:v>
                </c:pt>
                <c:pt idx="2">
                  <c:v>3.04</c:v>
                </c:pt>
                <c:pt idx="3">
                  <c:v>2.7702702702702693</c:v>
                </c:pt>
                <c:pt idx="4">
                  <c:v>2.5466666666666673</c:v>
                </c:pt>
              </c:numCache>
            </c:numRef>
          </c:val>
        </c:ser>
        <c:ser>
          <c:idx val="6"/>
          <c:order val="6"/>
          <c:tx>
            <c:strRef>
              <c:f>Sheet5!$A$13</c:f>
              <c:strCache>
                <c:ptCount val="1"/>
                <c:pt idx="0">
                  <c:v>Section 7</c:v>
                </c:pt>
              </c:strCache>
            </c:strRef>
          </c:tx>
          <c:marker>
            <c:symbol val="none"/>
          </c:marker>
          <c:cat>
            <c:strRef>
              <c:f>Sheet5!$B$6:$F$6</c:f>
              <c:strCache>
                <c:ptCount val="5"/>
                <c:pt idx="0">
                  <c:v>FEAS302FY1</c:v>
                </c:pt>
                <c:pt idx="1">
                  <c:v>FEAS302FY2</c:v>
                </c:pt>
                <c:pt idx="2">
                  <c:v>FEAS302FY3</c:v>
                </c:pt>
                <c:pt idx="3">
                  <c:v>FEAS302FY4</c:v>
                </c:pt>
                <c:pt idx="4">
                  <c:v>FEAS310FY3</c:v>
                </c:pt>
              </c:strCache>
            </c:strRef>
          </c:cat>
          <c:val>
            <c:numRef>
              <c:f>Sheet5!$B$13:$F$13</c:f>
              <c:numCache>
                <c:formatCode>####.00</c:formatCode>
                <c:ptCount val="5"/>
                <c:pt idx="0">
                  <c:v>2.6941176470588242</c:v>
                </c:pt>
                <c:pt idx="1">
                  <c:v>2.8705882352941177</c:v>
                </c:pt>
                <c:pt idx="2">
                  <c:v>2.8588235294117625</c:v>
                </c:pt>
                <c:pt idx="3">
                  <c:v>2.5764705882352947</c:v>
                </c:pt>
                <c:pt idx="4">
                  <c:v>2.1904761904761907</c:v>
                </c:pt>
              </c:numCache>
            </c:numRef>
          </c:val>
        </c:ser>
        <c:ser>
          <c:idx val="7"/>
          <c:order val="7"/>
          <c:tx>
            <c:strRef>
              <c:f>Sheet5!$A$14</c:f>
              <c:strCache>
                <c:ptCount val="1"/>
                <c:pt idx="0">
                  <c:v>Section 8</c:v>
                </c:pt>
              </c:strCache>
            </c:strRef>
          </c:tx>
          <c:marker>
            <c:symbol val="none"/>
          </c:marker>
          <c:cat>
            <c:strRef>
              <c:f>Sheet5!$B$6:$F$6</c:f>
              <c:strCache>
                <c:ptCount val="5"/>
                <c:pt idx="0">
                  <c:v>FEAS302FY1</c:v>
                </c:pt>
                <c:pt idx="1">
                  <c:v>FEAS302FY2</c:v>
                </c:pt>
                <c:pt idx="2">
                  <c:v>FEAS302FY3</c:v>
                </c:pt>
                <c:pt idx="3">
                  <c:v>FEAS302FY4</c:v>
                </c:pt>
                <c:pt idx="4">
                  <c:v>FEAS310FY3</c:v>
                </c:pt>
              </c:strCache>
            </c:strRef>
          </c:cat>
          <c:val>
            <c:numRef>
              <c:f>Sheet5!$B$14:$F$14</c:f>
              <c:numCache>
                <c:formatCode>####.00</c:formatCode>
                <c:ptCount val="5"/>
                <c:pt idx="0">
                  <c:v>3.1219512195121952</c:v>
                </c:pt>
                <c:pt idx="1">
                  <c:v>3.2804878048780486</c:v>
                </c:pt>
                <c:pt idx="2">
                  <c:v>3.0975609756097571</c:v>
                </c:pt>
                <c:pt idx="3">
                  <c:v>3.0731707317073216</c:v>
                </c:pt>
                <c:pt idx="4">
                  <c:v>3.2073170731707337</c:v>
                </c:pt>
              </c:numCache>
            </c:numRef>
          </c:val>
        </c:ser>
        <c:ser>
          <c:idx val="8"/>
          <c:order val="8"/>
          <c:tx>
            <c:strRef>
              <c:f>Sheet5!$A$15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cat>
            <c:strRef>
              <c:f>Sheet5!$B$6:$F$6</c:f>
              <c:strCache>
                <c:ptCount val="5"/>
                <c:pt idx="0">
                  <c:v>FEAS302FY1</c:v>
                </c:pt>
                <c:pt idx="1">
                  <c:v>FEAS302FY2</c:v>
                </c:pt>
                <c:pt idx="2">
                  <c:v>FEAS302FY3</c:v>
                </c:pt>
                <c:pt idx="3">
                  <c:v>FEAS302FY4</c:v>
                </c:pt>
                <c:pt idx="4">
                  <c:v>FEAS310FY3</c:v>
                </c:pt>
              </c:strCache>
            </c:strRef>
          </c:cat>
          <c:val>
            <c:numRef>
              <c:f>Sheet5!$B$15:$F$15</c:f>
              <c:numCache>
                <c:formatCode>####.00</c:formatCode>
                <c:ptCount val="5"/>
                <c:pt idx="0">
                  <c:v>2.9165329052969509</c:v>
                </c:pt>
                <c:pt idx="1">
                  <c:v>3.0272435897435903</c:v>
                </c:pt>
                <c:pt idx="2">
                  <c:v>2.8942307692307705</c:v>
                </c:pt>
                <c:pt idx="3">
                  <c:v>2.8520900321543392</c:v>
                </c:pt>
                <c:pt idx="4">
                  <c:v>2.7165861513687579</c:v>
                </c:pt>
              </c:numCache>
            </c:numRef>
          </c:val>
        </c:ser>
        <c:marker val="1"/>
        <c:axId val="61497344"/>
        <c:axId val="61498880"/>
      </c:lineChart>
      <c:catAx>
        <c:axId val="6149734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61498880"/>
        <c:crosses val="autoZero"/>
        <c:auto val="1"/>
        <c:lblAlgn val="ctr"/>
        <c:lblOffset val="100"/>
      </c:catAx>
      <c:valAx>
        <c:axId val="61498880"/>
        <c:scaling>
          <c:orientation val="minMax"/>
          <c:max val="4"/>
          <c:min val="1"/>
        </c:scaling>
        <c:axPos val="l"/>
        <c:majorGridlines/>
        <c:numFmt formatCode="####.00" sourceLinked="1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6149734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1pPr>
          </a:lstStyle>
          <a:p>
            <a:pPr>
              <a:defRPr/>
            </a:pPr>
            <a:fld id="{99A49625-83B8-46BC-B172-43CB0B60A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53207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0F7D7F3-6472-44E2-A5C9-D1EC6D00401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085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85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292BF1AD-F512-43DC-A68B-39BBDDF32AEB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19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43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292BF1AD-F512-43DC-A68B-39BBDDF32AEB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20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43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292BF1AD-F512-43DC-A68B-39BBDDF32AEB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21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43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35382D8-3881-4084-8311-E1378D7EF0D6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259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59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EB67568-D762-4E8B-85C2-A674801E9A21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280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80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558C636-C5E7-4AD5-B333-28FBA860AEB0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290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90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r>
              <a:rPr lang="en-US" smtClean="0">
                <a:latin typeface="Times New Roman" charset="0"/>
              </a:rPr>
              <a:t>I changed performance indicators to Indicators</a:t>
            </a:r>
          </a:p>
          <a:p>
            <a:r>
              <a:rPr lang="en-US" smtClean="0">
                <a:latin typeface="Times New Roman" charset="0"/>
              </a:rPr>
              <a:t>BTW one of the critical indicators of a student’s ability to engage in Lifelong Learning is their ability to identify gaps in their knowledge and skill sets and create a plan to address them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09979B7-4893-4B9F-9CEE-29603BD221FC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300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00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3F0E70C-2B61-4D6E-A8ED-B313371168B7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310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10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88AEEA8-E846-4A76-9876-84EDF809B647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32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2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88AEEA8-E846-4A76-9876-84EDF809B647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32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2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5BA5131-5686-4107-A7CD-9A2E93F4489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095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95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100EF8F-8A23-4DD4-AD70-FD5E46BC963D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331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3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E0C4BDC-459E-48CA-8C07-1A9BBB44EB86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4402138" y="9553575"/>
            <a:ext cx="3368675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hangingPunct="1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6DC5BF93-37A8-4FC7-9900-D9DB045578C0}" type="slidenum">
              <a:rPr lang="en-US" sz="120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pPr algn="r" hangingPunct="1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34</a:t>
            </a:fld>
            <a:endParaRPr lang="en-US" sz="120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sp>
        <p:nvSpPr>
          <p:cNvPr id="134148" name="Text Box 2"/>
          <p:cNvSpPr txBox="1">
            <a:spLocks noChangeArrowheads="1"/>
          </p:cNvSpPr>
          <p:nvPr/>
        </p:nvSpPr>
        <p:spPr bwMode="auto">
          <a:xfrm>
            <a:off x="1295400" y="754063"/>
            <a:ext cx="51816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ea typeface="Bitstream Vera Sans" charset="0"/>
              <a:cs typeface="Bitstream Vera Sans" charset="0"/>
            </a:endParaRPr>
          </a:p>
        </p:txBody>
      </p:sp>
      <p:sp>
        <p:nvSpPr>
          <p:cNvPr id="134149" name="Rectangle 3"/>
          <p:cNvSpPr>
            <a:spLocks noGrp="1" noChangeArrowheads="1"/>
          </p:cNvSpPr>
          <p:nvPr>
            <p:ph type="body"/>
          </p:nvPr>
        </p:nvSpPr>
        <p:spPr>
          <a:xfrm>
            <a:off x="776288" y="4776788"/>
            <a:ext cx="6216650" cy="4525962"/>
          </a:xfrm>
          <a:noFill/>
          <a:ln/>
        </p:spPr>
        <p:txBody>
          <a:bodyPr wrap="none" anchor="ctr"/>
          <a:lstStyle/>
          <a:p>
            <a:r>
              <a:rPr lang="en-US" smtClean="0">
                <a:latin typeface="Times New Roman" charset="0"/>
              </a:rPr>
              <a:t>Objective/Outcomes decisions to be made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E58701D-5396-48D6-93D2-26D103B0E249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35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5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C1513D8-F7F7-4D83-819B-53E3A7E39133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36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6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E0FF34A-2DEA-418E-8F3A-45A91465711A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37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7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292BF1AD-F512-43DC-A68B-39BBDDF32AEB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38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43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F7670A0-D2B6-4B9C-A0B9-BA9D858FE01E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41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1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48E4FAB-CD24-448F-8743-0A56B44DB804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40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0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7C016AE-2B0D-4AD5-8327-5171A01A9850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77155" name="Text Box 1"/>
          <p:cNvSpPr txBox="1">
            <a:spLocks noChangeArrowheads="1"/>
          </p:cNvSpPr>
          <p:nvPr/>
        </p:nvSpPr>
        <p:spPr bwMode="auto">
          <a:xfrm>
            <a:off x="4403725" y="9555163"/>
            <a:ext cx="3363913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hangingPunct="1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CEEC4C67-3AE8-4B8E-828B-8E64EBB020EF}" type="slidenum">
              <a:rPr lang="en-US" sz="120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pPr algn="r" hangingPunct="1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42</a:t>
            </a:fld>
            <a:endParaRPr lang="en-US" sz="120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sp>
        <p:nvSpPr>
          <p:cNvPr id="177156" name="Text Box 2"/>
          <p:cNvSpPr txBox="1">
            <a:spLocks noChangeArrowheads="1"/>
          </p:cNvSpPr>
          <p:nvPr/>
        </p:nvSpPr>
        <p:spPr bwMode="auto">
          <a:xfrm>
            <a:off x="1295400" y="754063"/>
            <a:ext cx="51816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ea typeface="Bitstream Vera Sans" charset="0"/>
              <a:cs typeface="Bitstream Vera Sans" charset="0"/>
            </a:endParaRPr>
          </a:p>
        </p:txBody>
      </p:sp>
      <p:sp>
        <p:nvSpPr>
          <p:cNvPr id="177157" name="Rectangle 3"/>
          <p:cNvSpPr>
            <a:spLocks noGrp="1" noChangeArrowheads="1"/>
          </p:cNvSpPr>
          <p:nvPr>
            <p:ph type="body"/>
          </p:nvPr>
        </p:nvSpPr>
        <p:spPr>
          <a:xfrm>
            <a:off x="1035050" y="4776788"/>
            <a:ext cx="5694363" cy="45212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831BDD-350C-4AA5-AE76-4905AE168D60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42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2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9A49625-83B8-46BC-B172-43CB0B60A72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292BF1AD-F512-43DC-A68B-39BBDDF32AEB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50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43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2E5E7A8C-DAD9-4ED9-BBAC-03F0F5EC8056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51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46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6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5112373B-06C8-4631-8E74-6587A4646158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52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44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4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6E7D6FEE-955C-44B0-93D5-CE64F7D03FFC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53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55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5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B19760F9-A601-49D8-9ACB-C7797513D698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55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45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5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A3FC3735-BDC0-42B0-9F2E-85304FBE09A3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56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47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7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6A8498D6-0FF5-4F1B-AD79-FF68E839145F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57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48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8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45560DE7-9E22-442E-88F3-01628CC1B514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59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49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9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2B59B173-128A-41D6-821C-4C71D8B263B5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60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92515" name="Text Box 1"/>
          <p:cNvSpPr txBox="1">
            <a:spLocks noChangeArrowheads="1"/>
          </p:cNvSpPr>
          <p:nvPr/>
        </p:nvSpPr>
        <p:spPr bwMode="auto">
          <a:xfrm>
            <a:off x="4403725" y="9555163"/>
            <a:ext cx="3363913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hangingPunct="1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56A32B32-1F2A-4E6A-A795-820CF7DBA386}" type="slidenum">
              <a:rPr lang="en-US" sz="120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pPr algn="r" hangingPunct="1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60</a:t>
            </a:fld>
            <a:endParaRPr lang="en-US" sz="120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sp>
        <p:nvSpPr>
          <p:cNvPr id="192516" name="Text Box 2"/>
          <p:cNvSpPr txBox="1">
            <a:spLocks noChangeArrowheads="1"/>
          </p:cNvSpPr>
          <p:nvPr/>
        </p:nvSpPr>
        <p:spPr bwMode="auto">
          <a:xfrm>
            <a:off x="1295400" y="754063"/>
            <a:ext cx="51816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ea typeface="Bitstream Vera Sans" charset="0"/>
              <a:cs typeface="Bitstream Vera Sans" charset="0"/>
            </a:endParaRPr>
          </a:p>
        </p:txBody>
      </p:sp>
      <p:sp>
        <p:nvSpPr>
          <p:cNvPr id="192517" name="Rectangle 3"/>
          <p:cNvSpPr>
            <a:spLocks noGrp="1" noChangeArrowheads="1"/>
          </p:cNvSpPr>
          <p:nvPr>
            <p:ph type="body"/>
          </p:nvPr>
        </p:nvSpPr>
        <p:spPr>
          <a:xfrm>
            <a:off x="1035050" y="4776788"/>
            <a:ext cx="5694363" cy="45212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2B59B173-128A-41D6-821C-4C71D8B263B5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61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92515" name="Text Box 1"/>
          <p:cNvSpPr txBox="1">
            <a:spLocks noChangeArrowheads="1"/>
          </p:cNvSpPr>
          <p:nvPr/>
        </p:nvSpPr>
        <p:spPr bwMode="auto">
          <a:xfrm>
            <a:off x="4403725" y="9555163"/>
            <a:ext cx="3363913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hangingPunct="1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56A32B32-1F2A-4E6A-A795-820CF7DBA386}" type="slidenum">
              <a:rPr lang="en-US" sz="120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pPr algn="r" hangingPunct="1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61</a:t>
            </a:fld>
            <a:endParaRPr lang="en-US" sz="120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sp>
        <p:nvSpPr>
          <p:cNvPr id="192516" name="Text Box 2"/>
          <p:cNvSpPr txBox="1">
            <a:spLocks noChangeArrowheads="1"/>
          </p:cNvSpPr>
          <p:nvPr/>
        </p:nvSpPr>
        <p:spPr bwMode="auto">
          <a:xfrm>
            <a:off x="1295400" y="754063"/>
            <a:ext cx="51816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ea typeface="Bitstream Vera Sans" charset="0"/>
              <a:cs typeface="Bitstream Vera Sans" charset="0"/>
            </a:endParaRPr>
          </a:p>
        </p:txBody>
      </p:sp>
      <p:sp>
        <p:nvSpPr>
          <p:cNvPr id="192517" name="Rectangle 3"/>
          <p:cNvSpPr>
            <a:spLocks noGrp="1" noChangeArrowheads="1"/>
          </p:cNvSpPr>
          <p:nvPr>
            <p:ph type="body"/>
          </p:nvPr>
        </p:nvSpPr>
        <p:spPr>
          <a:xfrm>
            <a:off x="1035050" y="4776788"/>
            <a:ext cx="5694363" cy="45212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EE0710E-2A76-410B-8E99-A087BEB21B9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136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36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15A16C97-6096-4D43-889C-D06C8A3F18FA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64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50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0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73B6E512-FD4D-4ECC-B5E3-BD1FFAAA371E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65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52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2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CE3CAE5E-82DC-4970-948B-CCAFFBDCA93E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66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53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ABBE5DF1-868F-44C3-B549-0580C24FC0C8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67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54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4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292BF1AD-F512-43DC-A68B-39BBDDF32AEB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68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43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95C60636-FF23-4892-9191-1F6465A57394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69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57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7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292BF1AD-F512-43DC-A68B-39BBDDF32AEB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72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43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8DB237FD-F5A2-44C2-94E9-93AFDE428A55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73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60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0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232EF406-6702-48A2-8A96-E5075D53D57F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74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61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1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D3D33FCB-D63B-4F12-A168-18233E3A37EB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75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63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EF16FFF-A39D-4415-AE3A-151D6F5FA56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146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46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B2CAB49D-1A9E-48FA-BEAA-058CDD1DA081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76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64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4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E5BD2C48-7FF7-463A-8546-3E005D430C5A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78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67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7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92C498E-49E5-4EE4-9FEA-5A7594D98F7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116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16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8852C6F-02B9-466D-957F-FFFD6740E33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338198EF-1FA5-43D7-B916-05AA38921F1C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14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105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05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BD8D377-A17B-4D34-840E-5F98C58AD2E5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218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18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r>
              <a:rPr lang="en-US" smtClean="0">
                <a:latin typeface="Times New Roman" charset="0"/>
              </a:rPr>
              <a:t>If we begin by talking about Outcomes-based assessment and curriculum review, it might be best to keep the language consistent by referring to class outcomes rather than objectives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3"/>
            <a:ext cx="8568531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6836-9DF4-48E2-A5EF-6CF3C8112791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08010-502A-4A2A-A410-E2D00D0F68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6836-9DF4-48E2-A5EF-6CF3C8112791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08010-502A-4A2A-A410-E2D00D0F68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57499" y="334236"/>
            <a:ext cx="2500906" cy="71099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4785" y="334236"/>
            <a:ext cx="7334704" cy="71099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6836-9DF4-48E2-A5EF-6CF3C8112791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08010-502A-4A2A-A410-E2D00D0F68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6836-9DF4-48E2-A5EF-6CF3C8112791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5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7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8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6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4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2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0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28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67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05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6836-9DF4-48E2-A5EF-6CF3C8112791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08010-502A-4A2A-A410-E2D00D0F68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4789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0604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74BC6-B1BB-499F-8D0A-6287499B54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16" indent="0">
              <a:buNone/>
              <a:defRPr sz="2200" b="1"/>
            </a:lvl2pPr>
            <a:lvl3pPr marL="1007630" indent="0">
              <a:buNone/>
              <a:defRPr sz="2000" b="1"/>
            </a:lvl3pPr>
            <a:lvl4pPr marL="1511445" indent="0">
              <a:buNone/>
              <a:defRPr sz="1800" b="1"/>
            </a:lvl4pPr>
            <a:lvl5pPr marL="2015259" indent="0">
              <a:buNone/>
              <a:defRPr sz="1800" b="1"/>
            </a:lvl5pPr>
            <a:lvl6pPr marL="2519074" indent="0">
              <a:buNone/>
              <a:defRPr sz="1800" b="1"/>
            </a:lvl6pPr>
            <a:lvl7pPr marL="3022888" indent="0">
              <a:buNone/>
              <a:defRPr sz="1800" b="1"/>
            </a:lvl7pPr>
            <a:lvl8pPr marL="3526703" indent="0">
              <a:buNone/>
              <a:defRPr sz="1800" b="1"/>
            </a:lvl8pPr>
            <a:lvl9pPr marL="403051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16" indent="0">
              <a:buNone/>
              <a:defRPr sz="2200" b="1"/>
            </a:lvl2pPr>
            <a:lvl3pPr marL="1007630" indent="0">
              <a:buNone/>
              <a:defRPr sz="2000" b="1"/>
            </a:lvl3pPr>
            <a:lvl4pPr marL="1511445" indent="0">
              <a:buNone/>
              <a:defRPr sz="1800" b="1"/>
            </a:lvl4pPr>
            <a:lvl5pPr marL="2015259" indent="0">
              <a:buNone/>
              <a:defRPr sz="1800" b="1"/>
            </a:lvl5pPr>
            <a:lvl6pPr marL="2519074" indent="0">
              <a:buNone/>
              <a:defRPr sz="1800" b="1"/>
            </a:lvl6pPr>
            <a:lvl7pPr marL="3022888" indent="0">
              <a:buNone/>
              <a:defRPr sz="1800" b="1"/>
            </a:lvl7pPr>
            <a:lvl8pPr marL="3526703" indent="0">
              <a:buNone/>
              <a:defRPr sz="1800" b="1"/>
            </a:lvl8pPr>
            <a:lvl9pPr marL="403051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6836-9DF4-48E2-A5EF-6CF3C8112791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08010-502A-4A2A-A410-E2D00D0F68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0314F-006B-4606-9226-2E7A260627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6836-9DF4-48E2-A5EF-6CF3C8112791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B2B68-94E2-40E0-9D23-2030F7E6D7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8" y="300991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4" y="1581936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816" indent="0">
              <a:buNone/>
              <a:defRPr sz="1300"/>
            </a:lvl2pPr>
            <a:lvl3pPr marL="1007630" indent="0">
              <a:buNone/>
              <a:defRPr sz="1100"/>
            </a:lvl3pPr>
            <a:lvl4pPr marL="1511445" indent="0">
              <a:buNone/>
              <a:defRPr sz="1000"/>
            </a:lvl4pPr>
            <a:lvl5pPr marL="2015259" indent="0">
              <a:buNone/>
              <a:defRPr sz="1000"/>
            </a:lvl5pPr>
            <a:lvl6pPr marL="2519074" indent="0">
              <a:buNone/>
              <a:defRPr sz="1000"/>
            </a:lvl6pPr>
            <a:lvl7pPr marL="3022888" indent="0">
              <a:buNone/>
              <a:defRPr sz="1000"/>
            </a:lvl7pPr>
            <a:lvl8pPr marL="3526703" indent="0">
              <a:buNone/>
              <a:defRPr sz="1000"/>
            </a:lvl8pPr>
            <a:lvl9pPr marL="40305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65600-64F5-42E6-92D9-07ADA9AA68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816" indent="0">
              <a:buNone/>
              <a:defRPr sz="3100"/>
            </a:lvl2pPr>
            <a:lvl3pPr marL="1007630" indent="0">
              <a:buNone/>
              <a:defRPr sz="2600"/>
            </a:lvl3pPr>
            <a:lvl4pPr marL="1511445" indent="0">
              <a:buNone/>
              <a:defRPr sz="2200"/>
            </a:lvl4pPr>
            <a:lvl5pPr marL="2015259" indent="0">
              <a:buNone/>
              <a:defRPr sz="2200"/>
            </a:lvl5pPr>
            <a:lvl6pPr marL="2519074" indent="0">
              <a:buNone/>
              <a:defRPr sz="2200"/>
            </a:lvl6pPr>
            <a:lvl7pPr marL="3022888" indent="0">
              <a:buNone/>
              <a:defRPr sz="2200"/>
            </a:lvl7pPr>
            <a:lvl8pPr marL="3526703" indent="0">
              <a:buNone/>
              <a:defRPr sz="2200"/>
            </a:lvl8pPr>
            <a:lvl9pPr marL="403051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816" indent="0">
              <a:buNone/>
              <a:defRPr sz="1300"/>
            </a:lvl2pPr>
            <a:lvl3pPr marL="1007630" indent="0">
              <a:buNone/>
              <a:defRPr sz="1100"/>
            </a:lvl3pPr>
            <a:lvl4pPr marL="1511445" indent="0">
              <a:buNone/>
              <a:defRPr sz="1000"/>
            </a:lvl4pPr>
            <a:lvl5pPr marL="2015259" indent="0">
              <a:buNone/>
              <a:defRPr sz="1000"/>
            </a:lvl5pPr>
            <a:lvl6pPr marL="2519074" indent="0">
              <a:buNone/>
              <a:defRPr sz="1000"/>
            </a:lvl6pPr>
            <a:lvl7pPr marL="3022888" indent="0">
              <a:buNone/>
              <a:defRPr sz="1000"/>
            </a:lvl7pPr>
            <a:lvl8pPr marL="3526703" indent="0">
              <a:buNone/>
              <a:defRPr sz="1000"/>
            </a:lvl8pPr>
            <a:lvl9pPr marL="40305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6836-9DF4-48E2-A5EF-6CF3C8112791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08010-502A-4A2A-A410-E2D00D0F68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61" tIns="50382" rIns="100761" bIns="5038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763928"/>
            <a:ext cx="9072563" cy="4989036"/>
          </a:xfrm>
          <a:prstGeom prst="rect">
            <a:avLst/>
          </a:prstGeom>
        </p:spPr>
        <p:txBody>
          <a:bodyPr vert="horz" lIns="100761" tIns="50382" rIns="100761" bIns="503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702"/>
            <a:ext cx="2352146" cy="402483"/>
          </a:xfrm>
          <a:prstGeom prst="rect">
            <a:avLst/>
          </a:prstGeom>
        </p:spPr>
        <p:txBody>
          <a:bodyPr vert="horz" lIns="100761" tIns="50382" rIns="100761" bIns="5038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96836-9DF4-48E2-A5EF-6CF3C8112791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702"/>
            <a:ext cx="3192198" cy="402483"/>
          </a:xfrm>
          <a:prstGeom prst="rect">
            <a:avLst/>
          </a:prstGeom>
        </p:spPr>
        <p:txBody>
          <a:bodyPr vert="horz" lIns="100761" tIns="50382" rIns="100761" bIns="5038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702"/>
            <a:ext cx="2352146" cy="402483"/>
          </a:xfrm>
          <a:prstGeom prst="rect">
            <a:avLst/>
          </a:prstGeom>
        </p:spPr>
        <p:txBody>
          <a:bodyPr vert="horz" lIns="100761" tIns="50382" rIns="100761" bIns="5038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9108010-502A-4A2A-A410-E2D00D0F68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dt="0"/>
  <p:txStyles>
    <p:titleStyle>
      <a:lvl1pPr algn="ctr" defTabSz="100763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861" indent="-377861" algn="l" defTabSz="100763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699" indent="-314883" algn="l" defTabSz="1007630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539" indent="-251908" algn="l" defTabSz="100763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352" indent="-251908" algn="l" defTabSz="100763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167" indent="-251908" algn="l" defTabSz="100763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0982" indent="-251908" algn="l" defTabSz="100763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4797" indent="-251908" algn="l" defTabSz="100763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8612" indent="-251908" algn="l" defTabSz="100763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426" indent="-251908" algn="l" defTabSz="100763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816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630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445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259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074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2888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6703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518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9OSODq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468313" y="120650"/>
            <a:ext cx="9070975" cy="689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>
              <a:solidFill>
                <a:srgbClr val="000000"/>
              </a:solidFill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dirty="0" smtClean="0">
                <a:solidFill>
                  <a:srgbClr val="000000"/>
                </a:solidFill>
                <a:latin typeface="+mj-lt"/>
              </a:rPr>
              <a:t>EGAD Graduate 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Attribute Assessment Workshop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600" dirty="0" smtClean="0">
              <a:solidFill>
                <a:srgbClr val="000000"/>
              </a:solidFill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600" dirty="0">
              <a:solidFill>
                <a:srgbClr val="000000"/>
              </a:solidFill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 dirty="0">
                <a:solidFill>
                  <a:srgbClr val="000000"/>
                </a:solidFill>
                <a:latin typeface="+mn-lt"/>
              </a:rPr>
              <a:t>Brian </a:t>
            </a:r>
            <a:r>
              <a:rPr lang="en-US" sz="2600" dirty="0" smtClean="0">
                <a:solidFill>
                  <a:srgbClr val="000000"/>
                </a:solidFill>
                <a:latin typeface="+mn-lt"/>
              </a:rPr>
              <a:t>Frank	Susan </a:t>
            </a:r>
            <a:r>
              <a:rPr lang="en-US" sz="2600" dirty="0" err="1" smtClean="0">
                <a:solidFill>
                  <a:srgbClr val="000000"/>
                </a:solidFill>
                <a:latin typeface="+mn-lt"/>
              </a:rPr>
              <a:t>McCahan</a:t>
            </a:r>
            <a:r>
              <a:rPr lang="en-US" sz="2600" dirty="0" smtClean="0">
                <a:solidFill>
                  <a:srgbClr val="000000"/>
                </a:solidFill>
                <a:latin typeface="+mn-lt"/>
              </a:rPr>
              <a:t>		Peter Wolf</a:t>
            </a:r>
            <a:endParaRPr lang="en-US" sz="2600" dirty="0">
              <a:solidFill>
                <a:srgbClr val="000000"/>
              </a:solidFill>
              <a:latin typeface="+mn-lt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600" dirty="0" smtClean="0">
              <a:solidFill>
                <a:srgbClr val="000000"/>
              </a:solidFill>
              <a:latin typeface="+mn-lt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600" dirty="0">
              <a:solidFill>
                <a:srgbClr val="000000"/>
              </a:solidFill>
              <a:latin typeface="+mn-lt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 dirty="0">
                <a:solidFill>
                  <a:srgbClr val="000000"/>
                </a:solidFill>
                <a:latin typeface="+mn-lt"/>
              </a:rPr>
              <a:t>8:30-10:00 </a:t>
            </a:r>
            <a:r>
              <a:rPr lang="en-US" sz="2600" dirty="0" smtClean="0">
                <a:solidFill>
                  <a:srgbClr val="000000"/>
                </a:solidFill>
                <a:latin typeface="+mn-lt"/>
              </a:rPr>
              <a:t>am June 8, </a:t>
            </a:r>
            <a:r>
              <a:rPr lang="en-US" sz="2600" dirty="0">
                <a:solidFill>
                  <a:srgbClr val="000000"/>
                </a:solidFill>
                <a:latin typeface="+mn-lt"/>
              </a:rPr>
              <a:t>2011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1920" y="827509"/>
            <a:ext cx="6984776" cy="564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9792" y="6156101"/>
            <a:ext cx="9072563" cy="1259946"/>
          </a:xfrm>
        </p:spPr>
        <p:txBody>
          <a:bodyPr>
            <a:normAutofit/>
          </a:bodyPr>
          <a:lstStyle/>
          <a:p>
            <a:r>
              <a:rPr lang="en-CA" sz="2800" dirty="0" smtClean="0">
                <a:solidFill>
                  <a:schemeClr val="accent1">
                    <a:lumMod val="50000"/>
                  </a:schemeClr>
                </a:solidFill>
              </a:rPr>
              <a:t>http://washingtonaccord.org</a:t>
            </a:r>
            <a:endParaRPr lang="en-C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74BC6-B1BB-499F-8D0A-6287499B54F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577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0314F-006B-4606-9226-2E7A2606274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87549"/>
            <a:ext cx="10190686" cy="490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359792" y="6084093"/>
            <a:ext cx="9072563" cy="1259946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pPr marL="0" marR="0" lvl="0" indent="0" algn="ctr" defTabSz="10079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http://washingtonaccord.org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3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899517"/>
            <a:ext cx="9864848" cy="598488"/>
          </a:xfrm>
        </p:spPr>
        <p:txBody>
          <a:bodyPr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University Undergraduate Degree Level Expectations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907629"/>
            <a:ext cx="9070975" cy="6119813"/>
          </a:xfrm>
        </p:spPr>
        <p:txBody>
          <a:bodyPr/>
          <a:lstStyle/>
          <a:p>
            <a:pPr marL="1295400" lvl="2" indent="-287338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marL="1522412" lvl="2" indent="-514350" eaLnBrk="1">
              <a:buSzPct val="45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Depth and Breadth of Knowledge</a:t>
            </a:r>
          </a:p>
          <a:p>
            <a:pPr marL="1522412" lvl="2" indent="-514350" eaLnBrk="1">
              <a:buSzPct val="45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Knowledge of Methodologies</a:t>
            </a:r>
          </a:p>
          <a:p>
            <a:pPr marL="1522412" lvl="2" indent="-514350" eaLnBrk="1">
              <a:buSzPct val="45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Application of Knowledge</a:t>
            </a:r>
          </a:p>
          <a:p>
            <a:pPr marL="1522412" lvl="2" indent="-514350" eaLnBrk="1">
              <a:buSzPct val="45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Communication Skills</a:t>
            </a:r>
          </a:p>
          <a:p>
            <a:pPr marL="1522412" lvl="2" indent="-514350" eaLnBrk="1">
              <a:buSzPct val="45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Awareness of Limits of Knowledge</a:t>
            </a:r>
          </a:p>
          <a:p>
            <a:pPr marL="1522412" lvl="2" indent="-514350" eaLnBrk="1">
              <a:buSzPct val="45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Autonomy and Professional Capacity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8288" y="7285038"/>
            <a:ext cx="4778375" cy="274637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36056" y="7199313"/>
            <a:ext cx="4824535" cy="3111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Engineering Graduate Attribute Development (EGAD) Project</a:t>
            </a:r>
            <a:endParaRPr lang="en-US" dirty="0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468313" y="120650"/>
            <a:ext cx="9070975" cy="689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Section 2: </a:t>
            </a:r>
            <a:r>
              <a:rPr lang="en-CA" sz="3200" dirty="0"/>
              <a:t>CEAB’s requirements for </a:t>
            </a:r>
            <a:endParaRPr lang="en-CA" sz="3200" dirty="0" smtClean="0"/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z="3200" dirty="0" smtClean="0"/>
              <a:t>Graduate Attribute Assessment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xmlns="" val="325929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05085"/>
            <a:ext cx="9070975" cy="598488"/>
          </a:xfrm>
        </p:spPr>
        <p:txBody>
          <a:bodyPr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Perspective: Sec 3.1 of CEAB Procedures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4896296" y="1835621"/>
            <a:ext cx="4859016" cy="5544616"/>
          </a:xfrm>
        </p:spPr>
        <p:txBody>
          <a:bodyPr>
            <a:noAutofit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 dirty="0" smtClean="0"/>
              <a:t>“The institution must demonstrate that the graduates of a program possess the attributes under the following headings... There must be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i="1" dirty="0" smtClean="0">
                <a:solidFill>
                  <a:srgbClr val="FF0000"/>
                </a:solidFill>
              </a:rPr>
              <a:t>processes in place that demonstrate that program outcomes are being assessed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in the context of these attributes, and that the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i="1" dirty="0" smtClean="0">
                <a:solidFill>
                  <a:srgbClr val="FF0000"/>
                </a:solidFill>
              </a:rPr>
              <a:t>results are applied to the further development of the program</a:t>
            </a:r>
            <a:r>
              <a:rPr lang="en-US" sz="2600" dirty="0" smtClean="0">
                <a:solidFill>
                  <a:srgbClr val="FF0000"/>
                </a:solidFill>
              </a:rPr>
              <a:t>.</a:t>
            </a:r>
            <a:r>
              <a:rPr lang="en-US" sz="2600" dirty="0" smtClean="0"/>
              <a:t>”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8288" y="7285038"/>
            <a:ext cx="4778375" cy="274637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56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1865700"/>
            <a:ext cx="3888432" cy="493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12 Graduate Attributes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82612" y="1478036"/>
            <a:ext cx="4457700" cy="6118225"/>
          </a:xfrm>
        </p:spPr>
        <p:txBody>
          <a:bodyPr/>
          <a:lstStyle/>
          <a:p>
            <a:pPr marL="514350" indent="-514350">
              <a:buSzPct val="60000"/>
              <a:buFont typeface="+mj-lt"/>
              <a:buAutoNum type="arabicPeriod"/>
            </a:pPr>
            <a:r>
              <a:rPr lang="en-CA" dirty="0" smtClean="0"/>
              <a:t>Knowledge base for engineering</a:t>
            </a:r>
          </a:p>
          <a:p>
            <a:pPr marL="514350" indent="-514350">
              <a:buSzPct val="60000"/>
              <a:buFont typeface="+mj-lt"/>
              <a:buAutoNum type="arabicPeriod"/>
            </a:pPr>
            <a:r>
              <a:rPr lang="en-CA" dirty="0" smtClean="0"/>
              <a:t>Problem analysis</a:t>
            </a:r>
          </a:p>
          <a:p>
            <a:pPr marL="514350" indent="-514350">
              <a:buSzPct val="60000"/>
              <a:buFont typeface="+mj-lt"/>
              <a:buAutoNum type="arabicPeriod"/>
            </a:pPr>
            <a:r>
              <a:rPr lang="en-CA" dirty="0" smtClean="0"/>
              <a:t>Investigation</a:t>
            </a:r>
          </a:p>
          <a:p>
            <a:pPr marL="514350" indent="-514350">
              <a:buSzPct val="60000"/>
              <a:buFont typeface="+mj-lt"/>
              <a:buAutoNum type="arabicPeriod"/>
            </a:pPr>
            <a:r>
              <a:rPr lang="en-CA" dirty="0" smtClean="0"/>
              <a:t>Use of engineering tools</a:t>
            </a:r>
          </a:p>
          <a:p>
            <a:pPr marL="514350" indent="-514350">
              <a:buSzPct val="60000"/>
              <a:buFont typeface="+mj-lt"/>
              <a:buAutoNum type="arabicPeriod"/>
            </a:pPr>
            <a:r>
              <a:rPr lang="en-CA" dirty="0" smtClean="0"/>
              <a:t>Design</a:t>
            </a:r>
          </a:p>
          <a:p>
            <a:pPr marL="514350" indent="-514350">
              <a:buSzPct val="60000"/>
              <a:buFont typeface="+mj-lt"/>
              <a:buAutoNum type="arabicPeriod"/>
            </a:pPr>
            <a:r>
              <a:rPr lang="en-CA" dirty="0" smtClean="0"/>
              <a:t>Individual and team work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256336" y="1478036"/>
            <a:ext cx="4459287" cy="6118225"/>
          </a:xfrm>
        </p:spPr>
        <p:txBody>
          <a:bodyPr/>
          <a:lstStyle/>
          <a:p>
            <a:pPr marL="514350" indent="-514350">
              <a:buSzPct val="60000"/>
              <a:buFont typeface="+mj-lt"/>
              <a:buAutoNum type="arabicPeriod" startAt="7"/>
            </a:pPr>
            <a:r>
              <a:rPr lang="en-CA" dirty="0" smtClean="0"/>
              <a:t>Communication skills</a:t>
            </a:r>
          </a:p>
          <a:p>
            <a:pPr marL="514350" indent="-514350">
              <a:buSzPct val="60000"/>
              <a:buFont typeface="+mj-lt"/>
              <a:buAutoNum type="arabicPeriod" startAt="7"/>
            </a:pPr>
            <a:r>
              <a:rPr lang="en-CA" dirty="0" smtClean="0"/>
              <a:t>Professionalism</a:t>
            </a:r>
          </a:p>
          <a:p>
            <a:pPr marL="514350" indent="-514350">
              <a:buSzPct val="60000"/>
              <a:buFont typeface="+mj-lt"/>
              <a:buAutoNum type="arabicPeriod" startAt="7"/>
            </a:pPr>
            <a:r>
              <a:rPr lang="en-CA" dirty="0" smtClean="0"/>
              <a:t>Impact on society and environment</a:t>
            </a:r>
          </a:p>
          <a:p>
            <a:pPr marL="514350" indent="-514350">
              <a:buSzPct val="60000"/>
              <a:buFont typeface="+mj-lt"/>
              <a:buAutoNum type="arabicPeriod" startAt="7"/>
            </a:pPr>
            <a:r>
              <a:rPr lang="en-CA" dirty="0" smtClean="0"/>
              <a:t>Ethics and equity</a:t>
            </a:r>
          </a:p>
          <a:p>
            <a:pPr marL="514350" indent="-514350">
              <a:buSzPct val="60000"/>
              <a:buFont typeface="+mj-lt"/>
              <a:buAutoNum type="arabicPeriod" startAt="7"/>
            </a:pPr>
            <a:r>
              <a:rPr lang="en-CA" dirty="0" smtClean="0"/>
              <a:t>Economics and project management</a:t>
            </a:r>
          </a:p>
          <a:p>
            <a:pPr marL="514350" indent="-514350">
              <a:buSzPct val="60000"/>
              <a:buFont typeface="+mj-lt"/>
              <a:buAutoNum type="arabicPeriod" startAt="7"/>
            </a:pPr>
            <a:r>
              <a:rPr lang="en-CA" dirty="0" smtClean="0"/>
              <a:t>Lifelong learning</a:t>
            </a:r>
          </a:p>
          <a:p>
            <a:endParaRPr lang="en-CA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8288" y="7285038"/>
            <a:ext cx="4778375" cy="274637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0314F-006B-4606-9226-2E7A2606274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>
          <a:xfrm>
            <a:off x="504031" y="503667"/>
            <a:ext cx="9072563" cy="12599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CEAB GA Assessment Instructions (2010)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4031" y="1887145"/>
            <a:ext cx="9072563" cy="4989036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2400" dirty="0" smtClean="0"/>
              <a:t>Describe the processes that are being or are planned to be used. This must include: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US" sz="2400" dirty="0" smtClean="0"/>
              <a:t>a set of </a:t>
            </a:r>
            <a:r>
              <a:rPr lang="en-US" sz="2400" b="1" i="1" dirty="0" smtClean="0"/>
              <a:t>indicators</a:t>
            </a:r>
            <a:r>
              <a:rPr lang="en-US" sz="2400" dirty="0" smtClean="0"/>
              <a:t> that describe specific abilities expected of students to demonstrate each attribute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LcParenR"/>
              <a:defRPr/>
            </a:pPr>
            <a:r>
              <a:rPr lang="en-US" sz="2400" dirty="0" smtClean="0"/>
              <a:t>where attributes are developed and assessed within the program…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LcParenR"/>
              <a:defRPr/>
            </a:pPr>
            <a:r>
              <a:rPr lang="en-US" sz="2400" dirty="0" smtClean="0"/>
              <a:t>how the </a:t>
            </a:r>
            <a:r>
              <a:rPr lang="en-US" sz="2400" b="1" i="1" dirty="0" smtClean="0"/>
              <a:t>indicators</a:t>
            </a:r>
            <a:r>
              <a:rPr lang="en-US" sz="2400" dirty="0" smtClean="0"/>
              <a:t> were or will be assessed. This could be based on </a:t>
            </a:r>
            <a:r>
              <a:rPr lang="en-US" sz="2400" b="1" i="1" dirty="0" smtClean="0"/>
              <a:t>assessment tools</a:t>
            </a:r>
            <a:r>
              <a:rPr lang="en-US" sz="2400" dirty="0" smtClean="0"/>
              <a:t> that include, but are not limited to, reports, oral presentations, …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LcParenR"/>
              <a:defRPr/>
            </a:pPr>
            <a:r>
              <a:rPr lang="en-US" sz="2400" dirty="0" smtClean="0"/>
              <a:t>evaluation of the data collected including analysis of student performance relative to program expectations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LcParenR"/>
              <a:defRPr/>
            </a:pPr>
            <a:r>
              <a:rPr lang="en-US" sz="2400" dirty="0" smtClean="0"/>
              <a:t>discussion of how the results will be used to further develop the program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LcParenR"/>
              <a:defRPr/>
            </a:pPr>
            <a:r>
              <a:rPr lang="en-US" sz="2400" dirty="0" smtClean="0"/>
              <a:t>a description of the ongoing process used by the program to assess and develop the program as described in (a)-(e) above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8288" y="7285038"/>
            <a:ext cx="4778375" cy="274637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468313" y="120650"/>
            <a:ext cx="9070975" cy="689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>
              <a:solidFill>
                <a:srgbClr val="000000"/>
              </a:solidFill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Section 3: Creating a Process for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Graduate Attribute Assessment</a:t>
            </a: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36056" y="7199313"/>
            <a:ext cx="4824535" cy="3111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Engineering Graduate Attribute Development (EGAD)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884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1"/>
          <p:cNvSpPr>
            <a:spLocks noGrp="1" noChangeArrowheads="1"/>
          </p:cNvSpPr>
          <p:nvPr>
            <p:ph type="title"/>
          </p:nvPr>
        </p:nvSpPr>
        <p:spPr>
          <a:xfrm>
            <a:off x="413543" y="827509"/>
            <a:ext cx="9070975" cy="560387"/>
          </a:xfrm>
        </p:spPr>
        <p:txBody>
          <a:bodyPr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Aside: Idealistic course development process</a:t>
            </a:r>
          </a:p>
        </p:txBody>
      </p:sp>
      <p:sp>
        <p:nvSpPr>
          <p:cNvPr id="2253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/>
              <a:t>Engineering Graduate Attribute Development (EGAD) Project</a:t>
            </a: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fld id="{01FDA551-103C-46A8-B34D-27723083313B}" type="slidenum">
              <a:rPr lang="en-US" smtClean="0"/>
              <a:pPr>
                <a:tabLst>
                  <a:tab pos="723900" algn="l"/>
                  <a:tab pos="1447800" algn="l"/>
                  <a:tab pos="2171700" algn="l"/>
                </a:tabLst>
              </a:pPr>
              <a:t>18</a:t>
            </a:fld>
            <a:endParaRPr lang="en-US" smtClean="0"/>
          </a:p>
        </p:txBody>
      </p:sp>
      <p:sp>
        <p:nvSpPr>
          <p:cNvPr id="22533" name="AutoShape 2"/>
          <p:cNvSpPr>
            <a:spLocks noChangeArrowheads="1"/>
          </p:cNvSpPr>
          <p:nvPr/>
        </p:nvSpPr>
        <p:spPr bwMode="auto">
          <a:xfrm>
            <a:off x="6825342" y="1978039"/>
            <a:ext cx="2043735" cy="1079500"/>
          </a:xfrm>
          <a:prstGeom prst="flowChartProcess">
            <a:avLst/>
          </a:prstGeom>
          <a:gradFill>
            <a:gsLst>
              <a:gs pos="0">
                <a:srgbClr val="7030A0"/>
              </a:gs>
              <a:gs pos="100000">
                <a:srgbClr val="640064"/>
              </a:gs>
            </a:gsLst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1600" dirty="0">
                <a:solidFill>
                  <a:schemeClr val="bg1"/>
                </a:solidFill>
              </a:rPr>
              <a:t>Identify course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sz="1600" dirty="0">
                <a:solidFill>
                  <a:schemeClr val="bg1"/>
                </a:solidFill>
              </a:rPr>
              <a:t>objectives  and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sz="1600" dirty="0">
                <a:solidFill>
                  <a:schemeClr val="bg1"/>
                </a:solidFill>
              </a:rPr>
              <a:t>content</a:t>
            </a:r>
          </a:p>
        </p:txBody>
      </p:sp>
      <p:sp>
        <p:nvSpPr>
          <p:cNvPr id="22534" name="AutoShape 3"/>
          <p:cNvSpPr>
            <a:spLocks noChangeArrowheads="1"/>
          </p:cNvSpPr>
          <p:nvPr/>
        </p:nvSpPr>
        <p:spPr bwMode="auto">
          <a:xfrm>
            <a:off x="6912023" y="3884772"/>
            <a:ext cx="1979612" cy="1079500"/>
          </a:xfrm>
          <a:prstGeom prst="flowChartProcess">
            <a:avLst/>
          </a:prstGeom>
          <a:gradFill>
            <a:gsLst>
              <a:gs pos="0">
                <a:srgbClr val="7030A0"/>
              </a:gs>
              <a:gs pos="100000">
                <a:srgbClr val="640064"/>
              </a:gs>
            </a:gsLst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1600" dirty="0">
                <a:solidFill>
                  <a:schemeClr val="bg1"/>
                </a:solidFill>
              </a:rPr>
              <a:t>Create specific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sz="1600" dirty="0">
                <a:solidFill>
                  <a:schemeClr val="bg1"/>
                </a:solidFill>
              </a:rPr>
              <a:t>outcomes for each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sz="1600" dirty="0">
                <a:solidFill>
                  <a:schemeClr val="bg1"/>
                </a:solidFill>
              </a:rPr>
              <a:t>class</a:t>
            </a:r>
          </a:p>
        </p:txBody>
      </p:sp>
      <p:sp>
        <p:nvSpPr>
          <p:cNvPr id="22535" name="AutoShape 4"/>
          <p:cNvSpPr>
            <a:spLocks noChangeArrowheads="1"/>
          </p:cNvSpPr>
          <p:nvPr/>
        </p:nvSpPr>
        <p:spPr bwMode="auto">
          <a:xfrm>
            <a:off x="7093148" y="5827947"/>
            <a:ext cx="1979612" cy="1079500"/>
          </a:xfrm>
          <a:prstGeom prst="flowChartProcess">
            <a:avLst/>
          </a:prstGeom>
          <a:gradFill>
            <a:gsLst>
              <a:gs pos="0">
                <a:srgbClr val="7030A0"/>
              </a:gs>
              <a:gs pos="100000">
                <a:srgbClr val="640064"/>
              </a:gs>
            </a:gsLst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1600" dirty="0">
                <a:solidFill>
                  <a:schemeClr val="bg1"/>
                </a:solidFill>
              </a:rPr>
              <a:t>Map to experiences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sz="1600" dirty="0">
                <a:solidFill>
                  <a:schemeClr val="bg1"/>
                </a:solidFill>
              </a:rPr>
              <a:t>(lectures, projects,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sz="1600" dirty="0">
                <a:solidFill>
                  <a:schemeClr val="bg1"/>
                </a:solidFill>
              </a:rPr>
              <a:t>labs, etc.)</a:t>
            </a:r>
          </a:p>
        </p:txBody>
      </p:sp>
      <p:sp>
        <p:nvSpPr>
          <p:cNvPr id="22536" name="AutoShape 5"/>
          <p:cNvSpPr>
            <a:spLocks noChangeArrowheads="1"/>
          </p:cNvSpPr>
          <p:nvPr/>
        </p:nvSpPr>
        <p:spPr bwMode="auto">
          <a:xfrm>
            <a:off x="4248645" y="5834226"/>
            <a:ext cx="1979612" cy="1079500"/>
          </a:xfrm>
          <a:prstGeom prst="flowChartProcess">
            <a:avLst/>
          </a:prstGeom>
          <a:gradFill>
            <a:gsLst>
              <a:gs pos="0">
                <a:srgbClr val="7030A0"/>
              </a:gs>
              <a:gs pos="100000">
                <a:srgbClr val="640064"/>
              </a:gs>
            </a:gsLst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1600" dirty="0">
                <a:solidFill>
                  <a:schemeClr val="bg1"/>
                </a:solidFill>
              </a:rPr>
              <a:t>Identify appropriate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sz="1600" dirty="0">
                <a:solidFill>
                  <a:schemeClr val="bg1"/>
                </a:solidFill>
              </a:rPr>
              <a:t>tools to assess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sz="1600" dirty="0">
                <a:solidFill>
                  <a:schemeClr val="bg1"/>
                </a:solidFill>
              </a:rPr>
              <a:t>(reports, simulation,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sz="1600" dirty="0">
                <a:solidFill>
                  <a:schemeClr val="bg1"/>
                </a:solidFill>
              </a:rPr>
              <a:t>tests,...)</a:t>
            </a: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4176216" y="3847541"/>
            <a:ext cx="1979613" cy="1079500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chemeClr val="bg1"/>
                </a:solidFill>
              </a:rPr>
              <a:t>Student input</a:t>
            </a:r>
          </a:p>
        </p:txBody>
      </p:sp>
      <p:sp>
        <p:nvSpPr>
          <p:cNvPr id="22538" name="AutoShape 7"/>
          <p:cNvSpPr>
            <a:spLocks noChangeArrowheads="1"/>
          </p:cNvSpPr>
          <p:nvPr/>
        </p:nvSpPr>
        <p:spPr bwMode="auto">
          <a:xfrm>
            <a:off x="1404018" y="5827947"/>
            <a:ext cx="1979613" cy="1079500"/>
          </a:xfrm>
          <a:prstGeom prst="flowChartProcess">
            <a:avLst/>
          </a:prstGeom>
          <a:gradFill>
            <a:gsLst>
              <a:gs pos="0">
                <a:srgbClr val="7030A0"/>
              </a:gs>
              <a:gs pos="100000">
                <a:srgbClr val="640064"/>
              </a:gs>
            </a:gsLst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1600" dirty="0" smtClean="0">
                <a:solidFill>
                  <a:schemeClr val="bg1"/>
                </a:solidFill>
              </a:rPr>
              <a:t>Deliver, grade,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sz="1600" dirty="0">
                <a:solidFill>
                  <a:schemeClr val="bg1"/>
                </a:solidFill>
              </a:rPr>
              <a:t>s</a:t>
            </a:r>
            <a:r>
              <a:rPr lang="en-US" sz="1600" dirty="0" smtClean="0">
                <a:solidFill>
                  <a:schemeClr val="bg1"/>
                </a:solidFill>
              </a:rPr>
              <a:t>eek feedback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539" name="AutoShape 8"/>
          <p:cNvSpPr>
            <a:spLocks noChangeArrowheads="1"/>
          </p:cNvSpPr>
          <p:nvPr/>
        </p:nvSpPr>
        <p:spPr bwMode="auto">
          <a:xfrm>
            <a:off x="1360867" y="3888544"/>
            <a:ext cx="1979613" cy="1079500"/>
          </a:xfrm>
          <a:prstGeom prst="flowChartProcess">
            <a:avLst/>
          </a:prstGeom>
          <a:gradFill>
            <a:gsLst>
              <a:gs pos="0">
                <a:srgbClr val="7030A0"/>
              </a:gs>
              <a:gs pos="100000">
                <a:srgbClr val="640064"/>
              </a:gs>
            </a:gsLst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1600" dirty="0">
                <a:solidFill>
                  <a:schemeClr val="bg1"/>
                </a:solidFill>
              </a:rPr>
              <a:t>A</a:t>
            </a:r>
            <a:r>
              <a:rPr lang="en-US" sz="1600" dirty="0" smtClean="0">
                <a:solidFill>
                  <a:schemeClr val="bg1"/>
                </a:solidFill>
              </a:rPr>
              <a:t>nalyze </a:t>
            </a:r>
            <a:r>
              <a:rPr lang="en-US" sz="1600" dirty="0">
                <a:solidFill>
                  <a:schemeClr val="bg1"/>
                </a:solidFill>
              </a:rPr>
              <a:t>and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sz="1600" dirty="0">
                <a:solidFill>
                  <a:schemeClr val="bg1"/>
                </a:solidFill>
              </a:rPr>
              <a:t>evaluate data</a:t>
            </a:r>
          </a:p>
        </p:txBody>
      </p:sp>
      <p:sp>
        <p:nvSpPr>
          <p:cNvPr id="22540" name="AutoShape 9"/>
          <p:cNvSpPr>
            <a:spLocks noChangeArrowheads="1"/>
          </p:cNvSpPr>
          <p:nvPr/>
        </p:nvSpPr>
        <p:spPr bwMode="auto">
          <a:xfrm>
            <a:off x="4175719" y="1939936"/>
            <a:ext cx="1979613" cy="1079500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Overall</a:t>
            </a:r>
            <a:endParaRPr lang="en-US" dirty="0">
              <a:solidFill>
                <a:schemeClr val="bg1"/>
              </a:solidFill>
            </a:endParaRP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Improvement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541" name="AutoShape 10"/>
          <p:cNvSpPr>
            <a:spLocks noChangeArrowheads="1"/>
          </p:cNvSpPr>
          <p:nvPr/>
        </p:nvSpPr>
        <p:spPr bwMode="auto">
          <a:xfrm>
            <a:off x="3527623" y="2337607"/>
            <a:ext cx="539750" cy="360363"/>
          </a:xfrm>
          <a:prstGeom prst="rightArrow">
            <a:avLst>
              <a:gd name="adj1" fmla="val 50000"/>
              <a:gd name="adj2" fmla="val 37445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CA"/>
          </a:p>
        </p:txBody>
      </p:sp>
      <p:sp>
        <p:nvSpPr>
          <p:cNvPr id="22542" name="AutoShape 11"/>
          <p:cNvSpPr>
            <a:spLocks noChangeArrowheads="1"/>
          </p:cNvSpPr>
          <p:nvPr/>
        </p:nvSpPr>
        <p:spPr bwMode="auto">
          <a:xfrm>
            <a:off x="7776119" y="3200386"/>
            <a:ext cx="360362" cy="539750"/>
          </a:xfrm>
          <a:prstGeom prst="downArrow">
            <a:avLst>
              <a:gd name="adj1" fmla="val 50000"/>
              <a:gd name="adj2" fmla="val 37445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CA"/>
          </a:p>
        </p:txBody>
      </p:sp>
      <p:sp>
        <p:nvSpPr>
          <p:cNvPr id="22543" name="AutoShape 12"/>
          <p:cNvSpPr>
            <a:spLocks noChangeArrowheads="1"/>
          </p:cNvSpPr>
          <p:nvPr/>
        </p:nvSpPr>
        <p:spPr bwMode="auto">
          <a:xfrm>
            <a:off x="7704111" y="5108016"/>
            <a:ext cx="360363" cy="539750"/>
          </a:xfrm>
          <a:prstGeom prst="downArrow">
            <a:avLst>
              <a:gd name="adj1" fmla="val 50000"/>
              <a:gd name="adj2" fmla="val 37445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CA"/>
          </a:p>
        </p:txBody>
      </p:sp>
      <p:sp>
        <p:nvSpPr>
          <p:cNvPr id="22544" name="AutoShape 13"/>
          <p:cNvSpPr>
            <a:spLocks noChangeArrowheads="1"/>
          </p:cNvSpPr>
          <p:nvPr/>
        </p:nvSpPr>
        <p:spPr bwMode="auto">
          <a:xfrm>
            <a:off x="6407348" y="6187516"/>
            <a:ext cx="539750" cy="360362"/>
          </a:xfrm>
          <a:prstGeom prst="leftArrow">
            <a:avLst>
              <a:gd name="adj1" fmla="val 50000"/>
              <a:gd name="adj2" fmla="val 37445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CA"/>
          </a:p>
        </p:txBody>
      </p:sp>
      <p:sp>
        <p:nvSpPr>
          <p:cNvPr id="22545" name="AutoShape 14"/>
          <p:cNvSpPr>
            <a:spLocks noChangeArrowheads="1"/>
          </p:cNvSpPr>
          <p:nvPr/>
        </p:nvSpPr>
        <p:spPr bwMode="auto">
          <a:xfrm>
            <a:off x="3527623" y="6187516"/>
            <a:ext cx="539750" cy="360362"/>
          </a:xfrm>
          <a:prstGeom prst="leftArrow">
            <a:avLst>
              <a:gd name="adj1" fmla="val 50000"/>
              <a:gd name="adj2" fmla="val 37445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CA"/>
          </a:p>
        </p:txBody>
      </p:sp>
      <p:sp>
        <p:nvSpPr>
          <p:cNvPr id="22546" name="AutoShape 15"/>
          <p:cNvSpPr>
            <a:spLocks noChangeArrowheads="1"/>
          </p:cNvSpPr>
          <p:nvPr/>
        </p:nvSpPr>
        <p:spPr bwMode="auto">
          <a:xfrm>
            <a:off x="2087760" y="5108016"/>
            <a:ext cx="360363" cy="539750"/>
          </a:xfrm>
          <a:prstGeom prst="upArrow">
            <a:avLst>
              <a:gd name="adj1" fmla="val 50000"/>
              <a:gd name="adj2" fmla="val 37445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CA"/>
          </a:p>
        </p:txBody>
      </p:sp>
      <p:sp>
        <p:nvSpPr>
          <p:cNvPr id="22548" name="AutoShape 17"/>
          <p:cNvSpPr>
            <a:spLocks noChangeArrowheads="1"/>
          </p:cNvSpPr>
          <p:nvPr/>
        </p:nvSpPr>
        <p:spPr bwMode="auto">
          <a:xfrm>
            <a:off x="7846822" y="1331565"/>
            <a:ext cx="360362" cy="539750"/>
          </a:xfrm>
          <a:prstGeom prst="downArrow">
            <a:avLst>
              <a:gd name="adj1" fmla="val 50000"/>
              <a:gd name="adj2" fmla="val 37445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CA"/>
          </a:p>
        </p:txBody>
      </p:sp>
      <p:sp>
        <p:nvSpPr>
          <p:cNvPr id="22" name="AutoShape 15"/>
          <p:cNvSpPr>
            <a:spLocks noChangeArrowheads="1"/>
          </p:cNvSpPr>
          <p:nvPr/>
        </p:nvSpPr>
        <p:spPr bwMode="auto">
          <a:xfrm>
            <a:off x="2087164" y="3236080"/>
            <a:ext cx="360363" cy="539750"/>
          </a:xfrm>
          <a:prstGeom prst="upArrow">
            <a:avLst>
              <a:gd name="adj1" fmla="val 50000"/>
              <a:gd name="adj2" fmla="val 37445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CA"/>
          </a:p>
        </p:txBody>
      </p:sp>
      <p:sp>
        <p:nvSpPr>
          <p:cNvPr id="23" name="AutoShape 10"/>
          <p:cNvSpPr>
            <a:spLocks noChangeArrowheads="1"/>
          </p:cNvSpPr>
          <p:nvPr/>
        </p:nvSpPr>
        <p:spPr bwMode="auto">
          <a:xfrm>
            <a:off x="6228257" y="2337606"/>
            <a:ext cx="539750" cy="360363"/>
          </a:xfrm>
          <a:prstGeom prst="rightArrow">
            <a:avLst>
              <a:gd name="adj1" fmla="val 50000"/>
              <a:gd name="adj2" fmla="val 37445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CA"/>
          </a:p>
        </p:txBody>
      </p:sp>
      <p:sp>
        <p:nvSpPr>
          <p:cNvPr id="25" name="AutoShape 8"/>
          <p:cNvSpPr>
            <a:spLocks noChangeArrowheads="1"/>
          </p:cNvSpPr>
          <p:nvPr/>
        </p:nvSpPr>
        <p:spPr bwMode="auto">
          <a:xfrm>
            <a:off x="1367407" y="2012564"/>
            <a:ext cx="1979613" cy="1079500"/>
          </a:xfrm>
          <a:prstGeom prst="flowChartProcess">
            <a:avLst/>
          </a:prstGeom>
          <a:gradFill>
            <a:gsLst>
              <a:gs pos="0">
                <a:srgbClr val="7030A0"/>
              </a:gs>
              <a:gs pos="100000">
                <a:srgbClr val="640064"/>
              </a:gs>
            </a:gsLst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1600" dirty="0" smtClean="0">
                <a:solidFill>
                  <a:schemeClr val="bg1"/>
                </a:solidFill>
              </a:rPr>
              <a:t>Create and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sz="1600" dirty="0" smtClean="0">
                <a:solidFill>
                  <a:schemeClr val="bg1"/>
                </a:solidFill>
              </a:rPr>
              <a:t>Execute a Plan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483146"/>
            <a:ext cx="9070975" cy="560387"/>
          </a:xfrm>
        </p:spPr>
        <p:txBody>
          <a:bodyPr>
            <a:noAutofit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600" dirty="0" smtClean="0"/>
              <a:t>Program-wide assessment process flow</a:t>
            </a:r>
          </a:p>
        </p:txBody>
      </p:sp>
      <p:sp>
        <p:nvSpPr>
          <p:cNvPr id="5120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03375C4F-F02C-448D-AAC4-DF8B2EEDF3F9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19</a:t>
            </a:fld>
            <a:endParaRPr lang="en-US" smtClean="0"/>
          </a:p>
        </p:txBody>
      </p:sp>
      <p:grpSp>
        <p:nvGrpSpPr>
          <p:cNvPr id="2" name="Group 20"/>
          <p:cNvGrpSpPr/>
          <p:nvPr/>
        </p:nvGrpSpPr>
        <p:grpSpPr>
          <a:xfrm>
            <a:off x="1138833" y="1048051"/>
            <a:ext cx="7789911" cy="5670879"/>
            <a:chOff x="1138833" y="1048051"/>
            <a:chExt cx="7789911" cy="5670879"/>
          </a:xfrm>
          <a:gradFill>
            <a:gsLst>
              <a:gs pos="0">
                <a:srgbClr val="640064">
                  <a:alpha val="50000"/>
                </a:srgbClr>
              </a:gs>
              <a:gs pos="100000">
                <a:srgbClr val="640064"/>
              </a:gs>
            </a:gsLst>
            <a:path path="circle">
              <a:fillToRect l="50000" t="50000" r="50000" b="50000"/>
            </a:path>
          </a:gradFill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1138833" y="1048051"/>
              <a:ext cx="7789911" cy="5670879"/>
              <a:chOff x="1170781" y="655133"/>
              <a:chExt cx="7464714" cy="5670879"/>
            </a:xfrm>
            <a:grpFill/>
          </p:grpSpPr>
          <p:sp>
            <p:nvSpPr>
              <p:cNvPr id="26" name="AutoShape 2"/>
              <p:cNvSpPr>
                <a:spLocks noChangeArrowheads="1"/>
              </p:cNvSpPr>
              <p:nvPr/>
            </p:nvSpPr>
            <p:spPr bwMode="auto">
              <a:xfrm>
                <a:off x="6655882" y="1328767"/>
                <a:ext cx="1979613" cy="2850239"/>
              </a:xfrm>
              <a:prstGeom prst="flowChartProcess">
                <a:avLst/>
              </a:prstGeom>
              <a:grpFill/>
              <a:ln>
                <a:headEnd/>
                <a:tailEnd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lIns="90000" tIns="45000" rIns="90000" bIns="45000" anchor="ctr"/>
              <a:lstStyle/>
              <a:p>
                <a:pPr algn="ctr">
                  <a:tabLst>
                    <a:tab pos="723900" algn="l"/>
                    <a:tab pos="1447800" algn="l"/>
                  </a:tabLst>
                </a:pPr>
                <a:r>
                  <a:rPr lang="en-US" dirty="0" smtClean="0">
                    <a:solidFill>
                      <a:schemeClr val="bg1"/>
                    </a:solidFill>
                  </a:rPr>
                  <a:t>Defining Purpose </a:t>
                </a:r>
              </a:p>
              <a:p>
                <a:pPr algn="ctr">
                  <a:tabLst>
                    <a:tab pos="723900" algn="l"/>
                    <a:tab pos="1447800" algn="l"/>
                  </a:tabLst>
                </a:pPr>
                <a:r>
                  <a:rPr lang="en-US" dirty="0" smtClean="0">
                    <a:solidFill>
                      <a:schemeClr val="bg1"/>
                    </a:solidFill>
                  </a:rPr>
                  <a:t>and Outcomes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AutoShape 4"/>
              <p:cNvSpPr>
                <a:spLocks noChangeArrowheads="1"/>
              </p:cNvSpPr>
              <p:nvPr/>
            </p:nvSpPr>
            <p:spPr bwMode="auto">
              <a:xfrm>
                <a:off x="6655882" y="4957860"/>
                <a:ext cx="1979612" cy="1368152"/>
              </a:xfrm>
              <a:prstGeom prst="flowChartProcess">
                <a:avLst/>
              </a:prstGeom>
              <a:grpFill/>
              <a:ln>
                <a:headEnd/>
                <a:tailEnd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lIns="90000" tIns="45000" rIns="90000" bIns="45000" anchor="ctr"/>
              <a:lstStyle/>
              <a:p>
                <a:pPr algn="ctr">
                  <a:tabLst>
                    <a:tab pos="723900" algn="l"/>
                    <a:tab pos="1447800" algn="l"/>
                  </a:tabLst>
                </a:pPr>
                <a:r>
                  <a:rPr lang="en-US" dirty="0" smtClean="0">
                    <a:solidFill>
                      <a:schemeClr val="bg1"/>
                    </a:solidFill>
                  </a:rPr>
                  <a:t>Program</a:t>
                </a:r>
              </a:p>
              <a:p>
                <a:pPr algn="ctr">
                  <a:tabLst>
                    <a:tab pos="723900" algn="l"/>
                    <a:tab pos="1447800" algn="l"/>
                  </a:tabLst>
                </a:pPr>
                <a:r>
                  <a:rPr lang="en-US" dirty="0" smtClean="0">
                    <a:solidFill>
                      <a:schemeClr val="bg1"/>
                    </a:solidFill>
                  </a:rPr>
                  <a:t>Mapping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AutoShape 6"/>
              <p:cNvSpPr>
                <a:spLocks noChangeArrowheads="1"/>
              </p:cNvSpPr>
              <p:nvPr/>
            </p:nvSpPr>
            <p:spPr bwMode="auto">
              <a:xfrm>
                <a:off x="3959225" y="3170895"/>
                <a:ext cx="1979613" cy="1079500"/>
              </a:xfrm>
              <a:prstGeom prst="flowChartProcess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lIns="90000" tIns="45000" rIns="90000" bIns="45000" anchor="ctr"/>
              <a:lstStyle/>
              <a:p>
                <a:pPr algn="ctr">
                  <a:tabLst>
                    <a:tab pos="723900" algn="l"/>
                    <a:tab pos="1447800" algn="l"/>
                  </a:tabLst>
                </a:pPr>
                <a:r>
                  <a:rPr lang="en-US" dirty="0">
                    <a:solidFill>
                      <a:schemeClr val="bg1"/>
                    </a:solidFill>
                  </a:rPr>
                  <a:t>Stakeholder input</a:t>
                </a:r>
              </a:p>
            </p:txBody>
          </p:sp>
          <p:sp>
            <p:nvSpPr>
              <p:cNvPr id="29" name="AutoShape 7"/>
              <p:cNvSpPr>
                <a:spLocks noChangeArrowheads="1"/>
              </p:cNvSpPr>
              <p:nvPr/>
            </p:nvSpPr>
            <p:spPr bwMode="auto">
              <a:xfrm>
                <a:off x="1170781" y="4957860"/>
                <a:ext cx="4676271" cy="1368152"/>
              </a:xfrm>
              <a:prstGeom prst="flowChartProcess">
                <a:avLst/>
              </a:prstGeom>
              <a:grpFill/>
              <a:ln>
                <a:headEnd/>
                <a:tailEnd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lIns="90000" tIns="45000" rIns="90000" bIns="45000" anchor="ctr"/>
              <a:lstStyle/>
              <a:p>
                <a:pPr algn="ctr">
                  <a:tabLst>
                    <a:tab pos="723900" algn="l"/>
                    <a:tab pos="1447800" algn="l"/>
                  </a:tabLst>
                </a:pPr>
                <a:r>
                  <a:rPr lang="en-US" dirty="0" smtClean="0">
                    <a:solidFill>
                      <a:schemeClr val="bg1"/>
                    </a:solidFill>
                  </a:rPr>
                  <a:t>Identifying and Collecting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Data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AutoShape 8"/>
              <p:cNvSpPr>
                <a:spLocks noChangeArrowheads="1"/>
              </p:cNvSpPr>
              <p:nvPr/>
            </p:nvSpPr>
            <p:spPr bwMode="auto">
              <a:xfrm>
                <a:off x="1204727" y="3170895"/>
                <a:ext cx="1979613" cy="1079500"/>
              </a:xfrm>
              <a:prstGeom prst="flowChartProcess">
                <a:avLst/>
              </a:prstGeom>
              <a:grpFill/>
              <a:ln>
                <a:headEnd/>
                <a:tailEnd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lIns="90000" tIns="45000" rIns="90000" bIns="45000" anchor="ctr"/>
              <a:lstStyle/>
              <a:p>
                <a:pPr algn="ctr">
                  <a:tabLst>
                    <a:tab pos="723900" algn="l"/>
                    <a:tab pos="1447800" algn="l"/>
                  </a:tabLst>
                </a:pPr>
                <a:r>
                  <a:rPr lang="en-US" dirty="0" smtClean="0">
                    <a:solidFill>
                      <a:schemeClr val="bg1"/>
                    </a:solidFill>
                  </a:rPr>
                  <a:t>Analysis and</a:t>
                </a:r>
              </a:p>
              <a:p>
                <a:pPr algn="ctr">
                  <a:tabLst>
                    <a:tab pos="723900" algn="l"/>
                    <a:tab pos="1447800" algn="l"/>
                  </a:tabLst>
                </a:pPr>
                <a:r>
                  <a:rPr lang="en-US" dirty="0" smtClean="0">
                    <a:solidFill>
                      <a:schemeClr val="bg1"/>
                    </a:solidFill>
                  </a:rPr>
                  <a:t>Interpretation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AutoShape 9"/>
              <p:cNvSpPr>
                <a:spLocks noChangeArrowheads="1"/>
              </p:cNvSpPr>
              <p:nvPr/>
            </p:nvSpPr>
            <p:spPr bwMode="auto">
              <a:xfrm>
                <a:off x="1170781" y="1260475"/>
                <a:ext cx="1979613" cy="1079500"/>
              </a:xfrm>
              <a:prstGeom prst="flowChartProcess">
                <a:avLst/>
              </a:prstGeom>
              <a:grpFill/>
              <a:ln>
                <a:headEnd/>
                <a:tailEnd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lIns="90000" tIns="45000" rIns="90000" bIns="45000" anchor="ctr"/>
              <a:lstStyle/>
              <a:p>
                <a:pPr algn="ctr">
                  <a:tabLst>
                    <a:tab pos="723900" algn="l"/>
                    <a:tab pos="1447800" algn="l"/>
                  </a:tabLst>
                </a:pPr>
                <a:r>
                  <a:rPr lang="en-US" dirty="0" smtClean="0">
                    <a:solidFill>
                      <a:schemeClr val="bg1"/>
                    </a:solidFill>
                  </a:rPr>
                  <a:t>Create a Program</a:t>
                </a:r>
                <a:endParaRPr lang="en-US" dirty="0">
                  <a:solidFill>
                    <a:schemeClr val="bg1"/>
                  </a:solidFill>
                </a:endParaRPr>
              </a:p>
              <a:p>
                <a:pPr algn="ctr">
                  <a:tabLst>
                    <a:tab pos="723900" algn="l"/>
                    <a:tab pos="1447800" algn="l"/>
                  </a:tabLst>
                </a:pPr>
                <a:r>
                  <a:rPr lang="en-US" dirty="0" smtClean="0">
                    <a:solidFill>
                      <a:schemeClr val="bg1"/>
                    </a:solidFill>
                  </a:rPr>
                  <a:t>Improvement Plan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AutoShape 11"/>
              <p:cNvSpPr>
                <a:spLocks noChangeArrowheads="1"/>
              </p:cNvSpPr>
              <p:nvPr/>
            </p:nvSpPr>
            <p:spPr bwMode="auto">
              <a:xfrm>
                <a:off x="7443055" y="4249513"/>
                <a:ext cx="360362" cy="539750"/>
              </a:xfrm>
              <a:prstGeom prst="downArrow">
                <a:avLst>
                  <a:gd name="adj1" fmla="val 50000"/>
                  <a:gd name="adj2" fmla="val 37445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AutoShape 13"/>
              <p:cNvSpPr>
                <a:spLocks noChangeArrowheads="1"/>
              </p:cNvSpPr>
              <p:nvPr/>
            </p:nvSpPr>
            <p:spPr bwMode="auto">
              <a:xfrm>
                <a:off x="5943677" y="5461755"/>
                <a:ext cx="539750" cy="360362"/>
              </a:xfrm>
              <a:prstGeom prst="leftArrow">
                <a:avLst>
                  <a:gd name="adj1" fmla="val 50000"/>
                  <a:gd name="adj2" fmla="val 37445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AutoShape 14"/>
              <p:cNvSpPr>
                <a:spLocks noChangeArrowheads="1"/>
              </p:cNvSpPr>
              <p:nvPr/>
            </p:nvSpPr>
            <p:spPr bwMode="auto">
              <a:xfrm rot="5400000">
                <a:off x="1764330" y="4444796"/>
                <a:ext cx="563264" cy="345318"/>
              </a:xfrm>
              <a:prstGeom prst="leftArrow">
                <a:avLst>
                  <a:gd name="adj1" fmla="val 50000"/>
                  <a:gd name="adj2" fmla="val 37445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AutoShape 15"/>
              <p:cNvSpPr>
                <a:spLocks noChangeArrowheads="1"/>
              </p:cNvSpPr>
              <p:nvPr/>
            </p:nvSpPr>
            <p:spPr bwMode="auto">
              <a:xfrm>
                <a:off x="1889124" y="2519363"/>
                <a:ext cx="360363" cy="539750"/>
              </a:xfrm>
              <a:prstGeom prst="upArrow">
                <a:avLst>
                  <a:gd name="adj1" fmla="val 50000"/>
                  <a:gd name="adj2" fmla="val 37445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AutoShape 17"/>
              <p:cNvSpPr>
                <a:spLocks noChangeArrowheads="1"/>
              </p:cNvSpPr>
              <p:nvPr/>
            </p:nvSpPr>
            <p:spPr bwMode="auto">
              <a:xfrm>
                <a:off x="7465507" y="655133"/>
                <a:ext cx="360362" cy="539750"/>
              </a:xfrm>
              <a:prstGeom prst="downArrow">
                <a:avLst>
                  <a:gd name="adj1" fmla="val 50000"/>
                  <a:gd name="adj2" fmla="val 37445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3" name="AutoShape 13"/>
            <p:cNvSpPr>
              <a:spLocks noChangeArrowheads="1"/>
            </p:cNvSpPr>
            <p:nvPr/>
          </p:nvSpPr>
          <p:spPr bwMode="auto">
            <a:xfrm flipH="1">
              <a:off x="3312120" y="1972039"/>
              <a:ext cx="539750" cy="360362"/>
            </a:xfrm>
            <a:prstGeom prst="leftArrow">
              <a:avLst>
                <a:gd name="adj1" fmla="val 50000"/>
                <a:gd name="adj2" fmla="val 37445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24" name="AutoShape 9"/>
            <p:cNvSpPr>
              <a:spLocks noChangeArrowheads="1"/>
            </p:cNvSpPr>
            <p:nvPr/>
          </p:nvSpPr>
          <p:spPr bwMode="auto">
            <a:xfrm>
              <a:off x="4176216" y="1692225"/>
              <a:ext cx="1979613" cy="1079500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 dirty="0" smtClean="0">
                  <a:solidFill>
                    <a:schemeClr val="bg1"/>
                  </a:solidFill>
                </a:rPr>
                <a:t>Program &amp; Course</a:t>
              </a:r>
              <a:endParaRPr lang="en-US" dirty="0">
                <a:solidFill>
                  <a:schemeClr val="bg1"/>
                </a:solidFill>
              </a:endParaRPr>
            </a:p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 dirty="0" smtClean="0">
                  <a:solidFill>
                    <a:schemeClr val="bg1"/>
                  </a:solidFill>
                </a:rPr>
                <a:t>Improvement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AutoShape 10"/>
            <p:cNvSpPr>
              <a:spLocks noChangeArrowheads="1"/>
            </p:cNvSpPr>
            <p:nvPr/>
          </p:nvSpPr>
          <p:spPr bwMode="auto">
            <a:xfrm>
              <a:off x="6264448" y="2051645"/>
              <a:ext cx="539750" cy="360363"/>
            </a:xfrm>
            <a:prstGeom prst="rightArrow">
              <a:avLst>
                <a:gd name="adj1" fmla="val 50000"/>
                <a:gd name="adj2" fmla="val 37445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467469"/>
            <a:ext cx="9072563" cy="1259946"/>
          </a:xfrm>
        </p:spPr>
        <p:txBody>
          <a:bodyPr/>
          <a:lstStyle/>
          <a:p>
            <a:r>
              <a:rPr lang="en-CA" dirty="0" smtClean="0"/>
              <a:t>Objectives of the Workshop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4031" y="1928657"/>
            <a:ext cx="9072563" cy="498903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Be able to create a sustainable process for continual program improvement informed by data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Understand CEAB’s requirements for graduate attribute assessment.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8288" y="7285038"/>
            <a:ext cx="4778375" cy="274637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03375C4F-F02C-448D-AAC4-DF8B2EEDF3F9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20</a:t>
            </a:fld>
            <a:endParaRPr lang="en-US" smtClean="0"/>
          </a:p>
        </p:txBody>
      </p:sp>
      <p:grpSp>
        <p:nvGrpSpPr>
          <p:cNvPr id="48" name="Group 47"/>
          <p:cNvGrpSpPr/>
          <p:nvPr/>
        </p:nvGrpSpPr>
        <p:grpSpPr>
          <a:xfrm>
            <a:off x="287784" y="2123653"/>
            <a:ext cx="5544616" cy="4104456"/>
            <a:chOff x="287784" y="2123653"/>
            <a:chExt cx="6264696" cy="3888432"/>
          </a:xfrm>
        </p:grpSpPr>
        <p:sp>
          <p:nvSpPr>
            <p:cNvPr id="26" name="AutoShape 2"/>
            <p:cNvSpPr>
              <a:spLocks noChangeArrowheads="1"/>
            </p:cNvSpPr>
            <p:nvPr/>
          </p:nvSpPr>
          <p:spPr bwMode="auto">
            <a:xfrm>
              <a:off x="4891067" y="2176076"/>
              <a:ext cx="1661413" cy="2187914"/>
            </a:xfrm>
            <a:prstGeom prst="flowChartProcess">
              <a:avLst/>
            </a:prstGeom>
            <a:gradFill>
              <a:gsLst>
                <a:gs pos="0">
                  <a:srgbClr val="640064">
                    <a:alpha val="50000"/>
                  </a:srgbClr>
                </a:gs>
                <a:gs pos="100000">
                  <a:srgbClr val="640064"/>
                </a:gs>
              </a:gsLst>
              <a:path path="circle">
                <a:fillToRect l="50000" t="50000" r="50000" b="50000"/>
              </a:path>
            </a:gradFill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 dirty="0" smtClean="0">
                  <a:solidFill>
                    <a:schemeClr val="bg1"/>
                  </a:solidFill>
                </a:rPr>
                <a:t>Defining 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 dirty="0" smtClean="0">
                  <a:solidFill>
                    <a:schemeClr val="bg1"/>
                  </a:solidFill>
                </a:rPr>
                <a:t>program</a:t>
              </a:r>
            </a:p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 dirty="0" smtClean="0">
                  <a:solidFill>
                    <a:schemeClr val="bg1"/>
                  </a:solidFill>
                </a:rPr>
                <a:t>p</a:t>
              </a:r>
              <a:r>
                <a:rPr lang="en-US" dirty="0" smtClean="0">
                  <a:solidFill>
                    <a:schemeClr val="bg1"/>
                  </a:solidFill>
                </a:rPr>
                <a:t>urpose 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 dirty="0" smtClean="0">
                  <a:solidFill>
                    <a:schemeClr val="bg1"/>
                  </a:solidFill>
                </a:rPr>
                <a:t>and </a:t>
              </a:r>
              <a:r>
                <a:rPr lang="en-US" dirty="0" smtClean="0">
                  <a:solidFill>
                    <a:schemeClr val="bg1"/>
                  </a:solidFill>
                </a:rPr>
                <a:t>outcomes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7" name="AutoShape 4"/>
            <p:cNvSpPr>
              <a:spLocks noChangeArrowheads="1"/>
            </p:cNvSpPr>
            <p:nvPr/>
          </p:nvSpPr>
          <p:spPr bwMode="auto">
            <a:xfrm>
              <a:off x="4891066" y="4961858"/>
              <a:ext cx="1589405" cy="1050227"/>
            </a:xfrm>
            <a:prstGeom prst="flowChartProcess">
              <a:avLst/>
            </a:prstGeom>
            <a:gradFill>
              <a:gsLst>
                <a:gs pos="0">
                  <a:srgbClr val="640064">
                    <a:alpha val="50000"/>
                  </a:srgbClr>
                </a:gs>
                <a:gs pos="100000">
                  <a:srgbClr val="640064"/>
                </a:gs>
              </a:gsLst>
              <a:path path="circle">
                <a:fillToRect l="50000" t="50000" r="50000" b="50000"/>
              </a:path>
            </a:gradFill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 dirty="0" smtClean="0">
                  <a:solidFill>
                    <a:schemeClr val="bg1"/>
                  </a:solidFill>
                </a:rPr>
                <a:t>Program</a:t>
              </a:r>
            </a:p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 dirty="0" smtClean="0">
                  <a:solidFill>
                    <a:schemeClr val="bg1"/>
                  </a:solidFill>
                </a:rPr>
                <a:t>Mapping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AutoShape 6"/>
            <p:cNvSpPr>
              <a:spLocks noChangeArrowheads="1"/>
            </p:cNvSpPr>
            <p:nvPr/>
          </p:nvSpPr>
          <p:spPr bwMode="auto">
            <a:xfrm>
              <a:off x="2824047" y="3590139"/>
              <a:ext cx="1517397" cy="828651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 dirty="0">
                  <a:solidFill>
                    <a:schemeClr val="bg1"/>
                  </a:solidFill>
                </a:rPr>
                <a:t>Stakeholder 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 dirty="0" smtClean="0">
                  <a:solidFill>
                    <a:schemeClr val="bg1"/>
                  </a:solidFill>
                </a:rPr>
                <a:t>input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9" name="AutoShape 7"/>
            <p:cNvSpPr>
              <a:spLocks noChangeArrowheads="1"/>
            </p:cNvSpPr>
            <p:nvPr/>
          </p:nvSpPr>
          <p:spPr bwMode="auto">
            <a:xfrm>
              <a:off x="287784" y="4961858"/>
              <a:ext cx="3983306" cy="1050227"/>
            </a:xfrm>
            <a:prstGeom prst="flowChartProcess">
              <a:avLst/>
            </a:prstGeom>
            <a:gradFill>
              <a:gsLst>
                <a:gs pos="0">
                  <a:srgbClr val="640064">
                    <a:alpha val="50000"/>
                  </a:srgbClr>
                </a:gs>
                <a:gs pos="100000">
                  <a:srgbClr val="640064"/>
                </a:gs>
              </a:gsLst>
              <a:path path="circle">
                <a:fillToRect l="50000" t="50000" r="50000" b="50000"/>
              </a:path>
            </a:gradFill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 dirty="0" smtClean="0">
                  <a:solidFill>
                    <a:schemeClr val="bg1"/>
                  </a:solidFill>
                </a:rPr>
                <a:t>Identifying and Collecting Data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0" name="AutoShape 8"/>
            <p:cNvSpPr>
              <a:spLocks noChangeArrowheads="1"/>
            </p:cNvSpPr>
            <p:nvPr/>
          </p:nvSpPr>
          <p:spPr bwMode="auto">
            <a:xfrm>
              <a:off x="287785" y="3590139"/>
              <a:ext cx="1714304" cy="828651"/>
            </a:xfrm>
            <a:prstGeom prst="flowChartProcess">
              <a:avLst/>
            </a:prstGeom>
            <a:gradFill>
              <a:gsLst>
                <a:gs pos="0">
                  <a:srgbClr val="640064">
                    <a:alpha val="50000"/>
                  </a:srgbClr>
                </a:gs>
                <a:gs pos="100000">
                  <a:srgbClr val="640064"/>
                </a:gs>
              </a:gsLst>
              <a:path path="circle">
                <a:fillToRect l="50000" t="50000" r="50000" b="50000"/>
              </a:path>
            </a:gradFill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 dirty="0" smtClean="0">
                  <a:solidFill>
                    <a:schemeClr val="bg1"/>
                  </a:solidFill>
                </a:rPr>
                <a:t>Analysis and</a:t>
              </a:r>
            </a:p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 dirty="0" smtClean="0">
                  <a:solidFill>
                    <a:schemeClr val="bg1"/>
                  </a:solidFill>
                </a:rPr>
                <a:t>Interpretation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1" name="AutoShape 9"/>
            <p:cNvSpPr>
              <a:spLocks noChangeArrowheads="1"/>
            </p:cNvSpPr>
            <p:nvPr/>
          </p:nvSpPr>
          <p:spPr bwMode="auto">
            <a:xfrm>
              <a:off x="287784" y="2123653"/>
              <a:ext cx="1916284" cy="828651"/>
            </a:xfrm>
            <a:prstGeom prst="flowChartProcess">
              <a:avLst/>
            </a:prstGeom>
            <a:gradFill>
              <a:gsLst>
                <a:gs pos="0">
                  <a:srgbClr val="640064">
                    <a:alpha val="50000"/>
                  </a:srgbClr>
                </a:gs>
                <a:gs pos="100000">
                  <a:srgbClr val="640064"/>
                </a:gs>
              </a:gsLst>
              <a:path path="circle">
                <a:fillToRect l="50000" t="50000" r="50000" b="50000"/>
              </a:path>
            </a:gradFill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 dirty="0" smtClean="0">
                  <a:solidFill>
                    <a:schemeClr val="bg1"/>
                  </a:solidFill>
                </a:rPr>
                <a:t>Create a Program</a:t>
              </a:r>
              <a:endParaRPr lang="en-US" dirty="0">
                <a:solidFill>
                  <a:schemeClr val="bg1"/>
                </a:solidFill>
              </a:endParaRPr>
            </a:p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 dirty="0" smtClean="0">
                  <a:solidFill>
                    <a:schemeClr val="bg1"/>
                  </a:solidFill>
                </a:rPr>
                <a:t>Improvement Plan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AutoShape 11"/>
            <p:cNvSpPr>
              <a:spLocks noChangeArrowheads="1"/>
            </p:cNvSpPr>
            <p:nvPr/>
          </p:nvSpPr>
          <p:spPr bwMode="auto">
            <a:xfrm>
              <a:off x="5494444" y="4418113"/>
              <a:ext cx="276222" cy="414326"/>
            </a:xfrm>
            <a:prstGeom prst="downArrow">
              <a:avLst>
                <a:gd name="adj1" fmla="val 50000"/>
                <a:gd name="adj2" fmla="val 37445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33" name="AutoShape 13"/>
            <p:cNvSpPr>
              <a:spLocks noChangeArrowheads="1"/>
            </p:cNvSpPr>
            <p:nvPr/>
          </p:nvSpPr>
          <p:spPr bwMode="auto">
            <a:xfrm>
              <a:off x="4345153" y="5348660"/>
              <a:ext cx="413725" cy="276623"/>
            </a:xfrm>
            <a:prstGeom prst="leftArrow">
              <a:avLst>
                <a:gd name="adj1" fmla="val 50000"/>
                <a:gd name="adj2" fmla="val 37445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34" name="AutoShape 14"/>
            <p:cNvSpPr>
              <a:spLocks noChangeArrowheads="1"/>
            </p:cNvSpPr>
            <p:nvPr/>
          </p:nvSpPr>
          <p:spPr bwMode="auto">
            <a:xfrm rot="5400000">
              <a:off x="982648" y="4558383"/>
              <a:ext cx="432375" cy="264691"/>
            </a:xfrm>
            <a:prstGeom prst="leftArrow">
              <a:avLst>
                <a:gd name="adj1" fmla="val 50000"/>
                <a:gd name="adj2" fmla="val 37445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35" name="AutoShape 15"/>
            <p:cNvSpPr>
              <a:spLocks noChangeArrowheads="1"/>
            </p:cNvSpPr>
            <p:nvPr/>
          </p:nvSpPr>
          <p:spPr bwMode="auto">
            <a:xfrm>
              <a:off x="1066490" y="3092663"/>
              <a:ext cx="276223" cy="414326"/>
            </a:xfrm>
            <a:prstGeom prst="upArrow">
              <a:avLst>
                <a:gd name="adj1" fmla="val 50000"/>
                <a:gd name="adj2" fmla="val 37445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23" name="AutoShape 13"/>
            <p:cNvSpPr>
              <a:spLocks noChangeArrowheads="1"/>
            </p:cNvSpPr>
            <p:nvPr/>
          </p:nvSpPr>
          <p:spPr bwMode="auto">
            <a:xfrm flipH="1">
              <a:off x="2282979" y="2368254"/>
              <a:ext cx="396454" cy="276623"/>
            </a:xfrm>
            <a:prstGeom prst="leftArrow">
              <a:avLst>
                <a:gd name="adj1" fmla="val 50000"/>
                <a:gd name="adj2" fmla="val 37445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24" name="AutoShape 9"/>
            <p:cNvSpPr>
              <a:spLocks noChangeArrowheads="1"/>
            </p:cNvSpPr>
            <p:nvPr/>
          </p:nvSpPr>
          <p:spPr bwMode="auto">
            <a:xfrm>
              <a:off x="2917669" y="2153461"/>
              <a:ext cx="1454052" cy="828651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 dirty="0" smtClean="0">
                  <a:solidFill>
                    <a:schemeClr val="bg1"/>
                  </a:solidFill>
                </a:rPr>
                <a:t>Program &amp; 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 dirty="0" smtClean="0">
                  <a:solidFill>
                    <a:schemeClr val="bg1"/>
                  </a:solidFill>
                </a:rPr>
                <a:t>Course</a:t>
              </a:r>
              <a:endParaRPr lang="en-US" dirty="0">
                <a:solidFill>
                  <a:schemeClr val="bg1"/>
                </a:solidFill>
              </a:endParaRPr>
            </a:p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 dirty="0" smtClean="0">
                  <a:solidFill>
                    <a:schemeClr val="bg1"/>
                  </a:solidFill>
                </a:rPr>
                <a:t>Improvement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AutoShape 10"/>
            <p:cNvSpPr>
              <a:spLocks noChangeArrowheads="1"/>
            </p:cNvSpPr>
            <p:nvPr/>
          </p:nvSpPr>
          <p:spPr bwMode="auto">
            <a:xfrm>
              <a:off x="4451503" y="2429361"/>
              <a:ext cx="396454" cy="276624"/>
            </a:xfrm>
            <a:prstGeom prst="rightArrow">
              <a:avLst>
                <a:gd name="adj1" fmla="val 50000"/>
                <a:gd name="adj2" fmla="val 37445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</p:grp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7776616" y="2915741"/>
            <a:ext cx="1368152" cy="1080120"/>
          </a:xfrm>
          <a:prstGeom prst="flowChartProcess">
            <a:avLst/>
          </a:prstGeom>
          <a:gradFill>
            <a:gsLst>
              <a:gs pos="0">
                <a:srgbClr val="640064">
                  <a:alpha val="50000"/>
                </a:srgbClr>
              </a:gs>
              <a:gs pos="100000">
                <a:srgbClr val="640064"/>
              </a:gs>
            </a:gsLst>
            <a:path path="circle">
              <a:fillToRect l="50000" t="50000" r="50000" b="50000"/>
            </a:path>
          </a:gra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Course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Learning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Objectives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AutoShape 2"/>
          <p:cNvSpPr>
            <a:spLocks noChangeArrowheads="1"/>
          </p:cNvSpPr>
          <p:nvPr/>
        </p:nvSpPr>
        <p:spPr bwMode="auto">
          <a:xfrm>
            <a:off x="6768504" y="4427909"/>
            <a:ext cx="1367905" cy="1008112"/>
          </a:xfrm>
          <a:prstGeom prst="flowChartProcess">
            <a:avLst/>
          </a:prstGeom>
          <a:gradFill>
            <a:gsLst>
              <a:gs pos="0">
                <a:srgbClr val="640064">
                  <a:alpha val="50000"/>
                </a:srgbClr>
              </a:gs>
              <a:gs pos="100000">
                <a:srgbClr val="640064"/>
              </a:gs>
            </a:gsLst>
            <a:path path="circle">
              <a:fillToRect l="50000" t="50000" r="50000" b="50000"/>
            </a:path>
          </a:gra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Course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assessment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AutoShape 2"/>
          <p:cNvSpPr>
            <a:spLocks noChangeArrowheads="1"/>
          </p:cNvSpPr>
          <p:nvPr/>
        </p:nvSpPr>
        <p:spPr bwMode="auto">
          <a:xfrm>
            <a:off x="8712473" y="4427909"/>
            <a:ext cx="1368152" cy="1008112"/>
          </a:xfrm>
          <a:prstGeom prst="flowChartProcess">
            <a:avLst/>
          </a:prstGeom>
          <a:gradFill>
            <a:gsLst>
              <a:gs pos="0">
                <a:srgbClr val="640064">
                  <a:alpha val="50000"/>
                </a:srgbClr>
              </a:gs>
              <a:gs pos="100000">
                <a:srgbClr val="640064"/>
              </a:gs>
            </a:gsLst>
            <a:path path="circle">
              <a:fillToRect l="50000" t="50000" r="50000" b="50000"/>
            </a:path>
          </a:gra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Instructional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methods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Left-Right Arrow 42"/>
          <p:cNvSpPr/>
          <p:nvPr/>
        </p:nvSpPr>
        <p:spPr>
          <a:xfrm rot="2949028">
            <a:off x="9059476" y="3900362"/>
            <a:ext cx="864096" cy="360040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Left-Right Arrow 43"/>
          <p:cNvSpPr/>
          <p:nvPr/>
        </p:nvSpPr>
        <p:spPr>
          <a:xfrm>
            <a:off x="8136656" y="4787949"/>
            <a:ext cx="576064" cy="360040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Left-Right Arrow 44"/>
          <p:cNvSpPr/>
          <p:nvPr/>
        </p:nvSpPr>
        <p:spPr>
          <a:xfrm rot="19119077">
            <a:off x="6923739" y="3876370"/>
            <a:ext cx="864096" cy="360040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Title 45"/>
          <p:cNvSpPr>
            <a:spLocks noGrp="1"/>
          </p:cNvSpPr>
          <p:nvPr>
            <p:ph type="title"/>
          </p:nvPr>
        </p:nvSpPr>
        <p:spPr>
          <a:xfrm>
            <a:off x="503808" y="1115541"/>
            <a:ext cx="4896321" cy="59678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Program</a:t>
            </a:r>
            <a:endParaRPr lang="en-CA" dirty="0"/>
          </a:p>
        </p:txBody>
      </p:sp>
      <p:sp>
        <p:nvSpPr>
          <p:cNvPr id="47" name="Title 45"/>
          <p:cNvSpPr txBox="1">
            <a:spLocks/>
          </p:cNvSpPr>
          <p:nvPr/>
        </p:nvSpPr>
        <p:spPr>
          <a:xfrm>
            <a:off x="7200552" y="1259557"/>
            <a:ext cx="2583904" cy="596780"/>
          </a:xfrm>
          <a:prstGeom prst="rect">
            <a:avLst/>
          </a:prstGeom>
        </p:spPr>
        <p:txBody>
          <a:bodyPr vert="horz" lIns="100761" tIns="50382" rIns="100761" bIns="50382" rtlCol="0" anchor="ctr">
            <a:normAutofit fontScale="82500" lnSpcReduction="20000"/>
          </a:bodyPr>
          <a:lstStyle/>
          <a:p>
            <a:pPr marL="0" marR="0" lvl="0" indent="0" algn="ctr" defTabSz="1007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Course</a:t>
            </a:r>
            <a:endParaRPr kumimoji="0" lang="en-CA" sz="4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0" name="Elbow Connector 49"/>
          <p:cNvCxnSpPr>
            <a:stCxn id="29" idx="2"/>
            <a:endCxn id="37" idx="2"/>
          </p:cNvCxnSpPr>
          <p:nvPr/>
        </p:nvCxnSpPr>
        <p:spPr>
          <a:xfrm rot="5400000" flipH="1" flipV="1">
            <a:off x="4355440" y="3131092"/>
            <a:ext cx="792088" cy="5401945"/>
          </a:xfrm>
          <a:prstGeom prst="bentConnector3">
            <a:avLst>
              <a:gd name="adj1" fmla="val -6596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6" idx="3"/>
            <a:endCxn id="22" idx="1"/>
          </p:cNvCxnSpPr>
          <p:nvPr/>
        </p:nvCxnSpPr>
        <p:spPr>
          <a:xfrm>
            <a:off x="5832400" y="3333721"/>
            <a:ext cx="1944216" cy="122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483146"/>
            <a:ext cx="9070975" cy="560387"/>
          </a:xfrm>
        </p:spPr>
        <p:txBody>
          <a:bodyPr>
            <a:noAutofit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600" dirty="0" smtClean="0"/>
              <a:t>Program-wide assessment process flow</a:t>
            </a:r>
          </a:p>
        </p:txBody>
      </p:sp>
      <p:sp>
        <p:nvSpPr>
          <p:cNvPr id="5120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03375C4F-F02C-448D-AAC4-DF8B2EEDF3F9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21</a:t>
            </a:fld>
            <a:endParaRPr lang="en-US" smtClean="0"/>
          </a:p>
        </p:txBody>
      </p:sp>
      <p:grpSp>
        <p:nvGrpSpPr>
          <p:cNvPr id="2" name="Group 20"/>
          <p:cNvGrpSpPr/>
          <p:nvPr/>
        </p:nvGrpSpPr>
        <p:grpSpPr>
          <a:xfrm>
            <a:off x="1138833" y="1048051"/>
            <a:ext cx="7789911" cy="5670879"/>
            <a:chOff x="1138833" y="1048051"/>
            <a:chExt cx="7789911" cy="5670879"/>
          </a:xfrm>
          <a:gradFill>
            <a:gsLst>
              <a:gs pos="0">
                <a:srgbClr val="640064">
                  <a:alpha val="50000"/>
                </a:srgbClr>
              </a:gs>
              <a:gs pos="100000">
                <a:srgbClr val="640064"/>
              </a:gs>
            </a:gsLst>
            <a:path path="circle">
              <a:fillToRect l="50000" t="50000" r="50000" b="50000"/>
            </a:path>
          </a:gradFill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1138833" y="1048051"/>
              <a:ext cx="7789911" cy="5670879"/>
              <a:chOff x="1170781" y="655133"/>
              <a:chExt cx="7464714" cy="5670879"/>
            </a:xfrm>
            <a:grpFill/>
          </p:grpSpPr>
          <p:sp>
            <p:nvSpPr>
              <p:cNvPr id="26" name="AutoShape 2"/>
              <p:cNvSpPr>
                <a:spLocks noChangeArrowheads="1"/>
              </p:cNvSpPr>
              <p:nvPr/>
            </p:nvSpPr>
            <p:spPr bwMode="auto">
              <a:xfrm>
                <a:off x="6655882" y="1328767"/>
                <a:ext cx="1979613" cy="2850239"/>
              </a:xfrm>
              <a:prstGeom prst="flowChartProcess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90000" tIns="45000" rIns="90000" bIns="45000" anchor="ctr"/>
              <a:lstStyle/>
              <a:p>
                <a:pPr algn="ctr">
                  <a:tabLst>
                    <a:tab pos="723900" algn="l"/>
                    <a:tab pos="1447800" algn="l"/>
                  </a:tabLst>
                </a:pPr>
                <a:r>
                  <a:rPr lang="en-US" dirty="0" smtClean="0">
                    <a:solidFill>
                      <a:schemeClr val="bg1"/>
                    </a:solidFill>
                  </a:rPr>
                  <a:t>Defining Purpose </a:t>
                </a:r>
              </a:p>
              <a:p>
                <a:pPr algn="ctr">
                  <a:tabLst>
                    <a:tab pos="723900" algn="l"/>
                    <a:tab pos="1447800" algn="l"/>
                  </a:tabLst>
                </a:pPr>
                <a:r>
                  <a:rPr lang="en-US" dirty="0" smtClean="0">
                    <a:solidFill>
                      <a:schemeClr val="bg1"/>
                    </a:solidFill>
                  </a:rPr>
                  <a:t>and Outcomes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AutoShape 4"/>
              <p:cNvSpPr>
                <a:spLocks noChangeArrowheads="1"/>
              </p:cNvSpPr>
              <p:nvPr/>
            </p:nvSpPr>
            <p:spPr bwMode="auto">
              <a:xfrm>
                <a:off x="6655882" y="4957860"/>
                <a:ext cx="1979612" cy="1368152"/>
              </a:xfrm>
              <a:prstGeom prst="flowChartProcess">
                <a:avLst/>
              </a:prstGeom>
              <a:grpFill/>
              <a:ln>
                <a:headEnd/>
                <a:tailEnd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lIns="90000" tIns="45000" rIns="90000" bIns="45000" anchor="ctr"/>
              <a:lstStyle/>
              <a:p>
                <a:pPr algn="ctr">
                  <a:tabLst>
                    <a:tab pos="723900" algn="l"/>
                    <a:tab pos="1447800" algn="l"/>
                  </a:tabLst>
                </a:pPr>
                <a:r>
                  <a:rPr lang="en-US" dirty="0" smtClean="0">
                    <a:solidFill>
                      <a:schemeClr val="bg1"/>
                    </a:solidFill>
                  </a:rPr>
                  <a:t>Program</a:t>
                </a:r>
              </a:p>
              <a:p>
                <a:pPr algn="ctr">
                  <a:tabLst>
                    <a:tab pos="723900" algn="l"/>
                    <a:tab pos="1447800" algn="l"/>
                  </a:tabLst>
                </a:pPr>
                <a:r>
                  <a:rPr lang="en-US" dirty="0" smtClean="0">
                    <a:solidFill>
                      <a:schemeClr val="bg1"/>
                    </a:solidFill>
                  </a:rPr>
                  <a:t>Mapping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AutoShape 6"/>
              <p:cNvSpPr>
                <a:spLocks noChangeArrowheads="1"/>
              </p:cNvSpPr>
              <p:nvPr/>
            </p:nvSpPr>
            <p:spPr bwMode="auto">
              <a:xfrm>
                <a:off x="3959225" y="3170895"/>
                <a:ext cx="1979613" cy="1079500"/>
              </a:xfrm>
              <a:prstGeom prst="flowChartProcess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lIns="90000" tIns="45000" rIns="90000" bIns="45000" anchor="ctr"/>
              <a:lstStyle/>
              <a:p>
                <a:pPr algn="ctr">
                  <a:tabLst>
                    <a:tab pos="723900" algn="l"/>
                    <a:tab pos="1447800" algn="l"/>
                  </a:tabLst>
                </a:pPr>
                <a:r>
                  <a:rPr lang="en-US" dirty="0">
                    <a:solidFill>
                      <a:schemeClr val="bg1"/>
                    </a:solidFill>
                  </a:rPr>
                  <a:t>Stakeholder input</a:t>
                </a:r>
              </a:p>
            </p:txBody>
          </p:sp>
          <p:sp>
            <p:nvSpPr>
              <p:cNvPr id="29" name="AutoShape 7"/>
              <p:cNvSpPr>
                <a:spLocks noChangeArrowheads="1"/>
              </p:cNvSpPr>
              <p:nvPr/>
            </p:nvSpPr>
            <p:spPr bwMode="auto">
              <a:xfrm>
                <a:off x="1170781" y="4957860"/>
                <a:ext cx="4676271" cy="1368152"/>
              </a:xfrm>
              <a:prstGeom prst="flowChartProcess">
                <a:avLst/>
              </a:prstGeom>
              <a:grpFill/>
              <a:ln>
                <a:headEnd/>
                <a:tailEnd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lIns="90000" tIns="45000" rIns="90000" bIns="45000" anchor="ctr"/>
              <a:lstStyle/>
              <a:p>
                <a:pPr algn="ctr">
                  <a:tabLst>
                    <a:tab pos="723900" algn="l"/>
                    <a:tab pos="1447800" algn="l"/>
                  </a:tabLst>
                </a:pPr>
                <a:r>
                  <a:rPr lang="en-US" dirty="0" smtClean="0">
                    <a:solidFill>
                      <a:schemeClr val="bg1"/>
                    </a:solidFill>
                  </a:rPr>
                  <a:t>Identifying and Collecting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Data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AutoShape 8"/>
              <p:cNvSpPr>
                <a:spLocks noChangeArrowheads="1"/>
              </p:cNvSpPr>
              <p:nvPr/>
            </p:nvSpPr>
            <p:spPr bwMode="auto">
              <a:xfrm>
                <a:off x="1204727" y="3170895"/>
                <a:ext cx="1979613" cy="1079500"/>
              </a:xfrm>
              <a:prstGeom prst="flowChartProcess">
                <a:avLst/>
              </a:prstGeom>
              <a:grpFill/>
              <a:ln>
                <a:headEnd/>
                <a:tailEnd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lIns="90000" tIns="45000" rIns="90000" bIns="45000" anchor="ctr"/>
              <a:lstStyle/>
              <a:p>
                <a:pPr algn="ctr">
                  <a:tabLst>
                    <a:tab pos="723900" algn="l"/>
                    <a:tab pos="1447800" algn="l"/>
                  </a:tabLst>
                </a:pPr>
                <a:r>
                  <a:rPr lang="en-US" dirty="0" smtClean="0">
                    <a:solidFill>
                      <a:schemeClr val="bg1"/>
                    </a:solidFill>
                  </a:rPr>
                  <a:t>Analysis and</a:t>
                </a:r>
              </a:p>
              <a:p>
                <a:pPr algn="ctr">
                  <a:tabLst>
                    <a:tab pos="723900" algn="l"/>
                    <a:tab pos="1447800" algn="l"/>
                  </a:tabLst>
                </a:pPr>
                <a:r>
                  <a:rPr lang="en-US" dirty="0" smtClean="0">
                    <a:solidFill>
                      <a:schemeClr val="bg1"/>
                    </a:solidFill>
                  </a:rPr>
                  <a:t>Interpretation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AutoShape 9"/>
              <p:cNvSpPr>
                <a:spLocks noChangeArrowheads="1"/>
              </p:cNvSpPr>
              <p:nvPr/>
            </p:nvSpPr>
            <p:spPr bwMode="auto">
              <a:xfrm>
                <a:off x="1170781" y="1260475"/>
                <a:ext cx="1979613" cy="1079500"/>
              </a:xfrm>
              <a:prstGeom prst="flowChartProcess">
                <a:avLst/>
              </a:prstGeom>
              <a:grpFill/>
              <a:ln>
                <a:headEnd/>
                <a:tailEnd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lIns="90000" tIns="45000" rIns="90000" bIns="45000" anchor="ctr"/>
              <a:lstStyle/>
              <a:p>
                <a:pPr algn="ctr">
                  <a:tabLst>
                    <a:tab pos="723900" algn="l"/>
                    <a:tab pos="1447800" algn="l"/>
                  </a:tabLst>
                </a:pPr>
                <a:r>
                  <a:rPr lang="en-US" dirty="0" smtClean="0">
                    <a:solidFill>
                      <a:schemeClr val="bg1"/>
                    </a:solidFill>
                  </a:rPr>
                  <a:t>Create a Program</a:t>
                </a:r>
                <a:endParaRPr lang="en-US" dirty="0">
                  <a:solidFill>
                    <a:schemeClr val="bg1"/>
                  </a:solidFill>
                </a:endParaRPr>
              </a:p>
              <a:p>
                <a:pPr algn="ctr">
                  <a:tabLst>
                    <a:tab pos="723900" algn="l"/>
                    <a:tab pos="1447800" algn="l"/>
                  </a:tabLst>
                </a:pPr>
                <a:r>
                  <a:rPr lang="en-US" dirty="0" smtClean="0">
                    <a:solidFill>
                      <a:schemeClr val="bg1"/>
                    </a:solidFill>
                  </a:rPr>
                  <a:t>Improvement Plan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AutoShape 11"/>
              <p:cNvSpPr>
                <a:spLocks noChangeArrowheads="1"/>
              </p:cNvSpPr>
              <p:nvPr/>
            </p:nvSpPr>
            <p:spPr bwMode="auto">
              <a:xfrm>
                <a:off x="7443055" y="4249513"/>
                <a:ext cx="360362" cy="539750"/>
              </a:xfrm>
              <a:prstGeom prst="downArrow">
                <a:avLst>
                  <a:gd name="adj1" fmla="val 50000"/>
                  <a:gd name="adj2" fmla="val 37445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AutoShape 13"/>
              <p:cNvSpPr>
                <a:spLocks noChangeArrowheads="1"/>
              </p:cNvSpPr>
              <p:nvPr/>
            </p:nvSpPr>
            <p:spPr bwMode="auto">
              <a:xfrm>
                <a:off x="5943677" y="5461755"/>
                <a:ext cx="539750" cy="360362"/>
              </a:xfrm>
              <a:prstGeom prst="leftArrow">
                <a:avLst>
                  <a:gd name="adj1" fmla="val 50000"/>
                  <a:gd name="adj2" fmla="val 37445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AutoShape 14"/>
              <p:cNvSpPr>
                <a:spLocks noChangeArrowheads="1"/>
              </p:cNvSpPr>
              <p:nvPr/>
            </p:nvSpPr>
            <p:spPr bwMode="auto">
              <a:xfrm rot="5400000">
                <a:off x="1764330" y="4444796"/>
                <a:ext cx="563264" cy="345318"/>
              </a:xfrm>
              <a:prstGeom prst="leftArrow">
                <a:avLst>
                  <a:gd name="adj1" fmla="val 50000"/>
                  <a:gd name="adj2" fmla="val 37445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AutoShape 15"/>
              <p:cNvSpPr>
                <a:spLocks noChangeArrowheads="1"/>
              </p:cNvSpPr>
              <p:nvPr/>
            </p:nvSpPr>
            <p:spPr bwMode="auto">
              <a:xfrm>
                <a:off x="1889124" y="2519363"/>
                <a:ext cx="360363" cy="539750"/>
              </a:xfrm>
              <a:prstGeom prst="upArrow">
                <a:avLst>
                  <a:gd name="adj1" fmla="val 50000"/>
                  <a:gd name="adj2" fmla="val 37445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AutoShape 17"/>
              <p:cNvSpPr>
                <a:spLocks noChangeArrowheads="1"/>
              </p:cNvSpPr>
              <p:nvPr/>
            </p:nvSpPr>
            <p:spPr bwMode="auto">
              <a:xfrm>
                <a:off x="7465507" y="655133"/>
                <a:ext cx="360362" cy="539750"/>
              </a:xfrm>
              <a:prstGeom prst="downArrow">
                <a:avLst>
                  <a:gd name="adj1" fmla="val 50000"/>
                  <a:gd name="adj2" fmla="val 37445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3" name="AutoShape 13"/>
            <p:cNvSpPr>
              <a:spLocks noChangeArrowheads="1"/>
            </p:cNvSpPr>
            <p:nvPr/>
          </p:nvSpPr>
          <p:spPr bwMode="auto">
            <a:xfrm flipH="1">
              <a:off x="3312120" y="1972039"/>
              <a:ext cx="539750" cy="360362"/>
            </a:xfrm>
            <a:prstGeom prst="leftArrow">
              <a:avLst>
                <a:gd name="adj1" fmla="val 50000"/>
                <a:gd name="adj2" fmla="val 37445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24" name="AutoShape 9"/>
            <p:cNvSpPr>
              <a:spLocks noChangeArrowheads="1"/>
            </p:cNvSpPr>
            <p:nvPr/>
          </p:nvSpPr>
          <p:spPr bwMode="auto">
            <a:xfrm>
              <a:off x="4176216" y="1692225"/>
              <a:ext cx="1979613" cy="1079500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 dirty="0" smtClean="0">
                  <a:solidFill>
                    <a:schemeClr val="bg1"/>
                  </a:solidFill>
                </a:rPr>
                <a:t>Program &amp; Course</a:t>
              </a:r>
              <a:endParaRPr lang="en-US" dirty="0">
                <a:solidFill>
                  <a:schemeClr val="bg1"/>
                </a:solidFill>
              </a:endParaRPr>
            </a:p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 dirty="0" smtClean="0">
                  <a:solidFill>
                    <a:schemeClr val="bg1"/>
                  </a:solidFill>
                </a:rPr>
                <a:t>Improvement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AutoShape 10"/>
            <p:cNvSpPr>
              <a:spLocks noChangeArrowheads="1"/>
            </p:cNvSpPr>
            <p:nvPr/>
          </p:nvSpPr>
          <p:spPr bwMode="auto">
            <a:xfrm>
              <a:off x="6264448" y="2051645"/>
              <a:ext cx="539750" cy="360363"/>
            </a:xfrm>
            <a:prstGeom prst="rightArrow">
              <a:avLst>
                <a:gd name="adj1" fmla="val 50000"/>
                <a:gd name="adj2" fmla="val 37445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4104208" y="4787949"/>
            <a:ext cx="5760640" cy="2232248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03808" y="1043533"/>
            <a:ext cx="3607429" cy="5848789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960192" y="1259556"/>
            <a:ext cx="2671325" cy="3456385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23453"/>
            <a:ext cx="9072563" cy="11159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Creating </a:t>
            </a:r>
            <a:r>
              <a:rPr lang="en-US" dirty="0" smtClean="0"/>
              <a:t>Program Purpose </a:t>
            </a:r>
            <a:r>
              <a:rPr lang="en-US" dirty="0" smtClean="0"/>
              <a:t>Statements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0314F-006B-4606-9226-2E7A2606274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3808" y="1259557"/>
            <a:ext cx="8928992" cy="5774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purpose of a </a:t>
            </a:r>
            <a:r>
              <a:rPr lang="en-US" sz="2800" dirty="0" smtClean="0"/>
              <a:t>program is:</a:t>
            </a:r>
          </a:p>
          <a:p>
            <a:pPr marL="1028700" lvl="1">
              <a:buFont typeface="Arial" pitchFamily="34" charset="0"/>
              <a:buChar char="•"/>
            </a:pPr>
            <a:r>
              <a:rPr lang="en-US" sz="2800" dirty="0" smtClean="0"/>
              <a:t>to help </a:t>
            </a:r>
            <a:r>
              <a:rPr lang="en-US" sz="2800" dirty="0"/>
              <a:t>students achieve outcomes and is therefore driven by their needs</a:t>
            </a:r>
          </a:p>
          <a:p>
            <a:pPr marL="1028700" lvl="1">
              <a:buFont typeface="Arial" pitchFamily="34" charset="0"/>
              <a:buChar char="•"/>
            </a:pPr>
            <a:r>
              <a:rPr lang="en-US" sz="2800" dirty="0" smtClean="0"/>
              <a:t>aligned </a:t>
            </a:r>
            <a:r>
              <a:rPr lang="en-US" sz="2800" dirty="0"/>
              <a:t>with that of the Faculty </a:t>
            </a:r>
            <a:r>
              <a:rPr lang="en-US" sz="2800" dirty="0" smtClean="0"/>
              <a:t>which </a:t>
            </a:r>
            <a:r>
              <a:rPr lang="en-US" sz="2800" dirty="0"/>
              <a:t>in turn is aligned with that of the </a:t>
            </a:r>
            <a:r>
              <a:rPr lang="en-US" sz="2800" dirty="0" smtClean="0"/>
              <a:t>institution</a:t>
            </a:r>
          </a:p>
          <a:p>
            <a:endParaRPr lang="en-US" sz="2800" dirty="0"/>
          </a:p>
          <a:p>
            <a:r>
              <a:rPr lang="en-US" sz="2800" dirty="0"/>
              <a:t>A program statement answers the following questions:</a:t>
            </a:r>
          </a:p>
          <a:p>
            <a:pPr marL="1085850" lvl="1" indent="-342900">
              <a:buFont typeface="+mj-lt"/>
              <a:buAutoNum type="arabicPeriod"/>
            </a:pPr>
            <a:r>
              <a:rPr lang="en-US" sz="2800" b="1" dirty="0"/>
              <a:t>What do we do?</a:t>
            </a:r>
            <a:endParaRPr lang="en-US" sz="2800" dirty="0"/>
          </a:p>
          <a:p>
            <a:pPr marL="1085850" lvl="1" indent="-342900">
              <a:buFont typeface="+mj-lt"/>
              <a:buAutoNum type="arabicPeriod"/>
            </a:pPr>
            <a:r>
              <a:rPr lang="en-US" sz="2800" i="1" dirty="0"/>
              <a:t>For whom?</a:t>
            </a:r>
            <a:endParaRPr lang="en-US" sz="2800" dirty="0"/>
          </a:p>
          <a:p>
            <a:pPr marL="1085850" lvl="1" indent="-342900">
              <a:buFont typeface="+mj-lt"/>
              <a:buAutoNum type="arabicPeriod"/>
            </a:pPr>
            <a:r>
              <a:rPr lang="en-US" sz="2800" b="1" dirty="0">
                <a:solidFill>
                  <a:srgbClr val="C00000"/>
                </a:solidFill>
              </a:rPr>
              <a:t>For what benefit?</a:t>
            </a:r>
            <a:endParaRPr lang="en-US" sz="2800" dirty="0">
              <a:solidFill>
                <a:srgbClr val="C00000"/>
              </a:solidFill>
            </a:endParaRPr>
          </a:p>
          <a:p>
            <a:endParaRPr lang="en-US" dirty="0" smtClean="0"/>
          </a:p>
          <a:p>
            <a:pPr lvl="1"/>
            <a:r>
              <a:rPr lang="en-US" sz="1600" b="1" dirty="0" smtClean="0"/>
              <a:t>Ex</a:t>
            </a:r>
            <a:r>
              <a:rPr lang="en-US" sz="1600" dirty="0" smtClean="0"/>
              <a:t>. The </a:t>
            </a:r>
            <a:r>
              <a:rPr lang="en-US" sz="1600" dirty="0"/>
              <a:t>purpose of the program is to </a:t>
            </a:r>
            <a:r>
              <a:rPr lang="en-US" sz="1600" b="1" dirty="0"/>
              <a:t>provide a quality and broad engineering education, to conduct strong basic and applied research</a:t>
            </a:r>
            <a:r>
              <a:rPr lang="en-US" sz="1600" dirty="0"/>
              <a:t>, and to </a:t>
            </a:r>
            <a:r>
              <a:rPr lang="en-US" sz="1600" i="1" dirty="0"/>
              <a:t>serve the industry, the profession and the community at</a:t>
            </a:r>
            <a:r>
              <a:rPr lang="en-US" sz="1600" dirty="0"/>
              <a:t> large through innovative solutions, </a:t>
            </a:r>
            <a:r>
              <a:rPr lang="en-US" sz="1600" b="1" dirty="0">
                <a:solidFill>
                  <a:srgbClr val="C00000"/>
                </a:solidFill>
              </a:rPr>
              <a:t>dissemination of knowledge, and advancement of science and technology</a:t>
            </a:r>
            <a:r>
              <a:rPr lang="en-US" sz="1600" dirty="0" smtClean="0">
                <a:solidFill>
                  <a:srgbClr val="C00000"/>
                </a:solidFill>
              </a:rPr>
              <a:t>.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154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445045"/>
            <a:ext cx="9070975" cy="598488"/>
          </a:xfrm>
        </p:spPr>
        <p:txBody>
          <a:bodyPr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Program Purpose Tools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259557"/>
            <a:ext cx="9070975" cy="576064"/>
          </a:xfrm>
        </p:spPr>
        <p:txBody>
          <a:bodyPr>
            <a:normAutofit fontScale="77500" lnSpcReduction="20000"/>
          </a:bodyPr>
          <a:lstStyle/>
          <a:p>
            <a:pPr marL="107950" indent="0" eaLnBrk="1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/>
              <a:t>What do you want your program to be known </a:t>
            </a:r>
            <a:r>
              <a:rPr lang="en-US" b="1" dirty="0" smtClean="0"/>
              <a:t>for?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8288" y="7285038"/>
            <a:ext cx="4778375" cy="274637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7353619"/>
              </p:ext>
            </p:extLst>
          </p:nvPr>
        </p:nvGraphicFramePr>
        <p:xfrm>
          <a:off x="719832" y="2051645"/>
          <a:ext cx="8568952" cy="47853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398033"/>
                <a:gridCol w="5170919"/>
              </a:tblGrid>
              <a:tr h="209612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Required: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800" dirty="0" smtClean="0"/>
                        <a:t>CEAB graduate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attributes 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(focus for this session)</a:t>
                      </a:r>
                      <a:endParaRPr lang="en-US" sz="28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800" dirty="0" smtClean="0"/>
                    </a:p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Additional:</a:t>
                      </a:r>
                    </a:p>
                    <a:p>
                      <a:pPr marL="431800" marR="0" indent="-3238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45000"/>
                        <a:buFont typeface="Symbol" charset="2"/>
                        <a:buChar char="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lang="en-US" sz="2800" dirty="0" smtClean="0"/>
                        <a:t>Strategic plans</a:t>
                      </a:r>
                    </a:p>
                    <a:p>
                      <a:pPr marL="431800" indent="-323850" eaLnBrk="1">
                        <a:buSzPct val="45000"/>
                        <a:buFont typeface="Symbol" charset="2"/>
                        <a:buChar char="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en-US" sz="2800" dirty="0" smtClean="0"/>
                        <a:t>Advisory boards</a:t>
                      </a:r>
                    </a:p>
                    <a:p>
                      <a:pPr marL="431800" indent="-323850" eaLnBrk="1">
                        <a:buSzPct val="45000"/>
                        <a:buFont typeface="Symbol" charset="2"/>
                        <a:buChar char="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en-US" sz="2800" dirty="0" smtClean="0"/>
                        <a:t>Major employers of graduates</a:t>
                      </a:r>
                    </a:p>
                    <a:p>
                      <a:pPr marL="431800" indent="-323850" eaLnBrk="1">
                        <a:buSzPct val="45000"/>
                        <a:buFont typeface="Symbol" charset="2"/>
                        <a:buChar char="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en-US" sz="2800" dirty="0" smtClean="0"/>
                        <a:t>Input from stakeholders</a:t>
                      </a:r>
                    </a:p>
                    <a:p>
                      <a:pPr marL="431800" indent="-323850" eaLnBrk="1">
                        <a:buSzPct val="45000"/>
                        <a:buFont typeface="Symbol" charset="2"/>
                        <a:buChar char="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en-US" sz="2800" dirty="0" smtClean="0"/>
                        <a:t>Focus groups, surveys</a:t>
                      </a:r>
                    </a:p>
                    <a:p>
                      <a:pPr marL="431800" indent="-323850" eaLnBrk="1">
                        <a:buSzPct val="45000"/>
                        <a:buFont typeface="Symbol" charset="2"/>
                        <a:buChar char="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en-US" sz="2800" dirty="0" smtClean="0"/>
                        <a:t>SWOT (strengths, weaknesses, opportunities, threats) analysis</a:t>
                      </a:r>
                    </a:p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Assessing Graduate Attributes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82612" y="1835621"/>
            <a:ext cx="4457700" cy="4822081"/>
          </a:xfrm>
        </p:spPr>
        <p:txBody>
          <a:bodyPr>
            <a:normAutofit fontScale="92500"/>
          </a:bodyPr>
          <a:lstStyle/>
          <a:p>
            <a:pPr marL="0" indent="0">
              <a:buSzPct val="60000"/>
            </a:pPr>
            <a:r>
              <a:rPr lang="en-CA" b="1" dirty="0" smtClean="0"/>
              <a:t>How to assess?</a:t>
            </a:r>
          </a:p>
          <a:p>
            <a:pPr marL="514350" indent="-514350">
              <a:buSzPct val="60000"/>
              <a:buFont typeface="+mj-lt"/>
              <a:buAutoNum type="arabicPeriod"/>
            </a:pPr>
            <a:r>
              <a:rPr lang="en-CA" dirty="0" smtClean="0"/>
              <a:t>Knowledge base for engineering</a:t>
            </a:r>
          </a:p>
          <a:p>
            <a:pPr marL="514350" indent="-514350">
              <a:buSzPct val="60000"/>
              <a:buFont typeface="+mj-lt"/>
              <a:buAutoNum type="arabicPeriod"/>
            </a:pPr>
            <a:r>
              <a:rPr lang="en-CA" dirty="0" smtClean="0"/>
              <a:t>Problem analysis</a:t>
            </a:r>
          </a:p>
          <a:p>
            <a:pPr marL="514350" indent="-514350">
              <a:buSzPct val="60000"/>
              <a:buFont typeface="+mj-lt"/>
              <a:buAutoNum type="arabicPeriod"/>
            </a:pPr>
            <a:r>
              <a:rPr lang="en-CA" dirty="0" smtClean="0"/>
              <a:t>Investigation</a:t>
            </a:r>
          </a:p>
          <a:p>
            <a:pPr marL="514350" indent="-514350">
              <a:buSzPct val="60000"/>
              <a:buFont typeface="+mj-lt"/>
              <a:buAutoNum type="arabicPeriod"/>
            </a:pPr>
            <a:r>
              <a:rPr lang="en-CA" dirty="0" smtClean="0"/>
              <a:t>Use of engineering tools</a:t>
            </a:r>
          </a:p>
          <a:p>
            <a:pPr marL="514350" indent="-514350">
              <a:buSzPct val="60000"/>
              <a:buFont typeface="+mj-lt"/>
              <a:buAutoNum type="arabicPeriod"/>
            </a:pPr>
            <a:r>
              <a:rPr lang="en-CA" dirty="0" smtClean="0"/>
              <a:t>Design</a:t>
            </a:r>
          </a:p>
          <a:p>
            <a:pPr marL="514350" indent="-514350">
              <a:buSzPct val="60000"/>
              <a:buFont typeface="+mj-lt"/>
              <a:buAutoNum type="arabicPeriod"/>
            </a:pPr>
            <a:r>
              <a:rPr lang="en-CA" dirty="0" smtClean="0"/>
              <a:t>Individual and team work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405561" y="2267669"/>
            <a:ext cx="4459287" cy="4680520"/>
          </a:xfrm>
        </p:spPr>
        <p:txBody>
          <a:bodyPr>
            <a:normAutofit fontScale="92500"/>
          </a:bodyPr>
          <a:lstStyle/>
          <a:p>
            <a:pPr marL="514350" indent="-514350">
              <a:buSzPct val="60000"/>
              <a:buFont typeface="+mj-lt"/>
              <a:buAutoNum type="arabicPeriod" startAt="7"/>
            </a:pPr>
            <a:r>
              <a:rPr lang="en-CA" dirty="0" smtClean="0"/>
              <a:t>Communication skills</a:t>
            </a:r>
          </a:p>
          <a:p>
            <a:pPr marL="514350" indent="-514350">
              <a:buSzPct val="60000"/>
              <a:buFont typeface="+mj-lt"/>
              <a:buAutoNum type="arabicPeriod" startAt="7"/>
            </a:pPr>
            <a:r>
              <a:rPr lang="en-CA" dirty="0" smtClean="0"/>
              <a:t>Professionalism</a:t>
            </a:r>
          </a:p>
          <a:p>
            <a:pPr marL="514350" indent="-514350">
              <a:buSzPct val="60000"/>
              <a:buFont typeface="+mj-lt"/>
              <a:buAutoNum type="arabicPeriod" startAt="7"/>
            </a:pPr>
            <a:r>
              <a:rPr lang="en-CA" dirty="0" smtClean="0"/>
              <a:t>Impact on society and environment</a:t>
            </a:r>
          </a:p>
          <a:p>
            <a:pPr marL="514350" indent="-514350">
              <a:buSzPct val="60000"/>
              <a:buFont typeface="+mj-lt"/>
              <a:buAutoNum type="arabicPeriod" startAt="7"/>
            </a:pPr>
            <a:r>
              <a:rPr lang="en-CA" dirty="0" smtClean="0"/>
              <a:t>Ethics and equity</a:t>
            </a:r>
          </a:p>
          <a:p>
            <a:pPr marL="514350" indent="-514350">
              <a:buSzPct val="60000"/>
              <a:buFont typeface="+mj-lt"/>
              <a:buAutoNum type="arabicPeriod" startAt="7"/>
            </a:pPr>
            <a:r>
              <a:rPr lang="en-CA" dirty="0" smtClean="0"/>
              <a:t>Economics and project management</a:t>
            </a:r>
          </a:p>
          <a:p>
            <a:pPr marL="514350" indent="-514350">
              <a:buSzPct val="60000"/>
              <a:buFont typeface="+mj-lt"/>
              <a:buAutoNum type="arabicPeriod" startAt="7"/>
            </a:pPr>
            <a:r>
              <a:rPr lang="en-CA" dirty="0" smtClean="0"/>
              <a:t>Lifelong learning</a:t>
            </a:r>
          </a:p>
          <a:p>
            <a:endParaRPr lang="en-CA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8288" y="7285038"/>
            <a:ext cx="4778375" cy="274637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0314F-006B-4606-9226-2E7A2606274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715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445045"/>
            <a:ext cx="9070975" cy="598488"/>
          </a:xfrm>
        </p:spPr>
        <p:txBody>
          <a:bodyPr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What are indicators</a:t>
            </a:r>
            <a:r>
              <a:rPr lang="en-US" dirty="0" smtClean="0"/>
              <a:t>?</a:t>
            </a:r>
          </a:p>
        </p:txBody>
      </p:sp>
      <p:sp>
        <p:nvSpPr>
          <p:cNvPr id="2867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/>
              <a:t>Engineering Graduate Attribute Development (EGAD) Project</a:t>
            </a: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fld id="{CC52E10B-3F87-4A8D-AAFD-B2368E79A541}" type="slidenum">
              <a:rPr lang="en-US" smtClean="0"/>
              <a:pPr>
                <a:tabLst>
                  <a:tab pos="723900" algn="l"/>
                  <a:tab pos="1447800" algn="l"/>
                  <a:tab pos="2171700" algn="l"/>
                </a:tabLst>
              </a:pPr>
              <a:t>25</a:t>
            </a:fld>
            <a:endParaRPr lang="en-US" smtClean="0"/>
          </a:p>
        </p:txBody>
      </p:sp>
      <p:sp>
        <p:nvSpPr>
          <p:cNvPr id="28677" name="AutoShape 2"/>
          <p:cNvSpPr>
            <a:spLocks noChangeArrowheads="1"/>
          </p:cNvSpPr>
          <p:nvPr/>
        </p:nvSpPr>
        <p:spPr bwMode="auto">
          <a:xfrm>
            <a:off x="215776" y="1331565"/>
            <a:ext cx="9505055" cy="16192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b="1" dirty="0">
                <a:solidFill>
                  <a:schemeClr val="tx1"/>
                </a:solidFill>
              </a:rPr>
              <a:t>Lifelong learning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chemeClr val="tx1"/>
                </a:solidFill>
              </a:rPr>
              <a:t>An ability to identify and address their own educational needs in a changing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chemeClr val="tx1"/>
                </a:solidFill>
              </a:rPr>
              <a:t>world in ways sufficient to maintain their competence and to allow them to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chemeClr val="tx1"/>
                </a:solidFill>
              </a:rPr>
              <a:t>contribute to the advancement of knowledge</a:t>
            </a:r>
          </a:p>
        </p:txBody>
      </p:sp>
      <p:sp>
        <p:nvSpPr>
          <p:cNvPr id="28678" name="AutoShape 3"/>
          <p:cNvSpPr>
            <a:spLocks noChangeArrowheads="1"/>
          </p:cNvSpPr>
          <p:nvPr/>
        </p:nvSpPr>
        <p:spPr bwMode="auto">
          <a:xfrm>
            <a:off x="720725" y="3490565"/>
            <a:ext cx="2519363" cy="9001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chemeClr val="tx1"/>
                </a:solidFill>
              </a:rPr>
              <a:t>Can this be directly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chemeClr val="tx1"/>
                </a:solidFill>
              </a:rPr>
              <a:t>measured?</a:t>
            </a:r>
          </a:p>
        </p:txBody>
      </p:sp>
      <p:sp>
        <p:nvSpPr>
          <p:cNvPr id="28679" name="AutoShape 4"/>
          <p:cNvSpPr>
            <a:spLocks noChangeArrowheads="1"/>
          </p:cNvSpPr>
          <p:nvPr/>
        </p:nvSpPr>
        <p:spPr bwMode="auto">
          <a:xfrm>
            <a:off x="3419476" y="3490565"/>
            <a:ext cx="2879724" cy="9001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chemeClr val="tx1"/>
                </a:solidFill>
              </a:rPr>
              <a:t>Would multiple assessors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chemeClr val="tx1"/>
                </a:solidFill>
              </a:rPr>
              <a:t>be consistent?</a:t>
            </a:r>
          </a:p>
        </p:txBody>
      </p:sp>
      <p:sp>
        <p:nvSpPr>
          <p:cNvPr id="28680" name="AutoShape 5"/>
          <p:cNvSpPr>
            <a:spLocks noChangeArrowheads="1"/>
          </p:cNvSpPr>
          <p:nvPr/>
        </p:nvSpPr>
        <p:spPr bwMode="auto">
          <a:xfrm>
            <a:off x="6480175" y="3490565"/>
            <a:ext cx="2519363" cy="9001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chemeClr val="tx1"/>
                </a:solidFill>
              </a:rPr>
              <a:t>How meaningful would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>
                <a:solidFill>
                  <a:schemeClr val="tx1"/>
                </a:solidFill>
              </a:rPr>
              <a:t>the assessment be?</a:t>
            </a:r>
          </a:p>
        </p:txBody>
      </p:sp>
      <p:sp>
        <p:nvSpPr>
          <p:cNvPr id="28681" name="Line 6"/>
          <p:cNvSpPr>
            <a:spLocks noChangeShapeType="1"/>
          </p:cNvSpPr>
          <p:nvPr/>
        </p:nvSpPr>
        <p:spPr bwMode="auto">
          <a:xfrm flipH="1">
            <a:off x="1978025" y="2950815"/>
            <a:ext cx="2882900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8682" name="Line 7"/>
          <p:cNvSpPr>
            <a:spLocks noChangeShapeType="1"/>
          </p:cNvSpPr>
          <p:nvPr/>
        </p:nvSpPr>
        <p:spPr bwMode="auto">
          <a:xfrm>
            <a:off x="4859338" y="2950815"/>
            <a:ext cx="2879725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8683" name="Line 8"/>
          <p:cNvSpPr>
            <a:spLocks noChangeShapeType="1"/>
          </p:cNvSpPr>
          <p:nvPr/>
        </p:nvSpPr>
        <p:spPr bwMode="auto">
          <a:xfrm>
            <a:off x="4859338" y="2950815"/>
            <a:ext cx="1587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720726" y="5471765"/>
            <a:ext cx="8278812" cy="9001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chemeClr val="tx1"/>
                </a:solidFill>
              </a:rPr>
              <a:t>Probably not, so more specific measurable </a:t>
            </a:r>
            <a:r>
              <a:rPr lang="en-US" sz="2400" i="1" dirty="0">
                <a:solidFill>
                  <a:schemeClr val="tx1"/>
                </a:solidFill>
              </a:rPr>
              <a:t>indicators</a:t>
            </a:r>
            <a:r>
              <a:rPr lang="en-US" sz="2400" dirty="0">
                <a:solidFill>
                  <a:schemeClr val="tx1"/>
                </a:solidFill>
              </a:rPr>
              <a:t> are needed.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chemeClr val="tx1"/>
                </a:solidFill>
              </a:rPr>
              <a:t>This allows </a:t>
            </a:r>
            <a:r>
              <a:rPr lang="en-US" sz="2400" b="1" i="1" dirty="0">
                <a:solidFill>
                  <a:schemeClr val="tx1"/>
                </a:solidFill>
              </a:rPr>
              <a:t>the program</a:t>
            </a:r>
            <a:r>
              <a:rPr lang="en-US" sz="2400" dirty="0">
                <a:solidFill>
                  <a:schemeClr val="tx1"/>
                </a:solidFill>
              </a:rPr>
              <a:t> to decide what is important</a:t>
            </a: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1979613" y="4390678"/>
            <a:ext cx="2879725" cy="1079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4859338" y="4390678"/>
            <a:ext cx="1587" cy="1079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flipH="1">
            <a:off x="4857750" y="4390678"/>
            <a:ext cx="2703513" cy="1079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 animBg="1"/>
      <p:bldP spid="23562" grpId="0" animBg="1"/>
      <p:bldP spid="23563" grpId="0" animBg="1"/>
      <p:bldP spid="2356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808" y="445045"/>
            <a:ext cx="9070975" cy="598488"/>
          </a:xfrm>
        </p:spPr>
        <p:txBody>
          <a:bodyPr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Indicators: examples</a:t>
            </a:r>
          </a:p>
        </p:txBody>
      </p:sp>
      <p:sp>
        <p:nvSpPr>
          <p:cNvPr id="2969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43966" y="7006699"/>
            <a:ext cx="3192198" cy="402483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/>
              <a:t>Engineering Graduate Attribute Development (EGAD) Project</a:t>
            </a: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24200" y="7006699"/>
            <a:ext cx="2352146" cy="402483"/>
          </a:xfrm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fld id="{AE843B0C-0385-402F-80FD-11E1CD46F729}" type="slidenum">
              <a:rPr lang="en-US" smtClean="0"/>
              <a:pPr>
                <a:tabLst>
                  <a:tab pos="723900" algn="l"/>
                  <a:tab pos="1447800" algn="l"/>
                  <a:tab pos="2171700" algn="l"/>
                </a:tabLst>
              </a:pPr>
              <a:t>26</a:t>
            </a:fld>
            <a:endParaRPr lang="en-US" smtClean="0"/>
          </a:p>
        </p:txBody>
      </p:sp>
      <p:sp>
        <p:nvSpPr>
          <p:cNvPr id="29701" name="AutoShape 2"/>
          <p:cNvSpPr>
            <a:spLocks noChangeArrowheads="1"/>
          </p:cNvSpPr>
          <p:nvPr/>
        </p:nvSpPr>
        <p:spPr bwMode="auto">
          <a:xfrm>
            <a:off x="1691258" y="1260475"/>
            <a:ext cx="7920038" cy="16192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000" b="1" dirty="0">
                <a:solidFill>
                  <a:schemeClr val="tx1"/>
                </a:solidFill>
              </a:rPr>
              <a:t>Lifelong learning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000" dirty="0">
                <a:solidFill>
                  <a:schemeClr val="tx1"/>
                </a:solidFill>
              </a:rPr>
              <a:t>An ability to identify and address their own educational needs in a changing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000" dirty="0">
                <a:solidFill>
                  <a:schemeClr val="tx1"/>
                </a:solidFill>
              </a:rPr>
              <a:t>world in ways sufficient to maintain their competence and to allow them to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000" dirty="0">
                <a:solidFill>
                  <a:schemeClr val="tx1"/>
                </a:solidFill>
              </a:rPr>
              <a:t>contribute to the advancement of knowledge</a:t>
            </a:r>
          </a:p>
        </p:txBody>
      </p:sp>
      <p:sp>
        <p:nvSpPr>
          <p:cNvPr id="29702" name="AutoShape 3"/>
          <p:cNvSpPr>
            <a:spLocks noChangeArrowheads="1"/>
          </p:cNvSpPr>
          <p:nvPr/>
        </p:nvSpPr>
        <p:spPr bwMode="auto">
          <a:xfrm>
            <a:off x="2051621" y="3779838"/>
            <a:ext cx="3419475" cy="14398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chemeClr val="tx1"/>
                </a:solidFill>
              </a:rPr>
              <a:t>Critically evaluates information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chemeClr val="tx1"/>
                </a:solidFill>
              </a:rPr>
              <a:t>for authority, currency, and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objectivity when referencing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literature.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703" name="AutoShape 4"/>
          <p:cNvSpPr>
            <a:spLocks noChangeArrowheads="1"/>
          </p:cNvSpPr>
          <p:nvPr/>
        </p:nvSpPr>
        <p:spPr bwMode="auto">
          <a:xfrm>
            <a:off x="5831458" y="5400675"/>
            <a:ext cx="3600450" cy="16192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chemeClr val="tx1"/>
                </a:solidFill>
              </a:rPr>
              <a:t>Uses information ethically and legally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chemeClr val="tx1"/>
                </a:solidFill>
              </a:rPr>
              <a:t>to accomplish a specific purpose</a:t>
            </a:r>
          </a:p>
        </p:txBody>
      </p:sp>
      <p:sp>
        <p:nvSpPr>
          <p:cNvPr id="29704" name="AutoShape 5"/>
          <p:cNvSpPr>
            <a:spLocks noChangeArrowheads="1"/>
          </p:cNvSpPr>
          <p:nvPr/>
        </p:nvSpPr>
        <p:spPr bwMode="auto">
          <a:xfrm>
            <a:off x="5831458" y="3789363"/>
            <a:ext cx="3621088" cy="14398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>
                <a:solidFill>
                  <a:schemeClr val="tx1"/>
                </a:solidFill>
              </a:rPr>
              <a:t>Identify gap in knowledge and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>
                <a:solidFill>
                  <a:schemeClr val="tx1"/>
                </a:solidFill>
              </a:rPr>
              <a:t>develop a plan to address</a:t>
            </a:r>
          </a:p>
        </p:txBody>
      </p:sp>
      <p:sp>
        <p:nvSpPr>
          <p:cNvPr id="29705" name="Line 6"/>
          <p:cNvSpPr>
            <a:spLocks noChangeShapeType="1"/>
          </p:cNvSpPr>
          <p:nvPr/>
        </p:nvSpPr>
        <p:spPr bwMode="auto">
          <a:xfrm>
            <a:off x="5528246" y="2890838"/>
            <a:ext cx="1587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9706" name="Text Box 7"/>
          <p:cNvSpPr txBox="1">
            <a:spLocks noChangeArrowheads="1"/>
          </p:cNvSpPr>
          <p:nvPr/>
        </p:nvSpPr>
        <p:spPr bwMode="auto">
          <a:xfrm>
            <a:off x="251396" y="1692275"/>
            <a:ext cx="1079500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723900" algn="l"/>
              </a:tabLst>
            </a:pPr>
            <a:r>
              <a:rPr lang="en-US" i="1">
                <a:solidFill>
                  <a:srgbClr val="000000"/>
                </a:solidFill>
              </a:rPr>
              <a:t>Graduate</a:t>
            </a:r>
          </a:p>
          <a:p>
            <a:pPr>
              <a:tabLst>
                <a:tab pos="723900" algn="l"/>
              </a:tabLst>
            </a:pPr>
            <a:r>
              <a:rPr lang="en-US" i="1">
                <a:solidFill>
                  <a:srgbClr val="000000"/>
                </a:solidFill>
              </a:rPr>
              <a:t>attribute</a:t>
            </a:r>
          </a:p>
        </p:txBody>
      </p:sp>
      <p:sp>
        <p:nvSpPr>
          <p:cNvPr id="29707" name="Text Box 8"/>
          <p:cNvSpPr txBox="1">
            <a:spLocks noChangeArrowheads="1"/>
          </p:cNvSpPr>
          <p:nvPr/>
        </p:nvSpPr>
        <p:spPr bwMode="auto">
          <a:xfrm>
            <a:off x="4751958" y="3419475"/>
            <a:ext cx="1439863" cy="36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723900" algn="l"/>
              </a:tabLst>
            </a:pPr>
            <a:r>
              <a:rPr lang="en-US">
                <a:solidFill>
                  <a:srgbClr val="000000"/>
                </a:solidFill>
              </a:rPr>
              <a:t>The student:</a:t>
            </a:r>
          </a:p>
        </p:txBody>
      </p:sp>
      <p:sp>
        <p:nvSpPr>
          <p:cNvPr id="29708" name="Line 9"/>
          <p:cNvSpPr>
            <a:spLocks noChangeShapeType="1"/>
          </p:cNvSpPr>
          <p:nvPr/>
        </p:nvSpPr>
        <p:spPr bwMode="auto">
          <a:xfrm>
            <a:off x="325561" y="3274193"/>
            <a:ext cx="9539287" cy="1588"/>
          </a:xfrm>
          <a:prstGeom prst="line">
            <a:avLst/>
          </a:prstGeom>
          <a:noFill/>
          <a:ln w="36000">
            <a:solidFill>
              <a:srgbClr val="7DA647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9709" name="AutoShape 10"/>
          <p:cNvSpPr>
            <a:spLocks noChangeArrowheads="1"/>
          </p:cNvSpPr>
          <p:nvPr/>
        </p:nvSpPr>
        <p:spPr bwMode="auto">
          <a:xfrm>
            <a:off x="2051621" y="5400675"/>
            <a:ext cx="3419475" cy="16287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chemeClr val="tx1"/>
                </a:solidFill>
              </a:rPr>
              <a:t>Describes the types of literature of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chemeClr val="tx1"/>
                </a:solidFill>
              </a:rPr>
              <a:t>their field and how it is produced</a:t>
            </a:r>
          </a:p>
        </p:txBody>
      </p:sp>
      <p:sp>
        <p:nvSpPr>
          <p:cNvPr id="29710" name="Text Box 11"/>
          <p:cNvSpPr txBox="1">
            <a:spLocks noChangeArrowheads="1"/>
          </p:cNvSpPr>
          <p:nvPr/>
        </p:nvSpPr>
        <p:spPr bwMode="auto">
          <a:xfrm>
            <a:off x="72008" y="5148263"/>
            <a:ext cx="143986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723900" algn="l"/>
              </a:tabLst>
            </a:pPr>
            <a:r>
              <a:rPr lang="en-US" i="1">
                <a:solidFill>
                  <a:srgbClr val="000000"/>
                </a:solidFill>
              </a:rPr>
              <a:t>Indicators</a:t>
            </a:r>
          </a:p>
        </p:txBody>
      </p:sp>
      <p:sp>
        <p:nvSpPr>
          <p:cNvPr id="29711" name="Left Brace 14"/>
          <p:cNvSpPr>
            <a:spLocks/>
          </p:cNvSpPr>
          <p:nvPr/>
        </p:nvSpPr>
        <p:spPr bwMode="auto">
          <a:xfrm>
            <a:off x="1367408" y="1187450"/>
            <a:ext cx="215900" cy="1728788"/>
          </a:xfrm>
          <a:prstGeom prst="leftBrace">
            <a:avLst>
              <a:gd name="adj1" fmla="val 83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9712" name="Left Brace 15"/>
          <p:cNvSpPr>
            <a:spLocks/>
          </p:cNvSpPr>
          <p:nvPr/>
        </p:nvSpPr>
        <p:spPr bwMode="auto">
          <a:xfrm>
            <a:off x="1583308" y="3779838"/>
            <a:ext cx="433388" cy="3240087"/>
          </a:xfrm>
          <a:prstGeom prst="leftBrace">
            <a:avLst>
              <a:gd name="adj1" fmla="val 830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467469"/>
            <a:ext cx="9070975" cy="560387"/>
          </a:xfrm>
        </p:spPr>
        <p:txBody>
          <a:bodyPr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Establishing Indicators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08" y="3889994"/>
            <a:ext cx="9069387" cy="3454525"/>
          </a:xfrm>
        </p:spPr>
        <p:txBody>
          <a:bodyPr/>
          <a:lstStyle/>
          <a:p>
            <a:r>
              <a:rPr lang="en-US" dirty="0"/>
              <a:t>A well-written indicator includes:</a:t>
            </a:r>
            <a:endParaRPr lang="en-CA" dirty="0"/>
          </a:p>
          <a:p>
            <a:pPr>
              <a:buFont typeface="Arial" charset="0"/>
              <a:buChar char="•"/>
            </a:pPr>
            <a:r>
              <a:rPr lang="en-US" dirty="0"/>
              <a:t>what students will </a:t>
            </a:r>
            <a:r>
              <a:rPr lang="en-US" b="1" dirty="0"/>
              <a:t>do</a:t>
            </a:r>
            <a:endParaRPr lang="en-CA" b="1" dirty="0"/>
          </a:p>
          <a:p>
            <a:pPr>
              <a:buFont typeface="Arial" charset="0"/>
              <a:buChar char="•"/>
            </a:pPr>
            <a:r>
              <a:rPr lang="en-US" dirty="0"/>
              <a:t>the level of complexity at which they will do it</a:t>
            </a:r>
            <a:endParaRPr lang="en-CA" dirty="0"/>
          </a:p>
          <a:p>
            <a:pPr>
              <a:buFont typeface="Arial" charset="0"/>
              <a:buChar char="•"/>
            </a:pPr>
            <a:r>
              <a:rPr lang="en-US" dirty="0"/>
              <a:t>the conditions under which the learning will be </a:t>
            </a:r>
            <a:r>
              <a:rPr lang="en-US" dirty="0" smtClean="0"/>
              <a:t>demonstrated</a:t>
            </a:r>
            <a:endParaRPr lang="en-CA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8288" y="7285038"/>
            <a:ext cx="4778375" cy="274637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0726" name="AutoShape 5"/>
          <p:cNvSpPr>
            <a:spLocks noChangeArrowheads="1"/>
          </p:cNvSpPr>
          <p:nvPr/>
        </p:nvSpPr>
        <p:spPr bwMode="auto">
          <a:xfrm>
            <a:off x="1316062" y="2591614"/>
            <a:ext cx="7776864" cy="10707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Critically evaluates </a:t>
            </a:r>
            <a:r>
              <a:rPr lang="en-US" sz="2400" dirty="0">
                <a:solidFill>
                  <a:srgbClr val="FF0000"/>
                </a:solidFill>
              </a:rPr>
              <a:t>information for authority, currency, and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objectivity </a:t>
            </a:r>
            <a:r>
              <a:rPr lang="en-US" sz="2400" dirty="0" smtClean="0"/>
              <a:t>in reports.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0724" name="AutoShape 3"/>
          <p:cNvSpPr>
            <a:spLocks noChangeArrowheads="1"/>
          </p:cNvSpPr>
          <p:nvPr/>
        </p:nvSpPr>
        <p:spPr bwMode="auto">
          <a:xfrm>
            <a:off x="7704583" y="1574163"/>
            <a:ext cx="1800225" cy="80279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Content area</a:t>
            </a:r>
          </a:p>
        </p:txBody>
      </p:sp>
      <p:sp>
        <p:nvSpPr>
          <p:cNvPr id="30725" name="AutoShape 4"/>
          <p:cNvSpPr>
            <a:spLocks noChangeArrowheads="1"/>
          </p:cNvSpPr>
          <p:nvPr/>
        </p:nvSpPr>
        <p:spPr bwMode="auto">
          <a:xfrm>
            <a:off x="415576" y="1315490"/>
            <a:ext cx="4859337" cy="80279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000" tIns="45000" rIns="90000" bIns="4500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Level of expectation</a:t>
            </a:r>
          </a:p>
          <a:p>
            <a:pP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dirty="0">
                <a:solidFill>
                  <a:srgbClr val="000000"/>
                </a:solidFill>
              </a:rPr>
              <a:t>(“describes”, “compares”, “applies”, “creates”, etc.)</a:t>
            </a:r>
          </a:p>
        </p:txBody>
      </p:sp>
      <p:sp>
        <p:nvSpPr>
          <p:cNvPr id="30727" name="Line 6"/>
          <p:cNvSpPr>
            <a:spLocks noChangeShapeType="1"/>
          </p:cNvSpPr>
          <p:nvPr/>
        </p:nvSpPr>
        <p:spPr bwMode="auto">
          <a:xfrm>
            <a:off x="2845245" y="2110143"/>
            <a:ext cx="720725" cy="80279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CA"/>
          </a:p>
        </p:txBody>
      </p:sp>
      <p:sp>
        <p:nvSpPr>
          <p:cNvPr id="30728" name="Line 7"/>
          <p:cNvSpPr>
            <a:spLocks noChangeShapeType="1"/>
          </p:cNvSpPr>
          <p:nvPr/>
        </p:nvSpPr>
        <p:spPr bwMode="auto">
          <a:xfrm flipH="1">
            <a:off x="6442520" y="2110143"/>
            <a:ext cx="1263650" cy="80279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CA"/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7580758" y="4057167"/>
            <a:ext cx="1800225" cy="80279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context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H="1" flipV="1">
            <a:off x="6440932" y="3481103"/>
            <a:ext cx="1139825" cy="97745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611485"/>
            <a:ext cx="9070975" cy="598488"/>
          </a:xfrm>
        </p:spPr>
        <p:txBody>
          <a:bodyPr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Problematic Indicators</a:t>
            </a:r>
          </a:p>
        </p:txBody>
      </p:sp>
      <p:sp>
        <p:nvSpPr>
          <p:cNvPr id="3379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/>
              <a:t>Engineering Graduate Attribute Development (EGAD) Project</a:t>
            </a: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fld id="{48A5CE03-F8D3-4384-AD77-95E26C4BE36A}" type="slidenum">
              <a:rPr lang="en-US" smtClean="0"/>
              <a:pPr>
                <a:tabLst>
                  <a:tab pos="723900" algn="l"/>
                  <a:tab pos="1447800" algn="l"/>
                  <a:tab pos="2171700" algn="l"/>
                </a:tabLst>
              </a:pPr>
              <a:t>28</a:t>
            </a:fld>
            <a:endParaRPr lang="en-US" smtClean="0"/>
          </a:p>
        </p:txBody>
      </p:sp>
      <p:sp>
        <p:nvSpPr>
          <p:cNvPr id="33797" name="AutoShape 2"/>
          <p:cNvSpPr>
            <a:spLocks noChangeArrowheads="1"/>
          </p:cNvSpPr>
          <p:nvPr/>
        </p:nvSpPr>
        <p:spPr bwMode="auto">
          <a:xfrm>
            <a:off x="7019925" y="2519363"/>
            <a:ext cx="1800225" cy="10795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2000">
                <a:solidFill>
                  <a:schemeClr val="tx1"/>
                </a:solidFill>
              </a:rPr>
              <a:t>Content area</a:t>
            </a:r>
          </a:p>
        </p:txBody>
      </p:sp>
      <p:sp>
        <p:nvSpPr>
          <p:cNvPr id="33798" name="AutoShape 3"/>
          <p:cNvSpPr>
            <a:spLocks noChangeArrowheads="1"/>
          </p:cNvSpPr>
          <p:nvPr/>
        </p:nvSpPr>
        <p:spPr bwMode="auto">
          <a:xfrm>
            <a:off x="360363" y="2124075"/>
            <a:ext cx="5580062" cy="14747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2000" dirty="0">
                <a:solidFill>
                  <a:schemeClr val="tx1"/>
                </a:solidFill>
              </a:rPr>
              <a:t>What does the author mean? Students can state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2000" dirty="0">
                <a:solidFill>
                  <a:schemeClr val="tx1"/>
                </a:solidFill>
              </a:rPr>
              <a:t>the laws? Plug numbers into equations? Apply laws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2000" dirty="0">
                <a:solidFill>
                  <a:schemeClr val="tx1"/>
                </a:solidFill>
              </a:rPr>
              <a:t>to solve conceptual problems? </a:t>
            </a:r>
            <a:r>
              <a:rPr lang="en-US" sz="2000" dirty="0" smtClean="0">
                <a:solidFill>
                  <a:schemeClr val="tx1"/>
                </a:solidFill>
              </a:rPr>
              <a:t>How do  observe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2000" dirty="0">
                <a:solidFill>
                  <a:schemeClr val="tx1"/>
                </a:solidFill>
              </a:rPr>
              <a:t>l</a:t>
            </a:r>
            <a:r>
              <a:rPr lang="en-US" sz="2000" dirty="0" smtClean="0">
                <a:solidFill>
                  <a:schemeClr val="tx1"/>
                </a:solidFill>
              </a:rPr>
              <a:t>earning</a:t>
            </a:r>
            <a:r>
              <a:rPr lang="en-CA" sz="2000" dirty="0" smtClean="0">
                <a:solidFill>
                  <a:schemeClr val="tx1"/>
                </a:solidFill>
              </a:rPr>
              <a:t>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1619250" y="4319588"/>
            <a:ext cx="6659563" cy="14398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000" tIns="45000" rIns="90000" bIns="45000" anchor="ctr"/>
          <a:lstStyle/>
          <a:p>
            <a: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Learns</a:t>
            </a:r>
            <a:r>
              <a:rPr lang="en-US" sz="2000" dirty="0">
                <a:solidFill>
                  <a:srgbClr val="FF0000"/>
                </a:solidFill>
              </a:rPr>
              <a:t> static physics principles including Newtonian laws</a:t>
            </a:r>
          </a:p>
          <a:p>
            <a: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n-US" sz="2000" dirty="0">
                <a:solidFill>
                  <a:srgbClr val="FF0000"/>
                </a:solidFill>
              </a:rPr>
              <a:t>for linear motion</a:t>
            </a:r>
          </a:p>
        </p:txBody>
      </p:sp>
      <p:sp>
        <p:nvSpPr>
          <p:cNvPr id="33800" name="Line 5"/>
          <p:cNvSpPr>
            <a:spLocks noChangeShapeType="1"/>
          </p:cNvSpPr>
          <p:nvPr/>
        </p:nvSpPr>
        <p:spPr bwMode="auto">
          <a:xfrm>
            <a:off x="2160588" y="3600450"/>
            <a:ext cx="215900" cy="1116013"/>
          </a:xfrm>
          <a:prstGeom prst="line">
            <a:avLst/>
          </a:prstGeom>
          <a:noFill/>
          <a:ln w="9525">
            <a:solidFill>
              <a:srgbClr val="94BD5E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3801" name="Line 6"/>
          <p:cNvSpPr>
            <a:spLocks noChangeShapeType="1"/>
          </p:cNvSpPr>
          <p:nvPr/>
        </p:nvSpPr>
        <p:spPr bwMode="auto">
          <a:xfrm flipH="1">
            <a:off x="5757863" y="3600450"/>
            <a:ext cx="1263650" cy="1079500"/>
          </a:xfrm>
          <a:prstGeom prst="line">
            <a:avLst/>
          </a:prstGeom>
          <a:noFill/>
          <a:ln w="9525">
            <a:solidFill>
              <a:srgbClr val="B8474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Descriptive Indicators</a:t>
            </a:r>
          </a:p>
        </p:txBody>
      </p:sp>
      <p:sp>
        <p:nvSpPr>
          <p:cNvPr id="32771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Knowledge base for engineering </a:t>
            </a:r>
          </a:p>
          <a:p>
            <a:pPr>
              <a:buFont typeface="Arial" pitchFamily="34" charset="0"/>
              <a:buChar char="•"/>
            </a:pPr>
            <a:r>
              <a:rPr lang="en-US" sz="2800" i="1" dirty="0" smtClean="0"/>
              <a:t>Critically </a:t>
            </a:r>
            <a:r>
              <a:rPr lang="en-US" sz="2800" b="1" i="1" dirty="0" smtClean="0"/>
              <a:t>select*</a:t>
            </a:r>
            <a:r>
              <a:rPr lang="en-US" sz="2800" i="1" dirty="0" smtClean="0"/>
              <a:t> and </a:t>
            </a:r>
            <a:r>
              <a:rPr lang="en-US" sz="2800" b="1" i="1" dirty="0" smtClean="0"/>
              <a:t>apply*</a:t>
            </a:r>
            <a:r>
              <a:rPr lang="en-US" sz="2800" i="1" dirty="0" smtClean="0"/>
              <a:t> computational formula to </a:t>
            </a:r>
            <a:r>
              <a:rPr lang="en-US" sz="2800" b="1" i="1" dirty="0" smtClean="0"/>
              <a:t>solve</a:t>
            </a:r>
            <a:r>
              <a:rPr lang="en-US" sz="2800" i="1" dirty="0" smtClean="0"/>
              <a:t> </a:t>
            </a:r>
            <a:r>
              <a:rPr lang="en-US" sz="2800" b="1" i="1" dirty="0" smtClean="0"/>
              <a:t>novel</a:t>
            </a:r>
            <a:r>
              <a:rPr lang="en-US" sz="2800" i="1" dirty="0" smtClean="0"/>
              <a:t> </a:t>
            </a:r>
            <a:r>
              <a:rPr lang="en-US" sz="2800" b="1" i="1" dirty="0" smtClean="0"/>
              <a:t>problems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b="1" dirty="0" smtClean="0"/>
              <a:t>Engineering tools</a:t>
            </a:r>
          </a:p>
          <a:p>
            <a:pPr>
              <a:buFont typeface="Arial" pitchFamily="34" charset="0"/>
              <a:buChar char="•"/>
            </a:pPr>
            <a:r>
              <a:rPr lang="en-US" sz="2800" b="1" i="1" dirty="0" smtClean="0"/>
              <a:t>Analyze* </a:t>
            </a:r>
            <a:r>
              <a:rPr lang="en-US" sz="2800" i="1" dirty="0" smtClean="0"/>
              <a:t>analog and digital circuits using a </a:t>
            </a:r>
            <a:r>
              <a:rPr lang="en-US" sz="2800" i="1" dirty="0" smtClean="0"/>
              <a:t>schematic capture and simulation </a:t>
            </a:r>
            <a:r>
              <a:rPr lang="en-US" sz="2800" i="1" dirty="0" smtClean="0"/>
              <a:t>tool to resolve a </a:t>
            </a:r>
            <a:r>
              <a:rPr lang="en-US" sz="2800" b="1" i="1" dirty="0" smtClean="0"/>
              <a:t>complex design problem</a:t>
            </a:r>
            <a:endParaRPr lang="en-US" sz="2800" b="1" i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i="1" dirty="0" smtClean="0"/>
              <a:t>Demonstrate </a:t>
            </a:r>
            <a:r>
              <a:rPr lang="en-US" sz="2800" b="1" i="1" dirty="0" smtClean="0"/>
              <a:t>use* </a:t>
            </a:r>
            <a:r>
              <a:rPr lang="en-US" sz="2800" i="1" dirty="0" smtClean="0"/>
              <a:t>of a digital oscilloscope to </a:t>
            </a:r>
            <a:r>
              <a:rPr lang="en-US" sz="2800" i="1" dirty="0" smtClean="0"/>
              <a:t>characterize modulated signals in </a:t>
            </a:r>
            <a:r>
              <a:rPr lang="en-US" sz="2800" i="1" dirty="0" smtClean="0"/>
              <a:t>time and frequency domain </a:t>
            </a:r>
            <a:r>
              <a:rPr lang="en-US" sz="2800" i="1" dirty="0" smtClean="0"/>
              <a:t>in </a:t>
            </a:r>
            <a:endParaRPr lang="en-US" sz="2800" i="1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CA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en-CA" sz="28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8288" y="7285038"/>
            <a:ext cx="4778375" cy="274637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issues</a:t>
            </a:r>
          </a:p>
        </p:txBody>
      </p:sp>
      <p:sp>
        <p:nvSpPr>
          <p:cNvPr id="921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E984DE-B83E-4A27-9493-5E1D4D13CFB2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9228" name="Text Box 11"/>
          <p:cNvSpPr txBox="1">
            <a:spLocks noChangeArrowheads="1"/>
          </p:cNvSpPr>
          <p:nvPr/>
        </p:nvSpPr>
        <p:spPr bwMode="auto">
          <a:xfrm>
            <a:off x="503238" y="1547290"/>
            <a:ext cx="8820150" cy="5976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Slides and summary handout will be posted </a:t>
            </a:r>
            <a:r>
              <a:rPr lang="en-US" sz="2800" dirty="0" smtClean="0">
                <a:solidFill>
                  <a:srgbClr val="000000"/>
                </a:solidFill>
              </a:rPr>
              <a:t>to EGAD website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http://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engineering.queensu.ca/egad/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under “</a:t>
            </a:r>
            <a:r>
              <a:rPr lang="en-US" sz="3200" dirty="0" smtClean="0">
                <a:solidFill>
                  <a:srgbClr val="000000"/>
                </a:solidFill>
              </a:rPr>
              <a:t>R</a:t>
            </a:r>
            <a:r>
              <a:rPr lang="en-US" sz="2800" dirty="0" smtClean="0">
                <a:solidFill>
                  <a:srgbClr val="000000"/>
                </a:solidFill>
              </a:rPr>
              <a:t>ESOURCES”.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 smtClean="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Other support and resources will </a:t>
            </a:r>
            <a:r>
              <a:rPr lang="en-US" sz="2800" dirty="0">
                <a:solidFill>
                  <a:srgbClr val="000000"/>
                </a:solidFill>
              </a:rPr>
              <a:t>described at the </a:t>
            </a:r>
            <a:r>
              <a:rPr lang="en-US" sz="2800" dirty="0" smtClean="0">
                <a:solidFill>
                  <a:srgbClr val="000000"/>
                </a:solidFill>
              </a:rPr>
              <a:t>end.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b="1" dirty="0" smtClean="0">
                <a:solidFill>
                  <a:srgbClr val="000000"/>
                </a:solidFill>
              </a:rPr>
              <a:t>NOTE</a:t>
            </a:r>
            <a:r>
              <a:rPr lang="en-US" sz="2800" dirty="0" smtClean="0">
                <a:solidFill>
                  <a:srgbClr val="000000"/>
                </a:solidFill>
              </a:rPr>
              <a:t>: This is an </a:t>
            </a:r>
            <a:r>
              <a:rPr lang="en-US" sz="2800" b="1" i="1" dirty="0" smtClean="0">
                <a:solidFill>
                  <a:srgbClr val="000000"/>
                </a:solidFill>
              </a:rPr>
              <a:t>active</a:t>
            </a:r>
            <a:r>
              <a:rPr lang="en-US" sz="2800" dirty="0" smtClean="0">
                <a:solidFill>
                  <a:srgbClr val="000000"/>
                </a:solidFill>
              </a:rPr>
              <a:t> and </a:t>
            </a:r>
            <a:r>
              <a:rPr lang="en-US" sz="2800" b="1" i="1" dirty="0" smtClean="0">
                <a:solidFill>
                  <a:srgbClr val="000000"/>
                </a:solidFill>
              </a:rPr>
              <a:t>collaborative </a:t>
            </a:r>
            <a:r>
              <a:rPr lang="en-US" sz="2800" dirty="0">
                <a:solidFill>
                  <a:srgbClr val="000000"/>
                </a:solidFill>
              </a:rPr>
              <a:t>workshop - feel free to ask questions or comment </a:t>
            </a:r>
            <a:r>
              <a:rPr lang="en-US" sz="2800" dirty="0" smtClean="0">
                <a:solidFill>
                  <a:srgbClr val="000000"/>
                </a:solidFill>
              </a:rPr>
              <a:t>throughout.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Taxonomy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CA" dirty="0" smtClean="0"/>
              <a:t>Useful to use a classification of learning objectives to structure expectations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dirty="0" smtClean="0"/>
              <a:t>Often divided into domains: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CA" dirty="0" smtClean="0"/>
              <a:t>Cognitive, psychomotor, affective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CA" dirty="0" smtClean="0"/>
              <a:t>“Knowing”, “doing”, “believing”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CA" dirty="0" smtClean="0"/>
              <a:t>“Factual”, “conceptual”, “procedural”, “metacognitive”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124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445045"/>
            <a:ext cx="9070975" cy="598488"/>
          </a:xfrm>
        </p:spPr>
        <p:txBody>
          <a:bodyPr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Taxonomy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fld id="{30B8E56E-5C78-4589-8F62-4F1DD5D2C1C8}" type="slidenum">
              <a:rPr lang="en-US" smtClean="0"/>
              <a:pPr>
                <a:tabLst>
                  <a:tab pos="723900" algn="l"/>
                  <a:tab pos="1447800" algn="l"/>
                  <a:tab pos="2171700" algn="l"/>
                </a:tabLst>
              </a:pPr>
              <a:t>31</a:t>
            </a:fld>
            <a:endParaRPr lang="en-US" smtClean="0"/>
          </a:p>
        </p:txBody>
      </p:sp>
      <p:sp>
        <p:nvSpPr>
          <p:cNvPr id="34821" name="AutoShape 2"/>
          <p:cNvSpPr>
            <a:spLocks noChangeArrowheads="1"/>
          </p:cNvSpPr>
          <p:nvPr/>
        </p:nvSpPr>
        <p:spPr bwMode="auto">
          <a:xfrm>
            <a:off x="215776" y="1581216"/>
            <a:ext cx="4319587" cy="72072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30A0"/>
              </a:gs>
              <a:gs pos="100000">
                <a:srgbClr val="640064"/>
              </a:gs>
            </a:gsLst>
            <a:path path="circle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Creating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(design, construct, generate ideas)</a:t>
            </a:r>
          </a:p>
        </p:txBody>
      </p:sp>
      <p:sp>
        <p:nvSpPr>
          <p:cNvPr id="34822" name="AutoShape 3"/>
          <p:cNvSpPr>
            <a:spLocks noChangeArrowheads="1"/>
          </p:cNvSpPr>
          <p:nvPr/>
        </p:nvSpPr>
        <p:spPr bwMode="auto">
          <a:xfrm>
            <a:off x="215776" y="2481329"/>
            <a:ext cx="4319587" cy="72072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30A0"/>
              </a:gs>
              <a:gs pos="100000">
                <a:srgbClr val="640064"/>
              </a:gs>
            </a:gsLst>
            <a:path path="circle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Evaluating/Synthesizing</a:t>
            </a:r>
            <a:endParaRPr lang="en-US" sz="2800" dirty="0">
              <a:solidFill>
                <a:schemeClr val="bg1"/>
              </a:solidFill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(critique, judge, justify decision)</a:t>
            </a:r>
          </a:p>
        </p:txBody>
      </p:sp>
      <p:sp>
        <p:nvSpPr>
          <p:cNvPr id="34823" name="AutoShape 4"/>
          <p:cNvSpPr>
            <a:spLocks noChangeArrowheads="1"/>
          </p:cNvSpPr>
          <p:nvPr/>
        </p:nvSpPr>
        <p:spPr bwMode="auto">
          <a:xfrm>
            <a:off x="215776" y="3381441"/>
            <a:ext cx="4319587" cy="72072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30A0"/>
              </a:gs>
              <a:gs pos="100000">
                <a:srgbClr val="640064"/>
              </a:gs>
            </a:gsLst>
            <a:path path="circle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Analyzing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(compare, organize, differentiate)</a:t>
            </a:r>
          </a:p>
        </p:txBody>
      </p:sp>
      <p:sp>
        <p:nvSpPr>
          <p:cNvPr id="34824" name="AutoShape 5"/>
          <p:cNvSpPr>
            <a:spLocks noChangeArrowheads="1"/>
          </p:cNvSpPr>
          <p:nvPr/>
        </p:nvSpPr>
        <p:spPr bwMode="auto">
          <a:xfrm>
            <a:off x="215776" y="4281554"/>
            <a:ext cx="4319587" cy="72072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30A0"/>
              </a:gs>
              <a:gs pos="100000">
                <a:srgbClr val="640064"/>
              </a:gs>
            </a:gsLst>
            <a:path path="circle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800">
                <a:solidFill>
                  <a:schemeClr val="bg1"/>
                </a:solidFill>
              </a:rPr>
              <a:t>Applying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>
                <a:solidFill>
                  <a:schemeClr val="bg1"/>
                </a:solidFill>
              </a:rPr>
              <a:t>(use in new situation)</a:t>
            </a:r>
          </a:p>
        </p:txBody>
      </p:sp>
      <p:sp>
        <p:nvSpPr>
          <p:cNvPr id="34825" name="AutoShape 6"/>
          <p:cNvSpPr>
            <a:spLocks noChangeArrowheads="1"/>
          </p:cNvSpPr>
          <p:nvPr/>
        </p:nvSpPr>
        <p:spPr bwMode="auto">
          <a:xfrm>
            <a:off x="215776" y="5181666"/>
            <a:ext cx="4319587" cy="72072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30A0"/>
              </a:gs>
              <a:gs pos="100000">
                <a:srgbClr val="640064"/>
              </a:gs>
            </a:gsLst>
            <a:path path="circle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800">
                <a:solidFill>
                  <a:schemeClr val="bg1"/>
                </a:solidFill>
              </a:rPr>
              <a:t>Understanding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>
                <a:solidFill>
                  <a:schemeClr val="bg1"/>
                </a:solidFill>
              </a:rPr>
              <a:t>(explain, summarize, infer)</a:t>
            </a:r>
          </a:p>
        </p:txBody>
      </p:sp>
      <p:sp>
        <p:nvSpPr>
          <p:cNvPr id="34826" name="AutoShape 7"/>
          <p:cNvSpPr>
            <a:spLocks noChangeArrowheads="1"/>
          </p:cNvSpPr>
          <p:nvPr/>
        </p:nvSpPr>
        <p:spPr bwMode="auto">
          <a:xfrm>
            <a:off x="215776" y="6081779"/>
            <a:ext cx="4319587" cy="72072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30A0"/>
              </a:gs>
              <a:gs pos="100000">
                <a:srgbClr val="640064"/>
              </a:gs>
            </a:gsLst>
            <a:path path="circle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Remembering/Knowing</a:t>
            </a:r>
            <a:endParaRPr lang="en-US" sz="2800" dirty="0">
              <a:solidFill>
                <a:schemeClr val="bg1"/>
              </a:solidFill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(list, describe, name)</a:t>
            </a:r>
          </a:p>
        </p:txBody>
      </p:sp>
      <p:sp>
        <p:nvSpPr>
          <p:cNvPr id="34828" name="Text Box 9"/>
          <p:cNvSpPr txBox="1">
            <a:spLocks noChangeArrowheads="1"/>
          </p:cNvSpPr>
          <p:nvPr/>
        </p:nvSpPr>
        <p:spPr bwMode="auto">
          <a:xfrm>
            <a:off x="648717" y="6802504"/>
            <a:ext cx="9000107" cy="5677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>
                <a:solidFill>
                  <a:srgbClr val="000000"/>
                </a:solidFill>
              </a:rPr>
              <a:t>  Anderson, L. W. and David R. </a:t>
            </a:r>
            <a:r>
              <a:rPr lang="en-US" dirty="0" err="1">
                <a:solidFill>
                  <a:srgbClr val="000000"/>
                </a:solidFill>
              </a:rPr>
              <a:t>Krathwohl</a:t>
            </a:r>
            <a:r>
              <a:rPr lang="en-US" dirty="0">
                <a:solidFill>
                  <a:srgbClr val="000000"/>
                </a:solidFill>
              </a:rPr>
              <a:t>, D. R., et al (Eds..) (2001)  A Taxonomy for Learning, Teaching, and Assessing: A Revision of Bloom's Taxonomy of Educational </a:t>
            </a:r>
            <a:r>
              <a:rPr lang="en-US" dirty="0" smtClean="0">
                <a:solidFill>
                  <a:srgbClr val="000000"/>
                </a:solidFill>
              </a:rPr>
              <a:t>Objectives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1800" y="971525"/>
            <a:ext cx="2951898" cy="531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Bloom’s </a:t>
            </a:r>
            <a:r>
              <a:rPr lang="en-CA" sz="2800" dirty="0" smtClean="0"/>
              <a:t>(cognitive)</a:t>
            </a:r>
            <a:endParaRPr lang="en-CA" sz="2800" dirty="0"/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5184328" y="1547589"/>
            <a:ext cx="4319587" cy="72072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30A0"/>
              </a:gs>
              <a:gs pos="100000">
                <a:srgbClr val="640064"/>
              </a:gs>
            </a:gsLst>
            <a:path path="circle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Receiving</a:t>
            </a:r>
            <a:endParaRPr lang="en-US" sz="2800" dirty="0">
              <a:solidFill>
                <a:schemeClr val="bg1"/>
              </a:solidFill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(asks, describes, points to)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5184328" y="2447702"/>
            <a:ext cx="4319587" cy="72072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30A0"/>
              </a:gs>
              <a:gs pos="100000">
                <a:srgbClr val="640064"/>
              </a:gs>
            </a:gsLst>
            <a:path path="circle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Responding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(answers, performs, practices)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5184328" y="3347814"/>
            <a:ext cx="4319587" cy="72072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30A0"/>
              </a:gs>
              <a:gs pos="100000">
                <a:srgbClr val="640064"/>
              </a:gs>
            </a:gsLst>
            <a:path path="circle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Valuing</a:t>
            </a:r>
            <a:endParaRPr lang="en-US" sz="2800" dirty="0">
              <a:solidFill>
                <a:schemeClr val="bg1"/>
              </a:solidFill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(demonstrates belief in, sensitive to)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5184328" y="4247927"/>
            <a:ext cx="4319587" cy="72072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30A0"/>
              </a:gs>
              <a:gs pos="100000">
                <a:srgbClr val="640064"/>
              </a:gs>
            </a:gsLst>
            <a:path path="circle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Organizing</a:t>
            </a:r>
            <a:endParaRPr lang="en-US" sz="2800" dirty="0">
              <a:solidFill>
                <a:schemeClr val="bg1"/>
              </a:solidFill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(relates beliefs, balances)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5184328" y="5148039"/>
            <a:ext cx="4319587" cy="72072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30A0"/>
              </a:gs>
              <a:gs pos="100000">
                <a:srgbClr val="640064"/>
              </a:gs>
            </a:gsLst>
            <a:path path="circle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Internalizing</a:t>
            </a:r>
            <a:endParaRPr lang="en-US" sz="2800" dirty="0">
              <a:solidFill>
                <a:schemeClr val="bg1"/>
              </a:solidFill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(acts, shows, practices)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76416" y="971525"/>
            <a:ext cx="2879378" cy="531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Bloom’s (affective)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xmlns="" val="40563947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445045"/>
            <a:ext cx="9070975" cy="598488"/>
          </a:xfrm>
        </p:spPr>
        <p:txBody>
          <a:bodyPr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Taxonomy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fld id="{30B8E56E-5C78-4589-8F62-4F1DD5D2C1C8}" type="slidenum">
              <a:rPr lang="en-US" smtClean="0"/>
              <a:pPr>
                <a:tabLst>
                  <a:tab pos="723900" algn="l"/>
                  <a:tab pos="1447800" algn="l"/>
                  <a:tab pos="2171700" algn="l"/>
                </a:tabLst>
              </a:pPr>
              <a:t>32</a:t>
            </a:fld>
            <a:endParaRPr lang="en-US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9367" y="1678054"/>
            <a:ext cx="542925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148770" y="1046128"/>
            <a:ext cx="4644070" cy="531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Miller’s (</a:t>
            </a:r>
            <a:r>
              <a:rPr lang="en-CA" sz="2800" dirty="0" err="1" smtClean="0"/>
              <a:t>McCahan</a:t>
            </a:r>
            <a:r>
              <a:rPr lang="en-CA" sz="2800" dirty="0" smtClean="0"/>
              <a:t>, CEEA 2011)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xmlns="" val="40563947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517053"/>
            <a:ext cx="9070975" cy="598488"/>
          </a:xfrm>
        </p:spPr>
        <p:txBody>
          <a:bodyPr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Verbs for cognitive skills</a:t>
            </a:r>
          </a:p>
        </p:txBody>
      </p:sp>
      <p:sp>
        <p:nvSpPr>
          <p:cNvPr id="35845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791840" y="1350912"/>
            <a:ext cx="4425950" cy="6029325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800" dirty="0" smtClean="0"/>
              <a:t>Define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800" dirty="0" smtClean="0"/>
              <a:t>List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800" dirty="0" smtClean="0"/>
              <a:t>State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800" dirty="0" smtClean="0"/>
              <a:t>Recall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800" dirty="0" smtClean="0"/>
              <a:t>Identify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800" dirty="0" smtClean="0"/>
              <a:t>Recognize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800" dirty="0" smtClean="0"/>
              <a:t>Calculate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800" dirty="0" smtClean="0"/>
              <a:t>Label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800" dirty="0" smtClean="0"/>
              <a:t>Locate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528690" y="1350912"/>
            <a:ext cx="4425950" cy="6029325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800" dirty="0" smtClean="0"/>
              <a:t>Interpret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800" dirty="0" smtClean="0"/>
              <a:t>Compare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800" dirty="0" smtClean="0"/>
              <a:t>Contrast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800" dirty="0" smtClean="0"/>
              <a:t>Solve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800" dirty="0" smtClean="0"/>
              <a:t>Estimate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800" dirty="0" smtClean="0"/>
              <a:t>Explain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800" dirty="0" smtClean="0"/>
              <a:t>Classify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800" dirty="0" smtClean="0"/>
              <a:t>Modify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800" dirty="0" smtClean="0"/>
              <a:t>Integrate</a:t>
            </a:r>
          </a:p>
        </p:txBody>
      </p:sp>
      <p:sp>
        <p:nvSpPr>
          <p:cNvPr id="358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fld id="{91FE3D3E-8926-4F3B-9D5A-70BA56577242}" type="slidenum">
              <a:rPr lang="en-US" smtClean="0"/>
              <a:pPr>
                <a:tabLst>
                  <a:tab pos="723900" algn="l"/>
                  <a:tab pos="1447800" algn="l"/>
                  <a:tab pos="2171700" algn="l"/>
                </a:tabLst>
              </a:pPr>
              <a:t>33</a:t>
            </a:fld>
            <a:endParaRPr lang="en-US" smtClean="0"/>
          </a:p>
        </p:txBody>
      </p:sp>
      <p:sp>
        <p:nvSpPr>
          <p:cNvPr id="35847" name="Text Box 4"/>
          <p:cNvSpPr txBox="1">
            <a:spLocks noChangeArrowheads="1"/>
          </p:cNvSpPr>
          <p:nvPr/>
        </p:nvSpPr>
        <p:spPr bwMode="auto">
          <a:xfrm>
            <a:off x="6302052" y="1350912"/>
            <a:ext cx="4425950" cy="602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>
              <a:spcAft>
                <a:spcPts val="1425"/>
              </a:spcAft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Analyze</a:t>
            </a:r>
          </a:p>
          <a:p>
            <a:pPr marL="431800" indent="-323850">
              <a:spcAft>
                <a:spcPts val="1425"/>
              </a:spcAft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Hypothesize</a:t>
            </a:r>
          </a:p>
          <a:p>
            <a:pPr marL="431800" indent="-323850">
              <a:spcAft>
                <a:spcPts val="1425"/>
              </a:spcAft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Evaluate</a:t>
            </a:r>
          </a:p>
          <a:p>
            <a:pPr marL="431800" indent="-323850">
              <a:spcAft>
                <a:spcPts val="1425"/>
              </a:spcAft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Justify</a:t>
            </a:r>
          </a:p>
          <a:p>
            <a:pPr marL="431800" indent="-323850">
              <a:spcAft>
                <a:spcPts val="1425"/>
              </a:spcAft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Develop</a:t>
            </a:r>
          </a:p>
          <a:p>
            <a:pPr marL="431800" indent="-323850">
              <a:spcAft>
                <a:spcPts val="1425"/>
              </a:spcAft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Create</a:t>
            </a:r>
          </a:p>
          <a:p>
            <a:pPr marL="431800" indent="-323850">
              <a:spcAft>
                <a:spcPts val="1425"/>
              </a:spcAft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Extrapolate</a:t>
            </a:r>
          </a:p>
          <a:p>
            <a:pPr marL="431800" indent="-323850">
              <a:spcAft>
                <a:spcPts val="1425"/>
              </a:spcAft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Design</a:t>
            </a:r>
          </a:p>
          <a:p>
            <a:pPr marL="431800" indent="-323850">
              <a:spcAft>
                <a:spcPts val="1425"/>
              </a:spcAft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Critique	</a:t>
            </a:r>
          </a:p>
        </p:txBody>
      </p:sp>
      <p:sp>
        <p:nvSpPr>
          <p:cNvPr id="35848" name="Line 5"/>
          <p:cNvSpPr>
            <a:spLocks noChangeShapeType="1"/>
          </p:cNvSpPr>
          <p:nvPr/>
        </p:nvSpPr>
        <p:spPr bwMode="auto">
          <a:xfrm>
            <a:off x="901625" y="6804173"/>
            <a:ext cx="7559675" cy="1587"/>
          </a:xfrm>
          <a:prstGeom prst="line">
            <a:avLst/>
          </a:prstGeom>
          <a:noFill/>
          <a:ln w="9525">
            <a:solidFill>
              <a:srgbClr val="B8474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 sz="1600"/>
          </a:p>
        </p:txBody>
      </p:sp>
      <p:sp>
        <p:nvSpPr>
          <p:cNvPr id="35849" name="Text Box 6"/>
          <p:cNvSpPr txBox="1">
            <a:spLocks noChangeArrowheads="1"/>
          </p:cNvSpPr>
          <p:nvPr/>
        </p:nvSpPr>
        <p:spPr bwMode="auto">
          <a:xfrm>
            <a:off x="2592040" y="6990283"/>
            <a:ext cx="3419475" cy="461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400" dirty="0">
                <a:solidFill>
                  <a:srgbClr val="FF0000"/>
                </a:solidFill>
              </a:rPr>
              <a:t>             Higher order skills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515938" y="308074"/>
            <a:ext cx="9072562" cy="879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Outcomes at Blooms’ Levels (</a:t>
            </a:r>
            <a:r>
              <a:rPr lang="en-US" sz="3200" dirty="0" err="1">
                <a:solidFill>
                  <a:srgbClr val="000000"/>
                </a:solidFill>
              </a:rPr>
              <a:t>Romkey</a:t>
            </a:r>
            <a:r>
              <a:rPr lang="en-US" sz="3200" dirty="0">
                <a:solidFill>
                  <a:srgbClr val="000000"/>
                </a:solidFill>
              </a:rPr>
              <a:t>, </a:t>
            </a:r>
            <a:r>
              <a:rPr lang="en-US" sz="3200" dirty="0" err="1">
                <a:solidFill>
                  <a:srgbClr val="000000"/>
                </a:solidFill>
              </a:rPr>
              <a:t>McCahan</a:t>
            </a:r>
            <a:r>
              <a:rPr lang="en-US" sz="3200" dirty="0">
                <a:solidFill>
                  <a:srgbClr val="000000"/>
                </a:solidFill>
              </a:rPr>
              <a:t>):</a:t>
            </a:r>
          </a:p>
        </p:txBody>
      </p:sp>
      <p:graphicFrame>
        <p:nvGraphicFramePr>
          <p:cNvPr id="2969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215991"/>
              </p:ext>
            </p:extLst>
          </p:nvPr>
        </p:nvGraphicFramePr>
        <p:xfrm>
          <a:off x="4320232" y="1274802"/>
          <a:ext cx="5400600" cy="5457363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5400600"/>
              </a:tblGrid>
              <a:tr h="62837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Argue the economic viability of the “green design” philosophy of product design.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12600" anchor="ctr" horzOverflow="overflow"/>
                </a:tc>
              </a:tr>
              <a:tr h="91381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Investigate recyclability/disposability issues relative to (a) metals, (b) glass, (c) polymers, and (d) composites.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12600" anchor="ctr" horzOverflow="overflow"/>
                </a:tc>
              </a:tr>
              <a:tr h="119925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Discuss the specific characteristics of the microstructure that render the stress-strain </a:t>
                      </a:r>
                      <a:r>
                        <a:rPr kumimoji="0" lang="en-US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behaviour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of a polymeric material as brittle, plastic, or elastic.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12600" anchor="ctr" horzOverflow="overflow"/>
                </a:tc>
              </a:tr>
              <a:tr h="62837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Utilize Poisson’s Ratio to calculate lateral strain given a longitudinal loading situation.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12600" anchor="ctr" horzOverflow="overflow"/>
                </a:tc>
              </a:tr>
              <a:tr h="91381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Explain Hooke’s Law in your own words and describe the conditions under which it is applicable.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12600" anchor="ctr" horzOverflow="overflow"/>
                </a:tc>
              </a:tr>
              <a:tr h="70653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Define the concepts of engineering stress and engineering strain.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12600" anchor="ctr" horzOverflow="overflow"/>
                </a:tc>
              </a:tr>
            </a:tbl>
          </a:graphicData>
        </a:graphic>
      </p:graphicFrame>
      <p:sp>
        <p:nvSpPr>
          <p:cNvPr id="36884" name="Text Box 29"/>
          <p:cNvSpPr txBox="1">
            <a:spLocks noChangeArrowheads="1"/>
          </p:cNvSpPr>
          <p:nvPr/>
        </p:nvSpPr>
        <p:spPr bwMode="auto">
          <a:xfrm>
            <a:off x="7223125" y="6884988"/>
            <a:ext cx="2352675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 hangingPunct="1">
              <a:tabLst>
                <a:tab pos="723900" algn="l"/>
                <a:tab pos="1447800" algn="l"/>
                <a:tab pos="2171700" algn="l"/>
              </a:tabLst>
            </a:pPr>
            <a:fld id="{26190A6F-E5C7-49FD-ABAA-6C1C8442E64A}" type="slidenum">
              <a:rPr lang="en-US" sz="1400">
                <a:solidFill>
                  <a:srgbClr val="000000"/>
                </a:solidFill>
              </a:rPr>
              <a:pPr algn="r" hangingPunct="1">
                <a:tabLst>
                  <a:tab pos="723900" algn="l"/>
                  <a:tab pos="1447800" algn="l"/>
                  <a:tab pos="2171700" algn="l"/>
                </a:tabLst>
              </a:pPr>
              <a:t>34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8288" y="7285038"/>
            <a:ext cx="4778375" cy="274637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368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C0BA01-17DC-42AB-8EB8-8A0807FD7E5E}" type="slidenum">
              <a:rPr lang="en-US" smtClean="0"/>
              <a:pPr/>
              <a:t>34</a:t>
            </a:fld>
            <a:endParaRPr lang="en-US" smtClean="0"/>
          </a:p>
        </p:txBody>
      </p:sp>
      <p:grpSp>
        <p:nvGrpSpPr>
          <p:cNvPr id="2" name="Group 2"/>
          <p:cNvGrpSpPr/>
          <p:nvPr/>
        </p:nvGrpSpPr>
        <p:grpSpPr>
          <a:xfrm>
            <a:off x="287784" y="1293266"/>
            <a:ext cx="3888432" cy="5222875"/>
            <a:chOff x="287784" y="1293266"/>
            <a:chExt cx="4679950" cy="5222875"/>
          </a:xfrm>
        </p:grpSpPr>
        <p:sp>
          <p:nvSpPr>
            <p:cNvPr id="13" name="AutoShape 5"/>
            <p:cNvSpPr>
              <a:spLocks noChangeArrowheads="1"/>
            </p:cNvSpPr>
            <p:nvPr/>
          </p:nvSpPr>
          <p:spPr bwMode="auto">
            <a:xfrm>
              <a:off x="638222" y="3995861"/>
              <a:ext cx="4319587" cy="72072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7030A0"/>
                </a:gs>
                <a:gs pos="100000">
                  <a:srgbClr val="640064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2800" dirty="0" smtClean="0">
                  <a:solidFill>
                    <a:schemeClr val="bg1"/>
                  </a:solidFill>
                </a:rPr>
                <a:t>Applying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grpSp>
          <p:nvGrpSpPr>
            <p:cNvPr id="3" name="Group 1"/>
            <p:cNvGrpSpPr/>
            <p:nvPr/>
          </p:nvGrpSpPr>
          <p:grpSpPr>
            <a:xfrm>
              <a:off x="287784" y="1293266"/>
              <a:ext cx="4679950" cy="5222875"/>
              <a:chOff x="2339975" y="1079500"/>
              <a:chExt cx="4679950" cy="5222875"/>
            </a:xfrm>
          </p:grpSpPr>
          <p:sp>
            <p:nvSpPr>
              <p:cNvPr id="10" name="AutoShape 2"/>
              <p:cNvSpPr>
                <a:spLocks noChangeArrowheads="1"/>
              </p:cNvSpPr>
              <p:nvPr/>
            </p:nvSpPr>
            <p:spPr bwMode="auto">
              <a:xfrm>
                <a:off x="2700338" y="1079500"/>
                <a:ext cx="4319587" cy="720725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7030A0"/>
                  </a:gs>
                  <a:gs pos="100000">
                    <a:srgbClr val="64006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9525">
                <a:noFill/>
                <a:round/>
                <a:headEnd/>
                <a:tailEnd/>
              </a:ln>
            </p:spPr>
            <p:txBody>
              <a:bodyPr wrap="none" lIns="90000" tIns="45000" rIns="90000" bIns="45000" anchor="ctr"/>
              <a:lstStyle/>
              <a:p>
                <a:pPr algn="ctr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</a:tabLst>
                </a:pPr>
                <a:r>
                  <a:rPr lang="en-US" sz="2800" dirty="0" smtClean="0">
                    <a:solidFill>
                      <a:schemeClr val="bg1"/>
                    </a:solidFill>
                  </a:rPr>
                  <a:t>Creating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AutoShape 3"/>
              <p:cNvSpPr>
                <a:spLocks noChangeArrowheads="1"/>
              </p:cNvSpPr>
              <p:nvPr/>
            </p:nvSpPr>
            <p:spPr bwMode="auto">
              <a:xfrm>
                <a:off x="2700338" y="1979613"/>
                <a:ext cx="4319587" cy="720725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7030A0"/>
                  </a:gs>
                  <a:gs pos="100000">
                    <a:srgbClr val="64006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9525">
                <a:noFill/>
                <a:round/>
                <a:headEnd/>
                <a:tailEnd/>
              </a:ln>
            </p:spPr>
            <p:txBody>
              <a:bodyPr wrap="none" lIns="90000" tIns="45000" rIns="90000" bIns="45000" anchor="ctr"/>
              <a:lstStyle/>
              <a:p>
                <a:pPr algn="ctr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</a:tabLst>
                </a:pPr>
                <a:r>
                  <a:rPr lang="en-US" sz="2800" dirty="0" smtClean="0">
                    <a:solidFill>
                      <a:schemeClr val="bg1"/>
                    </a:solidFill>
                  </a:rPr>
                  <a:t>Evaluating/Synthesizing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AutoShape 4"/>
              <p:cNvSpPr>
                <a:spLocks noChangeArrowheads="1"/>
              </p:cNvSpPr>
              <p:nvPr/>
            </p:nvSpPr>
            <p:spPr bwMode="auto">
              <a:xfrm>
                <a:off x="2700338" y="2879725"/>
                <a:ext cx="4319587" cy="720725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7030A0"/>
                  </a:gs>
                  <a:gs pos="100000">
                    <a:srgbClr val="64006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9525">
                <a:noFill/>
                <a:round/>
                <a:headEnd/>
                <a:tailEnd/>
              </a:ln>
            </p:spPr>
            <p:txBody>
              <a:bodyPr wrap="none" lIns="90000" tIns="45000" rIns="90000" bIns="45000" anchor="ctr"/>
              <a:lstStyle/>
              <a:p>
                <a:pPr algn="ctr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</a:tabLst>
                </a:pPr>
                <a:r>
                  <a:rPr lang="en-US" sz="2800" dirty="0" smtClean="0">
                    <a:solidFill>
                      <a:schemeClr val="bg1"/>
                    </a:solidFill>
                  </a:rPr>
                  <a:t>Analyzing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AutoShape 6"/>
              <p:cNvSpPr>
                <a:spLocks noChangeArrowheads="1"/>
              </p:cNvSpPr>
              <p:nvPr/>
            </p:nvSpPr>
            <p:spPr bwMode="auto">
              <a:xfrm>
                <a:off x="2700338" y="4679950"/>
                <a:ext cx="4319587" cy="720725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7030A0"/>
                  </a:gs>
                  <a:gs pos="100000">
                    <a:srgbClr val="64006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9525">
                <a:noFill/>
                <a:round/>
                <a:headEnd/>
                <a:tailEnd/>
              </a:ln>
            </p:spPr>
            <p:txBody>
              <a:bodyPr wrap="none" lIns="90000" tIns="45000" rIns="90000" bIns="45000" anchor="ctr"/>
              <a:lstStyle/>
              <a:p>
                <a:pPr algn="ctr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</a:tabLst>
                </a:pPr>
                <a:r>
                  <a:rPr lang="en-US" sz="2800" dirty="0" smtClean="0">
                    <a:solidFill>
                      <a:schemeClr val="bg1"/>
                    </a:solidFill>
                  </a:rPr>
                  <a:t>Understanding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AutoShape 7"/>
              <p:cNvSpPr>
                <a:spLocks noChangeArrowheads="1"/>
              </p:cNvSpPr>
              <p:nvPr/>
            </p:nvSpPr>
            <p:spPr bwMode="auto">
              <a:xfrm>
                <a:off x="2700338" y="5580063"/>
                <a:ext cx="4319587" cy="720725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7030A0"/>
                  </a:gs>
                  <a:gs pos="100000">
                    <a:srgbClr val="64006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9525">
                <a:noFill/>
                <a:round/>
                <a:headEnd/>
                <a:tailEnd/>
              </a:ln>
            </p:spPr>
            <p:txBody>
              <a:bodyPr wrap="none" lIns="90000" tIns="45000" rIns="90000" bIns="45000" anchor="ctr"/>
              <a:lstStyle/>
              <a:p>
                <a:pPr algn="ctr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</a:tabLst>
                </a:pPr>
                <a:r>
                  <a:rPr lang="en-US" sz="2800" dirty="0" smtClean="0">
                    <a:solidFill>
                      <a:schemeClr val="bg1"/>
                    </a:solidFill>
                  </a:rPr>
                  <a:t>Remembering/Knowing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Line 8"/>
              <p:cNvSpPr>
                <a:spLocks noChangeShapeType="1"/>
              </p:cNvSpPr>
              <p:nvPr/>
            </p:nvSpPr>
            <p:spPr bwMode="auto">
              <a:xfrm flipV="1">
                <a:off x="2339975" y="1079500"/>
                <a:ext cx="1588" cy="52228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CA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877093"/>
            <a:ext cx="9070975" cy="598488"/>
          </a:xfrm>
        </p:spPr>
        <p:txBody>
          <a:bodyPr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Task: Defining Indicators (10 min)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907629"/>
            <a:ext cx="9070975" cy="6029325"/>
          </a:xfrm>
        </p:spPr>
        <p:txBody>
          <a:bodyPr/>
          <a:lstStyle/>
          <a:p>
            <a:pPr marL="431800" indent="-323850" eaLnBrk="1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In groups of 2-4:</a:t>
            </a:r>
          </a:p>
          <a:p>
            <a:pPr marL="1054100" lvl="1" indent="-514350" eaLnBrk="1">
              <a:buFont typeface="Times New Roman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Select a graduate attribute.</a:t>
            </a:r>
          </a:p>
          <a:p>
            <a:pPr marL="1054100" lvl="1" indent="-514350" eaLnBrk="1">
              <a:buFont typeface="Times New Roman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Independently create some indicators for that attribute that reflect your program objectives</a:t>
            </a:r>
          </a:p>
          <a:p>
            <a:pPr marL="1054100" lvl="1" indent="-514350" eaLnBrk="1">
              <a:buFont typeface="Times New Roman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Discuss indicators at your table. </a:t>
            </a:r>
          </a:p>
          <a:p>
            <a:pPr marL="1454150" lvl="2" indent="-514350" eaLnBrk="1">
              <a:buFont typeface="Times New Roman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Are they measurable? </a:t>
            </a:r>
          </a:p>
          <a:p>
            <a:pPr marL="1454150" lvl="2" indent="-514350" eaLnBrk="1">
              <a:buFont typeface="Times New Roman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Are they meaningful? </a:t>
            </a:r>
          </a:p>
          <a:p>
            <a:pPr marL="1454150" lvl="2" indent="-514350" eaLnBrk="1">
              <a:buFont typeface="Times New Roman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Would the assessment of them be consistent from one rater to another?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8288" y="7285038"/>
            <a:ext cx="4778375" cy="274637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>
          <a:xfrm>
            <a:off x="504031" y="647683"/>
            <a:ext cx="9072563" cy="1259946"/>
          </a:xfrm>
        </p:spPr>
        <p:txBody>
          <a:bodyPr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Follow-up to identifying Indicators </a:t>
            </a:r>
          </a:p>
        </p:txBody>
      </p:sp>
      <p:sp>
        <p:nvSpPr>
          <p:cNvPr id="38915" name="Content Placeholder 5"/>
          <p:cNvSpPr>
            <a:spLocks noGrp="1"/>
          </p:cNvSpPr>
          <p:nvPr>
            <p:ph idx="1"/>
          </p:nvPr>
        </p:nvSpPr>
        <p:spPr>
          <a:xfrm>
            <a:off x="504031" y="1043533"/>
            <a:ext cx="9072563" cy="4989036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dirty="0" smtClean="0"/>
              <a:t>Any points for discussion?</a:t>
            </a:r>
          </a:p>
          <a:p>
            <a:endParaRPr lang="en-CA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64049" y="7199313"/>
            <a:ext cx="4714652" cy="3111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Engineering Graduate Attribute Development (EGAD) Project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38918" name="Text Box 2"/>
          <p:cNvSpPr txBox="1">
            <a:spLocks noChangeArrowheads="1"/>
          </p:cNvSpPr>
          <p:nvPr/>
        </p:nvSpPr>
        <p:spPr bwMode="auto">
          <a:xfrm>
            <a:off x="468313" y="1079500"/>
            <a:ext cx="9070975" cy="5940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>
          <a:xfrm>
            <a:off x="504031" y="503667"/>
            <a:ext cx="9072563" cy="1259946"/>
          </a:xfrm>
        </p:spPr>
        <p:txBody>
          <a:bodyPr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Additional Resources on Indicators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idx="1"/>
          </p:nvPr>
        </p:nvSpPr>
        <p:spPr>
          <a:xfrm>
            <a:off x="504031" y="1887145"/>
            <a:ext cx="9072563" cy="4989036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dirty="0" smtClean="0"/>
              <a:t>EC2000, ABET 2009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dirty="0" smtClean="0"/>
              <a:t>UK-SPEC, Engineering Subject Centre Guide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dirty="0" smtClean="0"/>
              <a:t>Engineers Australia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dirty="0" smtClean="0"/>
              <a:t>CDIO Syllabus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dirty="0" smtClean="0"/>
              <a:t>Foundation Coalition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dirty="0" smtClean="0"/>
              <a:t>UDLEs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dirty="0" smtClean="0"/>
              <a:t>IET criteria for ECE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64049" y="7199313"/>
            <a:ext cx="4714652" cy="3111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Engineering Graduate Attribute Development (EGAD) Project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5544368" y="3131765"/>
            <a:ext cx="4464249" cy="41044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Note: Indicators may also be known as:</a:t>
            </a:r>
          </a:p>
          <a:p>
            <a:pPr lvl="1">
              <a:tabLst>
                <a:tab pos="723900" algn="l"/>
                <a:tab pos="1447800" algn="l"/>
                <a:tab pos="2171700" algn="l"/>
              </a:tabLst>
            </a:pPr>
            <a:r>
              <a:rPr lang="en-US" sz="2400" i="1" dirty="0">
                <a:solidFill>
                  <a:srgbClr val="000000"/>
                </a:solidFill>
              </a:rPr>
              <a:t>Assessment criteria</a:t>
            </a:r>
          </a:p>
          <a:p>
            <a:pPr lvl="1">
              <a:tabLst>
                <a:tab pos="723900" algn="l"/>
                <a:tab pos="1447800" algn="l"/>
                <a:tab pos="2171700" algn="l"/>
              </a:tabLst>
            </a:pPr>
            <a:r>
              <a:rPr lang="en-US" sz="2400" i="1" dirty="0">
                <a:solidFill>
                  <a:srgbClr val="000000"/>
                </a:solidFill>
              </a:rPr>
              <a:t>Performance criteria</a:t>
            </a:r>
          </a:p>
          <a:p>
            <a:pPr lvl="1">
              <a:tabLst>
                <a:tab pos="723900" algn="l"/>
                <a:tab pos="1447800" algn="l"/>
                <a:tab pos="2171700" algn="l"/>
              </a:tabLst>
            </a:pPr>
            <a:r>
              <a:rPr lang="en-US" sz="2400" i="1" dirty="0">
                <a:solidFill>
                  <a:srgbClr val="000000"/>
                </a:solidFill>
              </a:rPr>
              <a:t>Outcomes</a:t>
            </a:r>
          </a:p>
          <a:p>
            <a:pPr lvl="1">
              <a:tabLst>
                <a:tab pos="723900" algn="l"/>
                <a:tab pos="1447800" algn="l"/>
                <a:tab pos="2171700" algn="l"/>
              </a:tabLst>
            </a:pPr>
            <a:r>
              <a:rPr lang="en-US" sz="2400" i="1" dirty="0">
                <a:solidFill>
                  <a:srgbClr val="000000"/>
                </a:solidFill>
              </a:rPr>
              <a:t>Competencies</a:t>
            </a:r>
          </a:p>
          <a:p>
            <a:pPr lvl="1">
              <a:tabLst>
                <a:tab pos="723900" algn="l"/>
                <a:tab pos="1447800" algn="l"/>
                <a:tab pos="2171700" algn="l"/>
              </a:tabLst>
            </a:pPr>
            <a:r>
              <a:rPr lang="en-US" sz="2400" i="1" dirty="0">
                <a:solidFill>
                  <a:srgbClr val="000000"/>
                </a:solidFill>
              </a:rPr>
              <a:t>Objectives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endParaRPr lang="en-US" sz="2400" i="1" dirty="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Many linked at</a:t>
            </a:r>
            <a:r>
              <a:rPr lang="en-US" sz="2400" dirty="0" smtClean="0">
                <a:solidFill>
                  <a:srgbClr val="000000"/>
                </a:solidFill>
              </a:rPr>
              <a:t>: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400" b="1" dirty="0">
                <a:solidFill>
                  <a:schemeClr val="accent2"/>
                </a:solidFill>
              </a:rPr>
              <a:t>http://bit.ly/9OSODq</a:t>
            </a:r>
            <a:endParaRPr lang="en-US" sz="2400" b="1" dirty="0">
              <a:solidFill>
                <a:schemeClr val="accent2"/>
              </a:solidFill>
              <a:hlinkClick r:id="rId3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(case sensitive, no zeros)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483146"/>
            <a:ext cx="9070975" cy="560387"/>
          </a:xfrm>
        </p:spPr>
        <p:txBody>
          <a:bodyPr>
            <a:noAutofit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600" dirty="0" smtClean="0"/>
              <a:t>Program-wide assessment process flow</a:t>
            </a:r>
          </a:p>
        </p:txBody>
      </p:sp>
      <p:sp>
        <p:nvSpPr>
          <p:cNvPr id="5120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03375C4F-F02C-448D-AAC4-DF8B2EEDF3F9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38</a:t>
            </a:fld>
            <a:endParaRPr lang="en-US" smtClean="0"/>
          </a:p>
        </p:txBody>
      </p:sp>
      <p:sp>
        <p:nvSpPr>
          <p:cNvPr id="26" name="AutoShape 2"/>
          <p:cNvSpPr>
            <a:spLocks noChangeArrowheads="1"/>
          </p:cNvSpPr>
          <p:nvPr/>
        </p:nvSpPr>
        <p:spPr bwMode="auto">
          <a:xfrm>
            <a:off x="6862890" y="1721685"/>
            <a:ext cx="2065854" cy="2850239"/>
          </a:xfrm>
          <a:prstGeom prst="flowChartProcess">
            <a:avLst/>
          </a:prstGeom>
          <a:gradFill>
            <a:gsLst>
              <a:gs pos="0">
                <a:srgbClr val="640064">
                  <a:alpha val="50000"/>
                </a:srgbClr>
              </a:gs>
              <a:gs pos="100000">
                <a:srgbClr val="640064"/>
              </a:gs>
            </a:gsLst>
            <a:path path="circle">
              <a:fillToRect l="50000" t="50000" r="50000" b="50000"/>
            </a:path>
          </a:gra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Defining Purpose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and Outcomes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6862890" y="5350778"/>
            <a:ext cx="2065853" cy="1368152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Program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Mapping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4048754" y="3563813"/>
            <a:ext cx="2065854" cy="1079500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>
                <a:solidFill>
                  <a:schemeClr val="bg1"/>
                </a:solidFill>
              </a:rPr>
              <a:t>Stakeholder input</a:t>
            </a: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auto">
          <a:xfrm>
            <a:off x="1138833" y="5350778"/>
            <a:ext cx="4879991" cy="1368152"/>
          </a:xfrm>
          <a:prstGeom prst="flowChartProcess">
            <a:avLst/>
          </a:prstGeom>
          <a:gradFill>
            <a:gsLst>
              <a:gs pos="0">
                <a:srgbClr val="640064">
                  <a:alpha val="50000"/>
                </a:srgbClr>
              </a:gs>
              <a:gs pos="100000">
                <a:srgbClr val="640064"/>
              </a:gs>
            </a:gsLst>
            <a:path path="circle">
              <a:fillToRect l="50000" t="50000" r="50000" b="50000"/>
            </a:path>
          </a:gra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Identifying and Collecting </a:t>
            </a:r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AutoShape 8"/>
          <p:cNvSpPr>
            <a:spLocks noChangeArrowheads="1"/>
          </p:cNvSpPr>
          <p:nvPr/>
        </p:nvSpPr>
        <p:spPr bwMode="auto">
          <a:xfrm>
            <a:off x="1174258" y="3563813"/>
            <a:ext cx="2065854" cy="1079500"/>
          </a:xfrm>
          <a:prstGeom prst="flowChartProcess">
            <a:avLst/>
          </a:prstGeom>
          <a:gradFill>
            <a:gsLst>
              <a:gs pos="0">
                <a:srgbClr val="640064">
                  <a:alpha val="50000"/>
                </a:srgbClr>
              </a:gs>
              <a:gs pos="100000">
                <a:srgbClr val="640064"/>
              </a:gs>
            </a:gsLst>
            <a:path path="circle">
              <a:fillToRect l="50000" t="50000" r="50000" b="50000"/>
            </a:path>
          </a:gra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Analysis and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Interpretation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AutoShape 9"/>
          <p:cNvSpPr>
            <a:spLocks noChangeArrowheads="1"/>
          </p:cNvSpPr>
          <p:nvPr/>
        </p:nvSpPr>
        <p:spPr bwMode="auto">
          <a:xfrm>
            <a:off x="1138833" y="1653393"/>
            <a:ext cx="2065854" cy="1079500"/>
          </a:xfrm>
          <a:prstGeom prst="flowChartProcess">
            <a:avLst/>
          </a:prstGeom>
          <a:gradFill>
            <a:gsLst>
              <a:gs pos="0">
                <a:srgbClr val="640064">
                  <a:alpha val="50000"/>
                </a:srgbClr>
              </a:gs>
              <a:gs pos="100000">
                <a:srgbClr val="640064"/>
              </a:gs>
            </a:gsLst>
            <a:path path="circle">
              <a:fillToRect l="50000" t="50000" r="50000" b="50000"/>
            </a:path>
          </a:gra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Create a Program</a:t>
            </a:r>
            <a:endParaRPr lang="en-US" dirty="0">
              <a:solidFill>
                <a:schemeClr val="bg1"/>
              </a:solidFill>
            </a:endParaRP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Improvement Plan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AutoShape 11"/>
          <p:cNvSpPr>
            <a:spLocks noChangeArrowheads="1"/>
          </p:cNvSpPr>
          <p:nvPr/>
        </p:nvSpPr>
        <p:spPr bwMode="auto">
          <a:xfrm>
            <a:off x="7684356" y="4642431"/>
            <a:ext cx="376061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chemeClr val="bg1"/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33" name="AutoShape 13"/>
          <p:cNvSpPr>
            <a:spLocks noChangeArrowheads="1"/>
          </p:cNvSpPr>
          <p:nvPr/>
        </p:nvSpPr>
        <p:spPr bwMode="auto">
          <a:xfrm>
            <a:off x="6119658" y="5854673"/>
            <a:ext cx="563264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chemeClr val="bg1"/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34" name="AutoShape 14"/>
          <p:cNvSpPr>
            <a:spLocks noChangeArrowheads="1"/>
          </p:cNvSpPr>
          <p:nvPr/>
        </p:nvSpPr>
        <p:spPr bwMode="auto">
          <a:xfrm rot="5400000">
            <a:off x="1770509" y="4830192"/>
            <a:ext cx="563264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chemeClr val="bg1"/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1888470" y="2912281"/>
            <a:ext cx="376062" cy="539750"/>
          </a:xfrm>
          <a:prstGeom prst="upArrow">
            <a:avLst>
              <a:gd name="adj1" fmla="val 50000"/>
              <a:gd name="adj2" fmla="val 37445"/>
            </a:avLst>
          </a:prstGeom>
          <a:solidFill>
            <a:schemeClr val="bg1"/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36" name="AutoShape 17"/>
          <p:cNvSpPr>
            <a:spLocks noChangeArrowheads="1"/>
          </p:cNvSpPr>
          <p:nvPr/>
        </p:nvSpPr>
        <p:spPr bwMode="auto">
          <a:xfrm>
            <a:off x="7707786" y="1048051"/>
            <a:ext cx="376061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chemeClr val="bg1"/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3" name="AutoShape 13"/>
          <p:cNvSpPr>
            <a:spLocks noChangeArrowheads="1"/>
          </p:cNvSpPr>
          <p:nvPr/>
        </p:nvSpPr>
        <p:spPr bwMode="auto">
          <a:xfrm flipH="1">
            <a:off x="3312120" y="1972039"/>
            <a:ext cx="539750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chemeClr val="bg1"/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auto">
          <a:xfrm>
            <a:off x="4176216" y="1692225"/>
            <a:ext cx="1979613" cy="1079500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Program &amp; Course</a:t>
            </a:r>
            <a:endParaRPr lang="en-US" dirty="0">
              <a:solidFill>
                <a:schemeClr val="bg1"/>
              </a:solidFill>
            </a:endParaRP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Improvement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AutoShape 10"/>
          <p:cNvSpPr>
            <a:spLocks noChangeArrowheads="1"/>
          </p:cNvSpPr>
          <p:nvPr/>
        </p:nvSpPr>
        <p:spPr bwMode="auto">
          <a:xfrm>
            <a:off x="6264448" y="2051645"/>
            <a:ext cx="539750" cy="360363"/>
          </a:xfrm>
          <a:prstGeom prst="rightArrow">
            <a:avLst>
              <a:gd name="adj1" fmla="val 50000"/>
              <a:gd name="adj2" fmla="val 37445"/>
            </a:avLst>
          </a:prstGeom>
          <a:solidFill>
            <a:schemeClr val="bg1"/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88184" y="1043533"/>
            <a:ext cx="5688632" cy="4104456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7784" y="1475581"/>
            <a:ext cx="3607429" cy="5848789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888184" y="4787950"/>
            <a:ext cx="2887349" cy="2160240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467469"/>
            <a:ext cx="9070975" cy="560387"/>
          </a:xfrm>
        </p:spPr>
        <p:txBody>
          <a:bodyPr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Curriculum Mapping 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120154"/>
            <a:ext cx="9070975" cy="6188075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Important to know where students (a) develop attributes and (b) are assessed 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In a typical program the courses involved in </a:t>
            </a:r>
            <a:r>
              <a:rPr lang="en-US" i="1" dirty="0" smtClean="0"/>
              <a:t>assessing</a:t>
            </a:r>
            <a:r>
              <a:rPr lang="en-US" dirty="0" smtClean="0"/>
              <a:t> students are a small subset of courses. This might include a few courses from areas including: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Engineering science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Laboratory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Complementary studies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Project/experiential based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8288" y="7285038"/>
            <a:ext cx="4778375" cy="274637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468313" y="120650"/>
            <a:ext cx="9070975" cy="689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>
              <a:solidFill>
                <a:srgbClr val="000000"/>
              </a:solidFill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Section 1: Providing Answers</a:t>
            </a:r>
            <a:endParaRPr lang="en-US" sz="3200" dirty="0">
              <a:solidFill>
                <a:srgbClr val="000000"/>
              </a:solidFill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600" dirty="0">
              <a:solidFill>
                <a:srgbClr val="000000"/>
              </a:solidFill>
            </a:endParaRPr>
          </a:p>
          <a:p>
            <a:pPr marL="514350" indent="-514350" algn="ctr"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 dirty="0" smtClean="0">
                <a:solidFill>
                  <a:srgbClr val="000000"/>
                </a:solidFill>
              </a:rPr>
              <a:t>What is GA?</a:t>
            </a:r>
          </a:p>
          <a:p>
            <a:pPr marL="514350" indent="-514350" algn="ctr"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 dirty="0" smtClean="0">
                <a:solidFill>
                  <a:srgbClr val="000000"/>
                </a:solidFill>
              </a:rPr>
              <a:t>Why GA?</a:t>
            </a:r>
            <a:endParaRPr lang="en-US" sz="2600" dirty="0">
              <a:solidFill>
                <a:srgbClr val="000000"/>
              </a:solidFill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36056" y="7199313"/>
            <a:ext cx="4824535" cy="3111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Engineering Graduate Attribute Development (EGAD)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169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539477"/>
            <a:ext cx="9070975" cy="598488"/>
          </a:xfrm>
        </p:spPr>
        <p:txBody>
          <a:bodyPr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Where can we assess students?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331565"/>
            <a:ext cx="9070975" cy="6029325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Courses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Co-ops/internships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Co-curricular activities (competitive teams, service learning, etc.)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Exit or alumni surveys/interviews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...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8288" y="7285038"/>
            <a:ext cx="4778375" cy="274637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359792" y="1619597"/>
            <a:ext cx="9289032" cy="3672408"/>
          </a:xfrm>
          <a:prstGeom prst="rect">
            <a:avLst/>
          </a:prstGeom>
          <a:gradFill flip="none" rotWithShape="1">
            <a:gsLst>
              <a:gs pos="0">
                <a:srgbClr val="640064">
                  <a:alpha val="50000"/>
                </a:srgbClr>
              </a:gs>
              <a:gs pos="100000">
                <a:srgbClr val="640064"/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1003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effectLst/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Two approaches to mapping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1" y="1691605"/>
            <a:ext cx="4536504" cy="5500013"/>
          </a:xfrm>
        </p:spPr>
        <p:txBody>
          <a:bodyPr/>
          <a:lstStyle/>
          <a:p>
            <a:pPr>
              <a:buNone/>
            </a:pPr>
            <a:r>
              <a:rPr lang="en-CA" b="1" dirty="0">
                <a:solidFill>
                  <a:schemeClr val="bg1"/>
                </a:solidFill>
              </a:rPr>
              <a:t>Courses to attributes</a:t>
            </a:r>
          </a:p>
          <a:p>
            <a:r>
              <a:rPr lang="en-CA" dirty="0">
                <a:solidFill>
                  <a:schemeClr val="bg1"/>
                </a:solidFill>
              </a:rPr>
              <a:t>“Let’s do a survey of our instructors, and determine </a:t>
            </a:r>
            <a:r>
              <a:rPr lang="en-CA" dirty="0" smtClean="0">
                <a:solidFill>
                  <a:schemeClr val="bg1"/>
                </a:solidFill>
              </a:rPr>
              <a:t>where we are already developing attributes, and what we expect.”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2821" y="1691605"/>
            <a:ext cx="4413996" cy="5500013"/>
          </a:xfrm>
        </p:spPr>
        <p:txBody>
          <a:bodyPr/>
          <a:lstStyle/>
          <a:p>
            <a:pPr>
              <a:buNone/>
            </a:pPr>
            <a:r>
              <a:rPr lang="en-CA" b="1" dirty="0" smtClean="0">
                <a:solidFill>
                  <a:schemeClr val="bg1"/>
                </a:solidFill>
              </a:rPr>
              <a:t>Attributes </a:t>
            </a:r>
            <a:r>
              <a:rPr lang="en-CA" b="1" dirty="0">
                <a:solidFill>
                  <a:schemeClr val="bg1"/>
                </a:solidFill>
              </a:rPr>
              <a:t>to courses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“Let`s determine what we want </a:t>
            </a:r>
            <a:r>
              <a:rPr lang="en-CA" dirty="0">
                <a:solidFill>
                  <a:schemeClr val="bg1"/>
                </a:solidFill>
              </a:rPr>
              <a:t>the program to look </a:t>
            </a:r>
            <a:r>
              <a:rPr lang="en-CA" dirty="0" smtClean="0">
                <a:solidFill>
                  <a:schemeClr val="bg1"/>
                </a:solidFill>
              </a:rPr>
              <a:t>like, then address how </a:t>
            </a:r>
            <a:r>
              <a:rPr lang="en-CA" dirty="0">
                <a:solidFill>
                  <a:schemeClr val="bg1"/>
                </a:solidFill>
              </a:rPr>
              <a:t>well </a:t>
            </a:r>
            <a:r>
              <a:rPr lang="en-CA" dirty="0" smtClean="0">
                <a:solidFill>
                  <a:schemeClr val="bg1"/>
                </a:solidFill>
              </a:rPr>
              <a:t>our curriculum aligns.”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25763" y="7236221"/>
            <a:ext cx="4778845" cy="27424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Engineering Graduate Attribute Development (EGAD)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A1959C-BFB6-4317-B126-00B8EFD27B09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cxnSp>
        <p:nvCxnSpPr>
          <p:cNvPr id="9" name="Straight Connector 8"/>
          <p:cNvCxnSpPr>
            <a:stCxn id="7" idx="0"/>
            <a:endCxn id="7" idx="2"/>
          </p:cNvCxnSpPr>
          <p:nvPr/>
        </p:nvCxnSpPr>
        <p:spPr bwMode="auto">
          <a:xfrm rot="16200000" flipH="1">
            <a:off x="3168104" y="3455801"/>
            <a:ext cx="367240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520032" y="5436021"/>
            <a:ext cx="5190332" cy="516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smtClean="0"/>
              <a:t>Can do this one way or both ways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AutoShape 1"/>
          <p:cNvSpPr>
            <a:spLocks noChangeArrowheads="1"/>
          </p:cNvSpPr>
          <p:nvPr/>
        </p:nvSpPr>
        <p:spPr bwMode="auto">
          <a:xfrm>
            <a:off x="319633" y="1763613"/>
            <a:ext cx="1984375" cy="4762500"/>
          </a:xfrm>
          <a:prstGeom prst="roundRect">
            <a:avLst>
              <a:gd name="adj" fmla="val 4042"/>
            </a:avLst>
          </a:prstGeom>
          <a:gradFill>
            <a:gsLst>
              <a:gs pos="0">
                <a:srgbClr val="7030A0"/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 hangingPunct="1">
              <a:tabLst>
                <a:tab pos="723900" algn="l"/>
                <a:tab pos="1447800" algn="l"/>
              </a:tabLst>
              <a:defRPr/>
            </a:pPr>
            <a:r>
              <a:rPr lang="en-US" b="1" dirty="0">
                <a:latin typeface="+mn-lt"/>
              </a:rPr>
              <a:t>Assessment</a:t>
            </a:r>
          </a:p>
          <a:p>
            <a:pPr algn="ctr" hangingPunct="1">
              <a:tabLst>
                <a:tab pos="723900" algn="l"/>
                <a:tab pos="1447800" algn="l"/>
              </a:tabLst>
              <a:defRPr/>
            </a:pPr>
            <a:r>
              <a:rPr lang="en-US" b="1" dirty="0">
                <a:latin typeface="+mn-lt"/>
              </a:rPr>
              <a:t>Criteria</a:t>
            </a:r>
          </a:p>
          <a:p>
            <a:pPr algn="ctr" hangingPunct="1">
              <a:tabLst>
                <a:tab pos="723900" algn="l"/>
                <a:tab pos="1447800" algn="l"/>
              </a:tabLst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algn="ctr" hangingPunct="1">
              <a:tabLst>
                <a:tab pos="723900" algn="l"/>
                <a:tab pos="1447800" algn="l"/>
              </a:tabLst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algn="ctr" hangingPunct="1">
              <a:tabLst>
                <a:tab pos="723900" algn="l"/>
                <a:tab pos="1447800" algn="l"/>
              </a:tabLst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algn="ctr" hangingPunct="1">
              <a:tabLst>
                <a:tab pos="723900" algn="l"/>
                <a:tab pos="1447800" algn="l"/>
              </a:tabLst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algn="ctr" hangingPunct="1">
              <a:tabLst>
                <a:tab pos="723900" algn="l"/>
                <a:tab pos="1447800" algn="l"/>
              </a:tabLst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algn="ctr" hangingPunct="1">
              <a:tabLst>
                <a:tab pos="723900" algn="l"/>
                <a:tab pos="1447800" algn="l"/>
              </a:tabLst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algn="ctr" hangingPunct="1">
              <a:tabLst>
                <a:tab pos="723900" algn="l"/>
                <a:tab pos="1447800" algn="l"/>
              </a:tabLst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algn="ctr" hangingPunct="1">
              <a:tabLst>
                <a:tab pos="723900" algn="l"/>
                <a:tab pos="1447800" algn="l"/>
              </a:tabLst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algn="ctr" hangingPunct="1">
              <a:tabLst>
                <a:tab pos="723900" algn="l"/>
                <a:tab pos="1447800" algn="l"/>
              </a:tabLst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algn="ctr" hangingPunct="1">
              <a:tabLst>
                <a:tab pos="723900" algn="l"/>
                <a:tab pos="1447800" algn="l"/>
              </a:tabLst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algn="ctr" hangingPunct="1">
              <a:tabLst>
                <a:tab pos="723900" algn="l"/>
                <a:tab pos="1447800" algn="l"/>
              </a:tabLst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algn="ctr" hangingPunct="1">
              <a:tabLst>
                <a:tab pos="723900" algn="l"/>
                <a:tab pos="1447800" algn="l"/>
              </a:tabLst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86019" name="AutoShape 2"/>
          <p:cNvSpPr>
            <a:spLocks noChangeArrowheads="1"/>
          </p:cNvSpPr>
          <p:nvPr/>
        </p:nvSpPr>
        <p:spPr bwMode="auto">
          <a:xfrm>
            <a:off x="196850" y="2801838"/>
            <a:ext cx="1984375" cy="5953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 dirty="0">
                <a:solidFill>
                  <a:schemeClr val="bg1"/>
                </a:solidFill>
                <a:latin typeface="+mn-lt"/>
              </a:rPr>
              <a:t>First year</a:t>
            </a:r>
          </a:p>
        </p:txBody>
      </p:sp>
      <p:sp>
        <p:nvSpPr>
          <p:cNvPr id="86020" name="AutoShape 3"/>
          <p:cNvSpPr>
            <a:spLocks noChangeArrowheads="1"/>
          </p:cNvSpPr>
          <p:nvPr/>
        </p:nvSpPr>
        <p:spPr bwMode="auto">
          <a:xfrm>
            <a:off x="196850" y="5200748"/>
            <a:ext cx="1984375" cy="5953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>
                <a:solidFill>
                  <a:schemeClr val="bg1"/>
                </a:solidFill>
                <a:latin typeface="+mn-lt"/>
              </a:rPr>
              <a:t>Graduating year</a:t>
            </a:r>
          </a:p>
        </p:txBody>
      </p:sp>
      <p:sp>
        <p:nvSpPr>
          <p:cNvPr id="86021" name="AutoShape 4"/>
          <p:cNvSpPr>
            <a:spLocks noChangeArrowheads="1"/>
          </p:cNvSpPr>
          <p:nvPr/>
        </p:nvSpPr>
        <p:spPr bwMode="auto">
          <a:xfrm>
            <a:off x="196850" y="3992463"/>
            <a:ext cx="1984375" cy="5953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>
                <a:solidFill>
                  <a:schemeClr val="bg1"/>
                </a:solidFill>
                <a:latin typeface="+mn-lt"/>
              </a:rPr>
              <a:t>Middle years</a:t>
            </a:r>
          </a:p>
        </p:txBody>
      </p:sp>
      <p:sp>
        <p:nvSpPr>
          <p:cNvPr id="86022" name="AutoShape 5"/>
          <p:cNvSpPr>
            <a:spLocks noChangeArrowheads="1"/>
          </p:cNvSpPr>
          <p:nvPr/>
        </p:nvSpPr>
        <p:spPr bwMode="auto">
          <a:xfrm>
            <a:off x="2776538" y="1747614"/>
            <a:ext cx="7143750" cy="992188"/>
          </a:xfrm>
          <a:prstGeom prst="roundRect">
            <a:avLst>
              <a:gd name="adj" fmla="val 9092"/>
            </a:avLst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dirty="0">
                <a:solidFill>
                  <a:schemeClr val="bg1"/>
                </a:solidFill>
                <a:latin typeface="+mn-lt"/>
              </a:rPr>
              <a:t>First year courses</a:t>
            </a:r>
          </a:p>
          <a:p>
            <a:pPr algn="ctr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US" dirty="0">
              <a:solidFill>
                <a:schemeClr val="bg1"/>
              </a:solidFill>
              <a:latin typeface="+mn-lt"/>
            </a:endParaRPr>
          </a:p>
          <a:p>
            <a:pPr algn="ctr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6023" name="AutoShape 6"/>
          <p:cNvSpPr>
            <a:spLocks noChangeArrowheads="1"/>
          </p:cNvSpPr>
          <p:nvPr/>
        </p:nvSpPr>
        <p:spPr bwMode="auto">
          <a:xfrm>
            <a:off x="2976563" y="2204938"/>
            <a:ext cx="1190625" cy="3968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 hangingPunct="1">
              <a:tabLst>
                <a:tab pos="723900" algn="l"/>
              </a:tabLst>
            </a:pPr>
            <a:r>
              <a:rPr lang="en-US">
                <a:solidFill>
                  <a:schemeClr val="bg1"/>
                </a:solidFill>
                <a:latin typeface="+mn-lt"/>
              </a:rPr>
              <a:t>Design</a:t>
            </a:r>
          </a:p>
        </p:txBody>
      </p:sp>
      <p:sp>
        <p:nvSpPr>
          <p:cNvPr id="86024" name="AutoShape 7"/>
          <p:cNvSpPr>
            <a:spLocks noChangeArrowheads="1"/>
          </p:cNvSpPr>
          <p:nvPr/>
        </p:nvSpPr>
        <p:spPr bwMode="auto">
          <a:xfrm>
            <a:off x="4364038" y="2204938"/>
            <a:ext cx="1389062" cy="3968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 hangingPunct="1">
              <a:tabLst>
                <a:tab pos="723900" algn="l"/>
              </a:tabLst>
            </a:pPr>
            <a:r>
              <a:rPr lang="en-US">
                <a:solidFill>
                  <a:schemeClr val="bg1"/>
                </a:solidFill>
                <a:latin typeface="+mn-lt"/>
              </a:rPr>
              <a:t>Physics</a:t>
            </a:r>
          </a:p>
        </p:txBody>
      </p:sp>
      <p:sp>
        <p:nvSpPr>
          <p:cNvPr id="86025" name="AutoShape 8"/>
          <p:cNvSpPr>
            <a:spLocks noChangeArrowheads="1"/>
          </p:cNvSpPr>
          <p:nvPr/>
        </p:nvSpPr>
        <p:spPr bwMode="auto">
          <a:xfrm>
            <a:off x="5953125" y="2204938"/>
            <a:ext cx="1389063" cy="3968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 hangingPunct="1">
              <a:tabLst>
                <a:tab pos="723900" algn="l"/>
              </a:tabLst>
            </a:pPr>
            <a:r>
              <a:rPr lang="en-US">
                <a:solidFill>
                  <a:schemeClr val="bg1"/>
                </a:solidFill>
                <a:latin typeface="+mn-lt"/>
              </a:rPr>
              <a:t>Calculus</a:t>
            </a:r>
          </a:p>
        </p:txBody>
      </p:sp>
      <p:sp>
        <p:nvSpPr>
          <p:cNvPr id="86026" name="AutoShape 9"/>
          <p:cNvSpPr>
            <a:spLocks noChangeArrowheads="1"/>
          </p:cNvSpPr>
          <p:nvPr/>
        </p:nvSpPr>
        <p:spPr bwMode="auto">
          <a:xfrm>
            <a:off x="7540625" y="2204938"/>
            <a:ext cx="1390650" cy="3968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 hangingPunct="1">
              <a:tabLst>
                <a:tab pos="723900" algn="l"/>
              </a:tabLst>
            </a:pPr>
            <a:r>
              <a:rPr lang="en-US">
                <a:solidFill>
                  <a:schemeClr val="bg1"/>
                </a:solidFill>
                <a:latin typeface="+mn-lt"/>
              </a:rPr>
              <a:t>Chemistry</a:t>
            </a:r>
          </a:p>
        </p:txBody>
      </p:sp>
      <p:sp>
        <p:nvSpPr>
          <p:cNvPr id="86027" name="AutoShape 10"/>
          <p:cNvSpPr>
            <a:spLocks noChangeArrowheads="1"/>
          </p:cNvSpPr>
          <p:nvPr/>
        </p:nvSpPr>
        <p:spPr bwMode="auto">
          <a:xfrm>
            <a:off x="9128125" y="2204938"/>
            <a:ext cx="595313" cy="3968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 hangingPunct="1"/>
            <a:r>
              <a:rPr lang="en-US">
                <a:solidFill>
                  <a:schemeClr val="bg1"/>
                </a:solidFill>
                <a:latin typeface="+mn-lt"/>
              </a:rPr>
              <a:t>etc.</a:t>
            </a:r>
          </a:p>
        </p:txBody>
      </p:sp>
      <p:sp>
        <p:nvSpPr>
          <p:cNvPr id="86028" name="Line 11"/>
          <p:cNvSpPr>
            <a:spLocks noChangeShapeType="1"/>
          </p:cNvSpPr>
          <p:nvPr/>
        </p:nvSpPr>
        <p:spPr bwMode="auto">
          <a:xfrm flipV="1">
            <a:off x="1784350" y="1939702"/>
            <a:ext cx="992188" cy="80803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86029" name="AutoShape 12"/>
          <p:cNvSpPr>
            <a:spLocks noChangeArrowheads="1"/>
          </p:cNvSpPr>
          <p:nvPr/>
        </p:nvSpPr>
        <p:spPr bwMode="auto">
          <a:xfrm>
            <a:off x="2793106" y="3275781"/>
            <a:ext cx="7143750" cy="3253035"/>
          </a:xfrm>
          <a:prstGeom prst="roundRect">
            <a:avLst>
              <a:gd name="adj" fmla="val 3190"/>
            </a:avLst>
          </a:prstGeom>
          <a:gradFill>
            <a:gsLst>
              <a:gs pos="0">
                <a:schemeClr val="accent3">
                  <a:lumMod val="5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dirty="0">
                <a:solidFill>
                  <a:schemeClr val="bg1"/>
                </a:solidFill>
                <a:latin typeface="+mn-lt"/>
              </a:rPr>
              <a:t>Design project course</a:t>
            </a:r>
          </a:p>
          <a:p>
            <a:pPr algn="ctr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US" dirty="0">
              <a:solidFill>
                <a:schemeClr val="bg1"/>
              </a:solidFill>
              <a:latin typeface="+mn-lt"/>
            </a:endParaRPr>
          </a:p>
          <a:p>
            <a:pPr algn="ctr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US" dirty="0">
              <a:solidFill>
                <a:schemeClr val="bg1"/>
              </a:solidFill>
              <a:latin typeface="+mn-lt"/>
            </a:endParaRPr>
          </a:p>
          <a:p>
            <a:pPr algn="ctr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US" dirty="0">
              <a:solidFill>
                <a:schemeClr val="bg1"/>
              </a:solidFill>
              <a:latin typeface="+mn-lt"/>
            </a:endParaRPr>
          </a:p>
          <a:p>
            <a:pPr algn="ctr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US" dirty="0">
              <a:solidFill>
                <a:schemeClr val="bg1"/>
              </a:solidFill>
              <a:latin typeface="+mn-lt"/>
            </a:endParaRPr>
          </a:p>
          <a:p>
            <a:pPr algn="ctr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US" dirty="0">
              <a:solidFill>
                <a:schemeClr val="bg1"/>
              </a:solidFill>
              <a:latin typeface="+mn-lt"/>
            </a:endParaRPr>
          </a:p>
          <a:p>
            <a:pPr algn="ctr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US" dirty="0">
              <a:solidFill>
                <a:schemeClr val="bg1"/>
              </a:solidFill>
              <a:latin typeface="+mn-lt"/>
            </a:endParaRPr>
          </a:p>
          <a:p>
            <a:pPr algn="ctr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US" dirty="0">
              <a:solidFill>
                <a:schemeClr val="bg1"/>
              </a:solidFill>
              <a:latin typeface="+mn-lt"/>
            </a:endParaRPr>
          </a:p>
          <a:p>
            <a:pPr algn="ctr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US" dirty="0">
              <a:solidFill>
                <a:schemeClr val="bg1"/>
              </a:solidFill>
              <a:latin typeface="+mn-lt"/>
            </a:endParaRPr>
          </a:p>
          <a:p>
            <a:pPr algn="ctr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6030" name="AutoShape 13"/>
          <p:cNvSpPr>
            <a:spLocks noChangeArrowheads="1"/>
          </p:cNvSpPr>
          <p:nvPr/>
        </p:nvSpPr>
        <p:spPr bwMode="auto">
          <a:xfrm>
            <a:off x="2976563" y="3856309"/>
            <a:ext cx="1785937" cy="2515816"/>
          </a:xfrm>
          <a:prstGeom prst="roundRect">
            <a:avLst>
              <a:gd name="adj" fmla="val 8251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Assignment 1</a:t>
            </a:r>
          </a:p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 dirty="0">
                <a:solidFill>
                  <a:schemeClr val="bg1"/>
                </a:solidFill>
                <a:latin typeface="+mn-lt"/>
              </a:rPr>
              <a:t>used to assess:</a:t>
            </a:r>
          </a:p>
          <a:p>
            <a:pPr algn="ctr" hangingPunct="1">
              <a:tabLst>
                <a:tab pos="723900" algn="l"/>
                <a:tab pos="1447800" algn="l"/>
              </a:tabLst>
            </a:pPr>
            <a:endParaRPr lang="en-US" b="1" dirty="0">
              <a:solidFill>
                <a:schemeClr val="bg1"/>
              </a:solidFill>
              <a:latin typeface="+mn-lt"/>
            </a:endParaRPr>
          </a:p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 dirty="0">
                <a:solidFill>
                  <a:schemeClr val="bg1"/>
                </a:solidFill>
                <a:latin typeface="+mn-lt"/>
              </a:rPr>
              <a:t>Criteria 1</a:t>
            </a:r>
          </a:p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 dirty="0">
                <a:solidFill>
                  <a:schemeClr val="bg1"/>
                </a:solidFill>
                <a:latin typeface="+mn-lt"/>
              </a:rPr>
              <a:t>Criteria 2</a:t>
            </a:r>
          </a:p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 dirty="0">
                <a:solidFill>
                  <a:schemeClr val="bg1"/>
                </a:solidFill>
                <a:latin typeface="+mn-lt"/>
              </a:rPr>
              <a:t>Criteria 3</a:t>
            </a:r>
          </a:p>
        </p:txBody>
      </p:sp>
      <p:sp>
        <p:nvSpPr>
          <p:cNvPr id="86031" name="Line 14"/>
          <p:cNvSpPr>
            <a:spLocks noChangeShapeType="1"/>
          </p:cNvSpPr>
          <p:nvPr/>
        </p:nvSpPr>
        <p:spPr bwMode="auto">
          <a:xfrm>
            <a:off x="3573463" y="2713979"/>
            <a:ext cx="0" cy="63381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86032" name="AutoShape 15"/>
          <p:cNvSpPr>
            <a:spLocks noChangeArrowheads="1"/>
          </p:cNvSpPr>
          <p:nvPr/>
        </p:nvSpPr>
        <p:spPr bwMode="auto">
          <a:xfrm>
            <a:off x="4960938" y="3856309"/>
            <a:ext cx="1784350" cy="2515816"/>
          </a:xfrm>
          <a:prstGeom prst="roundRect">
            <a:avLst>
              <a:gd name="adj" fmla="val 6839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Assignment 2</a:t>
            </a:r>
          </a:p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 dirty="0">
                <a:solidFill>
                  <a:schemeClr val="bg1"/>
                </a:solidFill>
                <a:latin typeface="+mn-lt"/>
              </a:rPr>
              <a:t>used to assess:</a:t>
            </a:r>
          </a:p>
          <a:p>
            <a:pPr algn="ctr" hangingPunct="1">
              <a:tabLst>
                <a:tab pos="723900" algn="l"/>
                <a:tab pos="1447800" algn="l"/>
              </a:tabLst>
            </a:pPr>
            <a:endParaRPr lang="en-US" b="1" dirty="0">
              <a:solidFill>
                <a:schemeClr val="bg1"/>
              </a:solidFill>
              <a:latin typeface="+mn-lt"/>
            </a:endParaRPr>
          </a:p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 dirty="0">
                <a:solidFill>
                  <a:schemeClr val="bg1"/>
                </a:solidFill>
                <a:latin typeface="+mn-lt"/>
              </a:rPr>
              <a:t>Criteria 1</a:t>
            </a:r>
          </a:p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 dirty="0">
                <a:solidFill>
                  <a:schemeClr val="bg1"/>
                </a:solidFill>
                <a:latin typeface="+mn-lt"/>
              </a:rPr>
              <a:t>Criteria 4</a:t>
            </a:r>
          </a:p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 dirty="0">
                <a:solidFill>
                  <a:schemeClr val="bg1"/>
                </a:solidFill>
                <a:latin typeface="+mn-lt"/>
              </a:rPr>
              <a:t>Criteria 5</a:t>
            </a:r>
          </a:p>
        </p:txBody>
      </p:sp>
      <p:sp>
        <p:nvSpPr>
          <p:cNvPr id="86033" name="AutoShape 16"/>
          <p:cNvSpPr>
            <a:spLocks noChangeArrowheads="1"/>
          </p:cNvSpPr>
          <p:nvPr/>
        </p:nvSpPr>
        <p:spPr bwMode="auto">
          <a:xfrm>
            <a:off x="6945313" y="3856309"/>
            <a:ext cx="1785937" cy="2515816"/>
          </a:xfrm>
          <a:prstGeom prst="roundRect">
            <a:avLst>
              <a:gd name="adj" fmla="val 8952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 b="1">
                <a:solidFill>
                  <a:schemeClr val="bg1"/>
                </a:solidFill>
                <a:latin typeface="+mn-lt"/>
              </a:rPr>
              <a:t>Team proposal</a:t>
            </a:r>
          </a:p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>
                <a:solidFill>
                  <a:schemeClr val="bg1"/>
                </a:solidFill>
                <a:latin typeface="+mn-lt"/>
              </a:rPr>
              <a:t>used to assess:</a:t>
            </a:r>
          </a:p>
          <a:p>
            <a:pPr algn="ctr" hangingPunct="1">
              <a:tabLst>
                <a:tab pos="723900" algn="l"/>
                <a:tab pos="1447800" algn="l"/>
              </a:tabLst>
            </a:pPr>
            <a:endParaRPr lang="en-US" b="1">
              <a:solidFill>
                <a:schemeClr val="bg1"/>
              </a:solidFill>
              <a:latin typeface="+mn-lt"/>
            </a:endParaRPr>
          </a:p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>
                <a:solidFill>
                  <a:schemeClr val="bg1"/>
                </a:solidFill>
                <a:latin typeface="+mn-lt"/>
              </a:rPr>
              <a:t>Criteria 1</a:t>
            </a:r>
          </a:p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>
                <a:solidFill>
                  <a:schemeClr val="bg1"/>
                </a:solidFill>
                <a:latin typeface="+mn-lt"/>
              </a:rPr>
              <a:t>Criteria 6</a:t>
            </a:r>
          </a:p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US">
                <a:solidFill>
                  <a:schemeClr val="bg1"/>
                </a:solidFill>
                <a:latin typeface="+mn-lt"/>
              </a:rPr>
              <a:t>Criteria 7</a:t>
            </a:r>
          </a:p>
        </p:txBody>
      </p:sp>
      <p:sp>
        <p:nvSpPr>
          <p:cNvPr id="86034" name="AutoShape 17"/>
          <p:cNvSpPr>
            <a:spLocks noChangeArrowheads="1"/>
          </p:cNvSpPr>
          <p:nvPr/>
        </p:nvSpPr>
        <p:spPr bwMode="auto">
          <a:xfrm>
            <a:off x="8928100" y="3856309"/>
            <a:ext cx="793750" cy="2515816"/>
          </a:xfrm>
          <a:prstGeom prst="roundRect">
            <a:avLst>
              <a:gd name="adj" fmla="val 10355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 hangingPunct="1">
              <a:tabLst>
                <a:tab pos="723900" algn="l"/>
              </a:tabLst>
            </a:pPr>
            <a:r>
              <a:rPr lang="en-US">
                <a:solidFill>
                  <a:schemeClr val="bg1"/>
                </a:solidFill>
                <a:latin typeface="+mn-lt"/>
              </a:rPr>
              <a:t>etc.</a:t>
            </a:r>
          </a:p>
        </p:txBody>
      </p:sp>
      <p:sp>
        <p:nvSpPr>
          <p:cNvPr id="86035" name="Rectangle 18"/>
          <p:cNvSpPr>
            <a:spLocks noGrp="1" noChangeArrowheads="1"/>
          </p:cNvSpPr>
          <p:nvPr>
            <p:ph type="title"/>
          </p:nvPr>
        </p:nvSpPr>
        <p:spPr>
          <a:xfrm>
            <a:off x="468313" y="627162"/>
            <a:ext cx="9070975" cy="560387"/>
          </a:xfrm>
        </p:spPr>
        <p:txBody>
          <a:bodyPr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/>
              <a:t>Courses to Attributes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86036" name="Slide Number Placeholder 1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8D0651-AFE4-419F-AE6C-C00EB6777C4F}" type="slidenum">
              <a:rPr lang="en-US" smtClean="0"/>
              <a:pPr/>
              <a:t>42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3681733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884812"/>
          </a:xfrm>
        </p:spPr>
        <p:txBody>
          <a:bodyPr>
            <a:normAutofit/>
          </a:bodyPr>
          <a:lstStyle/>
          <a:p>
            <a:r>
              <a:rPr lang="en-CA" sz="3400" dirty="0" smtClean="0"/>
              <a:t>Courses to Attributes Example: First Year</a:t>
            </a:r>
            <a:endParaRPr lang="en-CA" sz="3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B7C83-12BE-4124-97C6-D63547A2ADE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9432697"/>
              </p:ext>
            </p:extLst>
          </p:nvPr>
        </p:nvGraphicFramePr>
        <p:xfrm>
          <a:off x="399902" y="1115541"/>
          <a:ext cx="9248922" cy="585216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688082"/>
                <a:gridCol w="3165796"/>
                <a:gridCol w="2197522"/>
                <a:gridCol w="2197522"/>
              </a:tblGrid>
              <a:tr h="697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400" b="1" dirty="0"/>
                        <a:t/>
                      </a:r>
                      <a:br>
                        <a:rPr lang="en-CA" sz="2400" b="1" dirty="0"/>
                      </a:br>
                      <a:r>
                        <a:rPr lang="en-CA" sz="2400" b="1" dirty="0"/>
                        <a:t>Course</a:t>
                      </a:r>
                      <a:endParaRPr lang="en-CA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857" marR="1118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400" b="1" dirty="0"/>
                        <a:t>Grad Attributes Supported</a:t>
                      </a:r>
                      <a:endParaRPr lang="en-CA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857" marR="1118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400" b="1" dirty="0"/>
                        <a:t>Instructional Methods</a:t>
                      </a:r>
                      <a:endParaRPr lang="en-CA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857" marR="1118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400" b="1" dirty="0"/>
                        <a:t>Assessment tool(s)</a:t>
                      </a:r>
                      <a:endParaRPr lang="en-CA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857" marR="111857" marT="0" marB="0"/>
                </a:tc>
              </a:tr>
              <a:tr h="19284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400" dirty="0" smtClean="0"/>
                        <a:t>APSC-100 </a:t>
                      </a:r>
                      <a:r>
                        <a:rPr lang="en-CA" sz="2000" dirty="0" smtClean="0"/>
                        <a:t>(Engineering practice)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857" marR="111857" marT="0" marB="0"/>
                </a:tc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CA" sz="2400" dirty="0" smtClean="0"/>
                        <a:t>Communication</a:t>
                      </a:r>
                    </a:p>
                    <a:p>
                      <a:pPr marL="342900" indent="-3429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CA" sz="2400" dirty="0" smtClean="0"/>
                        <a:t>Individual </a:t>
                      </a:r>
                      <a:r>
                        <a:rPr lang="en-CA" sz="2400" dirty="0"/>
                        <a:t>&amp; Team Work</a:t>
                      </a:r>
                    </a:p>
                    <a:p>
                      <a:pPr marL="342900" indent="-3429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CA" sz="2400" dirty="0" smtClean="0"/>
                        <a:t>Professionalism</a:t>
                      </a:r>
                      <a:endParaRPr lang="en-CA" sz="2400" dirty="0"/>
                    </a:p>
                    <a:p>
                      <a:pPr marL="342900" indent="-3429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CA" sz="2400" dirty="0" smtClean="0"/>
                        <a:t>Lifelong Learning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CA" sz="2400" dirty="0" smtClean="0"/>
                        <a:t>Problem analysis (open-ended)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CA" sz="2400" dirty="0" smtClean="0"/>
                        <a:t>Investigation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CA" sz="2400" dirty="0" smtClean="0"/>
                        <a:t>Ethics and equity</a:t>
                      </a:r>
                    </a:p>
                    <a:p>
                      <a:pPr marL="342900" indent="-3429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CA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857" marR="1118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400" dirty="0" smtClean="0"/>
                        <a:t>Design project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400" dirty="0" smtClean="0"/>
                        <a:t>Experimental project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400" dirty="0" smtClean="0"/>
                        <a:t>Model eliciting activity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CA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857" marR="1118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400" dirty="0"/>
                        <a:t>Project </a:t>
                      </a:r>
                      <a:r>
                        <a:rPr lang="en-CA" sz="2400" dirty="0" smtClean="0"/>
                        <a:t>reports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400" dirty="0" smtClean="0"/>
                        <a:t>Oral presentations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400" dirty="0" smtClean="0"/>
                        <a:t>Peer evaluations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400" dirty="0" smtClean="0"/>
                        <a:t>Supervisor evaluation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400" dirty="0" smtClean="0"/>
                        <a:t>All rubric-based</a:t>
                      </a:r>
                      <a:endParaRPr lang="en-CA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857" marR="111857" marT="0" marB="0"/>
                </a:tc>
              </a:tr>
              <a:tr h="1299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400" dirty="0" smtClean="0"/>
                        <a:t>APSC-171 </a:t>
                      </a:r>
                      <a:r>
                        <a:rPr lang="en-CA" sz="2000" dirty="0" smtClean="0"/>
                        <a:t>(Calculus I)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857" marR="111857" marT="0" marB="0"/>
                </a:tc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CA" sz="2400" dirty="0" smtClean="0"/>
                        <a:t>Knowledge</a:t>
                      </a:r>
                      <a:endParaRPr lang="en-CA" sz="2400" dirty="0"/>
                    </a:p>
                    <a:p>
                      <a:pPr marL="342900" indent="-3429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CA" sz="2400" dirty="0" smtClean="0">
                          <a:sym typeface="Webdings"/>
                        </a:rPr>
                        <a:t>Problem analysis (closed-ended)</a:t>
                      </a:r>
                      <a:endParaRPr lang="en-C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857" marR="1118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400" dirty="0" smtClean="0"/>
                        <a:t>Lecture, independent work</a:t>
                      </a:r>
                      <a:endParaRPr lang="en-C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857" marR="11185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/>
                        <a:t>Targeted question on final exam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C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857" marR="111857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11485"/>
            <a:ext cx="10080624" cy="792088"/>
          </a:xfrm>
        </p:spPr>
        <p:txBody>
          <a:bodyPr>
            <a:noAutofit/>
          </a:bodyPr>
          <a:lstStyle/>
          <a:p>
            <a:r>
              <a:rPr lang="en-CA" sz="3600" dirty="0" smtClean="0"/>
              <a:t>Attributes to Courses Example: Lifelong learning</a:t>
            </a:r>
            <a:endParaRPr lang="en-CA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B7C83-12BE-4124-97C6-D63547A2ADE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5816" y="1694533"/>
          <a:ext cx="8928992" cy="467759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189634"/>
                <a:gridCol w="1490886"/>
                <a:gridCol w="1512168"/>
                <a:gridCol w="2736304"/>
              </a:tblGrid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b="1" dirty="0" smtClean="0"/>
                        <a:t>Indicator</a:t>
                      </a:r>
                      <a:endParaRPr lang="en-CA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b="1" dirty="0"/>
                        <a:t>Developed</a:t>
                      </a:r>
                      <a:endParaRPr lang="en-CA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b="1" dirty="0"/>
                        <a:t>Assessed</a:t>
                      </a:r>
                      <a:endParaRPr lang="en-CA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b="1" dirty="0"/>
                        <a:t>Assessment tool(s)</a:t>
                      </a:r>
                      <a:endParaRPr lang="en-CA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099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/>
                        <a:t>Critically evaluates procured information for authority, currency, and objectivity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/>
                        <a:t>APSC-100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/>
                        <a:t>MECH-212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/>
                        <a:t>MECH-460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/>
                        <a:t>MECH-460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/>
                        <a:t>Project proposal report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0998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/>
                        <a:t>MECH 490</a:t>
                      </a:r>
                      <a:endParaRPr lang="en-C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/>
                        <a:t>Oral exam</a:t>
                      </a:r>
                      <a:endParaRPr lang="en-C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274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/>
                        <a:t>Describes professional and academic societies in the discipline and how new knowledge enters discipline.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/>
                        <a:t>APSC-100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/>
                        <a:t>MECH-270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/>
                        <a:t>MECH-333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/>
                        <a:t>MECH-490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/>
                        <a:t>MECH-490</a:t>
                      </a:r>
                      <a:endParaRPr lang="en-C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/>
                        <a:t>Undergraduate thesis</a:t>
                      </a:r>
                      <a:endParaRPr lang="en-C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802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/>
                        <a:t>Identifies resources and professional associations that address own ongoing professional development.</a:t>
                      </a:r>
                      <a:endParaRPr lang="en-C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/>
                        <a:t>MECH-270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/>
                        <a:t>MECH-490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/>
                        <a:t>Co-op</a:t>
                      </a:r>
                      <a:endParaRPr lang="en-C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/>
                        <a:t>MECH-490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/>
                        <a:t>Pre-graduation interview</a:t>
                      </a:r>
                      <a:endParaRPr lang="en-C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802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/>
                        <a:t>Co-op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/>
                        <a:t>Post co-op report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62817" name="Rectangle 1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517053"/>
            <a:ext cx="9070975" cy="598488"/>
          </a:xfrm>
        </p:spPr>
        <p:txBody>
          <a:bodyPr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Other Mapping Tables (ABET)</a:t>
            </a:r>
          </a:p>
        </p:txBody>
      </p:sp>
      <p:sp>
        <p:nvSpPr>
          <p:cNvPr id="4608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/>
              <a:t>Engineering Graduate Attribute Development (EGAD) Project</a:t>
            </a:r>
          </a:p>
        </p:txBody>
      </p:sp>
      <p:sp>
        <p:nvSpPr>
          <p:cNvPr id="4608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fld id="{3AF5073D-B8C1-48D4-B975-ABB161993E6E}" type="slidenum">
              <a:rPr lang="en-US" smtClean="0"/>
              <a:pPr>
                <a:tabLst>
                  <a:tab pos="723900" algn="l"/>
                  <a:tab pos="1447800" algn="l"/>
                  <a:tab pos="2171700" algn="l"/>
                </a:tabLst>
              </a:pPr>
              <a:t>45</a:t>
            </a:fld>
            <a:endParaRPr lang="en-US" smtClean="0"/>
          </a:p>
        </p:txBody>
      </p:sp>
      <p:graphicFrame>
        <p:nvGraphicFramePr>
          <p:cNvPr id="38914" name="Group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51264795"/>
              </p:ext>
            </p:extLst>
          </p:nvPr>
        </p:nvGraphicFramePr>
        <p:xfrm>
          <a:off x="287784" y="1278302"/>
          <a:ext cx="9505054" cy="538185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584176"/>
                <a:gridCol w="1512168"/>
                <a:gridCol w="1206832"/>
                <a:gridCol w="1385292"/>
                <a:gridCol w="1098965"/>
                <a:gridCol w="1133447"/>
                <a:gridCol w="1584174"/>
              </a:tblGrid>
              <a:tr h="615950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Indicator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141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Developed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1234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Assess. Method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1234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Measured in: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1234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Time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1234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Coord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1234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Evaluation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12347" anchor="ctr" horzOverflow="overflow"/>
                </a:tc>
              </a:tr>
              <a:tr h="10541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Produces research information for the team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970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ME113, EM213, ME213, ME235, ME333, ME412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970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Portfolios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Peer Evaluations, Faculty Evaluations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970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 213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ME412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970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 213 Even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ME412 Odd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970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Even – Armaly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Odd - Richards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970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Curriculum Committee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9702" anchor="ctr" horzOverflow="overflow"/>
                </a:tc>
              </a:tr>
              <a:tr h="10541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Demonstrates understanding of team roles when assigned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970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ME113, EM213, ME213, ME235, ME333, ME412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970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Peer Evaluations, Faculty Evaluations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970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 213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ME412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970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ME 213 Even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ME412 Odd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970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Even – Armaly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Odd - Richards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970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Curriculum Committee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9702" anchor="ctr" horzOverflow="overflow"/>
                </a:tc>
              </a:tr>
              <a:tr h="10541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Shares in the work of the team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970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ME113, EM213, ME213, ME235, ME333, ME412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970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Peer Evaluations, Faculty Evaluations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970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ME 213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ME412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970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 213 Even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ME412 Odd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970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Even –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Armaly</a:t>
                      </a:r>
                      <a:endParaRPr kumimoji="0" lang="en-US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Odd - Richards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970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Curriculum Committee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9702" anchor="ctr" horzOverflow="overflow"/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6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Demonstrates good listening skills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970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ME113, EM213, ME213, ME235, ME333, ME412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970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Peer Evaluations, Faculty Evaluations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970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ME213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ME412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970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ME 213 Even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ME412 Odd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970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Even –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Armaly</a:t>
                      </a:r>
                      <a:endParaRPr kumimoji="0" lang="en-US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Odd - Richards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970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Curriculum Committee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9702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/>
            <a:r>
              <a:rPr lang="en-CA" dirty="0" smtClean="0"/>
              <a:t>Curriculum </a:t>
            </a:r>
            <a:r>
              <a:rPr lang="en-CA" dirty="0"/>
              <a:t>M</a:t>
            </a:r>
            <a:r>
              <a:rPr lang="en-CA" dirty="0" smtClean="0"/>
              <a:t>apping Surveying</a:t>
            </a:r>
          </a:p>
        </p:txBody>
      </p:sp>
      <p:sp>
        <p:nvSpPr>
          <p:cNvPr id="4710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>
              <a:buFont typeface="Arial" charset="0"/>
              <a:buChar char="•"/>
            </a:pPr>
            <a:r>
              <a:rPr lang="en-CA" dirty="0" smtClean="0"/>
              <a:t>U Guelph developing </a:t>
            </a:r>
            <a:r>
              <a:rPr lang="en-CA" dirty="0" err="1" smtClean="0"/>
              <a:t>Currickit</a:t>
            </a:r>
            <a:r>
              <a:rPr lang="en-CA" dirty="0" smtClean="0"/>
              <a:t>: Curriculum Mapping Software</a:t>
            </a:r>
          </a:p>
          <a:p>
            <a:pPr lvl="1" eaLnBrk="1">
              <a:buFont typeface="Arial" charset="0"/>
              <a:buChar char="•"/>
            </a:pPr>
            <a:r>
              <a:rPr lang="en-CA" dirty="0" smtClean="0"/>
              <a:t>Online survey, completed by each instructor, to describe whether an attribute is developed, assessed, or both</a:t>
            </a:r>
          </a:p>
          <a:p>
            <a:pPr lvl="1" eaLnBrk="1">
              <a:buFont typeface="Arial" charset="0"/>
              <a:buChar char="•"/>
            </a:pPr>
            <a:r>
              <a:rPr lang="en-CA" dirty="0" smtClean="0"/>
              <a:t>Software collects data and reports on attributes in the program</a:t>
            </a:r>
          </a:p>
          <a:p>
            <a:pPr eaLnBrk="1">
              <a:buFont typeface="Arial" charset="0"/>
              <a:buChar char="•"/>
            </a:pPr>
            <a:r>
              <a:rPr lang="en-CA" dirty="0" smtClean="0"/>
              <a:t>CDIO: Introduced, Developed, or Utilized (ITU) survey in courses</a:t>
            </a:r>
          </a:p>
          <a:p>
            <a:pPr eaLnBrk="1">
              <a:buFont typeface="Arial" charset="0"/>
              <a:buChar char="•"/>
            </a:pPr>
            <a:endParaRPr lang="en-CA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8288" y="7285038"/>
            <a:ext cx="4778375" cy="274637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CA" dirty="0" smtClean="0"/>
              <a:t>ITU Analysis (</a:t>
            </a:r>
            <a:r>
              <a:rPr lang="en-CA" dirty="0" err="1" smtClean="0"/>
              <a:t>UCalgary</a:t>
            </a:r>
            <a:r>
              <a:rPr lang="en-CA" dirty="0" smtClean="0"/>
              <a:t>)</a:t>
            </a:r>
          </a:p>
        </p:txBody>
      </p:sp>
      <p:sp>
        <p:nvSpPr>
          <p:cNvPr id="4813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/>
              <a:t>Engineering Graduate Attribute Development (EGAD) Project</a:t>
            </a:r>
          </a:p>
        </p:txBody>
      </p:sp>
      <p:sp>
        <p:nvSpPr>
          <p:cNvPr id="481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D139AD-47CD-4289-A7AC-9ED5860ED40A}" type="slidenum">
              <a:rPr lang="en-US" smtClean="0"/>
              <a:pPr/>
              <a:t>47</a:t>
            </a:fld>
            <a:endParaRPr lang="en-US" smtClean="0"/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3928" y="1619597"/>
            <a:ext cx="694962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ITU Analysis (</a:t>
            </a:r>
            <a:r>
              <a:rPr lang="en-US" dirty="0" err="1" smtClean="0"/>
              <a:t>UCalgary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0314F-006B-4606-9226-2E7A2606274E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920" y="1763613"/>
            <a:ext cx="684767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ITU Analysis (</a:t>
            </a:r>
            <a:r>
              <a:rPr lang="en-US" dirty="0" err="1" smtClean="0"/>
              <a:t>UCalgary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0314F-006B-4606-9226-2E7A2606274E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3928" y="1793298"/>
            <a:ext cx="6696744" cy="457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EGAD?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Engineering Graduate Attribute Development Project</a:t>
            </a:r>
          </a:p>
          <a:p>
            <a:r>
              <a:rPr lang="en-CA" dirty="0" smtClean="0"/>
              <a:t>Composed of engineering educators and educational developers across Canada</a:t>
            </a:r>
          </a:p>
          <a:p>
            <a:r>
              <a:rPr lang="en-CA" dirty="0" smtClean="0"/>
              <a:t>Sponsored by deans of engineering</a:t>
            </a:r>
          </a:p>
          <a:p>
            <a:r>
              <a:rPr lang="en-CA" dirty="0" smtClean="0"/>
              <a:t>Working collaboratively with CEAB to ensure training and materials meet requirements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483146"/>
            <a:ext cx="9070975" cy="560387"/>
          </a:xfrm>
        </p:spPr>
        <p:txBody>
          <a:bodyPr>
            <a:noAutofit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600" dirty="0" smtClean="0"/>
              <a:t>Program-wide assessment process flow</a:t>
            </a:r>
          </a:p>
        </p:txBody>
      </p:sp>
      <p:sp>
        <p:nvSpPr>
          <p:cNvPr id="5120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03375C4F-F02C-448D-AAC4-DF8B2EEDF3F9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50</a:t>
            </a:fld>
            <a:endParaRPr lang="en-US" smtClean="0"/>
          </a:p>
        </p:txBody>
      </p:sp>
      <p:grpSp>
        <p:nvGrpSpPr>
          <p:cNvPr id="2" name="Group 20"/>
          <p:cNvGrpSpPr/>
          <p:nvPr/>
        </p:nvGrpSpPr>
        <p:grpSpPr>
          <a:xfrm>
            <a:off x="1138833" y="1048051"/>
            <a:ext cx="7789911" cy="5670879"/>
            <a:chOff x="1138833" y="1048051"/>
            <a:chExt cx="7789911" cy="5670879"/>
          </a:xfrm>
          <a:gradFill>
            <a:gsLst>
              <a:gs pos="0">
                <a:srgbClr val="640064">
                  <a:alpha val="50000"/>
                </a:srgbClr>
              </a:gs>
              <a:gs pos="100000">
                <a:srgbClr val="640064"/>
              </a:gs>
            </a:gsLst>
            <a:path path="circle">
              <a:fillToRect l="50000" t="50000" r="50000" b="50000"/>
            </a:path>
          </a:gradFill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1138833" y="1048051"/>
              <a:ext cx="7789911" cy="5670879"/>
              <a:chOff x="1170781" y="655133"/>
              <a:chExt cx="7464714" cy="5670879"/>
            </a:xfrm>
            <a:grpFill/>
          </p:grpSpPr>
          <p:sp>
            <p:nvSpPr>
              <p:cNvPr id="26" name="AutoShape 2"/>
              <p:cNvSpPr>
                <a:spLocks noChangeArrowheads="1"/>
              </p:cNvSpPr>
              <p:nvPr/>
            </p:nvSpPr>
            <p:spPr bwMode="auto">
              <a:xfrm>
                <a:off x="6655882" y="1328767"/>
                <a:ext cx="1979613" cy="2850239"/>
              </a:xfrm>
              <a:prstGeom prst="flowChartProcess">
                <a:avLst/>
              </a:prstGeom>
              <a:grpFill/>
              <a:ln>
                <a:headEnd/>
                <a:tailEnd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lIns="90000" tIns="45000" rIns="90000" bIns="45000" anchor="ctr"/>
              <a:lstStyle/>
              <a:p>
                <a:pPr algn="ctr">
                  <a:tabLst>
                    <a:tab pos="723900" algn="l"/>
                    <a:tab pos="1447800" algn="l"/>
                  </a:tabLst>
                </a:pPr>
                <a:r>
                  <a:rPr lang="en-US" dirty="0" smtClean="0">
                    <a:solidFill>
                      <a:schemeClr val="bg1"/>
                    </a:solidFill>
                  </a:rPr>
                  <a:t>Defining Purpose </a:t>
                </a:r>
              </a:p>
              <a:p>
                <a:pPr algn="ctr">
                  <a:tabLst>
                    <a:tab pos="723900" algn="l"/>
                    <a:tab pos="1447800" algn="l"/>
                  </a:tabLst>
                </a:pPr>
                <a:r>
                  <a:rPr lang="en-US" dirty="0" smtClean="0">
                    <a:solidFill>
                      <a:schemeClr val="bg1"/>
                    </a:solidFill>
                  </a:rPr>
                  <a:t>and Outcomes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AutoShape 4"/>
              <p:cNvSpPr>
                <a:spLocks noChangeArrowheads="1"/>
              </p:cNvSpPr>
              <p:nvPr/>
            </p:nvSpPr>
            <p:spPr bwMode="auto">
              <a:xfrm>
                <a:off x="6655882" y="4957860"/>
                <a:ext cx="1979612" cy="1368152"/>
              </a:xfrm>
              <a:prstGeom prst="flowChartProcess">
                <a:avLst/>
              </a:prstGeom>
              <a:grpFill/>
              <a:ln>
                <a:headEnd/>
                <a:tailEnd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lIns="90000" tIns="45000" rIns="90000" bIns="45000" anchor="ctr"/>
              <a:lstStyle/>
              <a:p>
                <a:pPr algn="ctr">
                  <a:tabLst>
                    <a:tab pos="723900" algn="l"/>
                    <a:tab pos="1447800" algn="l"/>
                  </a:tabLst>
                </a:pPr>
                <a:r>
                  <a:rPr lang="en-US" dirty="0" smtClean="0">
                    <a:solidFill>
                      <a:schemeClr val="bg1"/>
                    </a:solidFill>
                  </a:rPr>
                  <a:t>Program</a:t>
                </a:r>
              </a:p>
              <a:p>
                <a:pPr algn="ctr">
                  <a:tabLst>
                    <a:tab pos="723900" algn="l"/>
                    <a:tab pos="1447800" algn="l"/>
                  </a:tabLst>
                </a:pPr>
                <a:r>
                  <a:rPr lang="en-US" dirty="0" smtClean="0">
                    <a:solidFill>
                      <a:schemeClr val="bg1"/>
                    </a:solidFill>
                  </a:rPr>
                  <a:t>Mapping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AutoShape 6"/>
              <p:cNvSpPr>
                <a:spLocks noChangeArrowheads="1"/>
              </p:cNvSpPr>
              <p:nvPr/>
            </p:nvSpPr>
            <p:spPr bwMode="auto">
              <a:xfrm>
                <a:off x="3959225" y="3170895"/>
                <a:ext cx="1979613" cy="1079500"/>
              </a:xfrm>
              <a:prstGeom prst="flowChartProcess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lIns="90000" tIns="45000" rIns="90000" bIns="45000" anchor="ctr"/>
              <a:lstStyle/>
              <a:p>
                <a:pPr algn="ctr">
                  <a:tabLst>
                    <a:tab pos="723900" algn="l"/>
                    <a:tab pos="1447800" algn="l"/>
                  </a:tabLst>
                </a:pPr>
                <a:r>
                  <a:rPr lang="en-US" dirty="0">
                    <a:solidFill>
                      <a:schemeClr val="bg1"/>
                    </a:solidFill>
                  </a:rPr>
                  <a:t>Stakeholder input</a:t>
                </a:r>
              </a:p>
            </p:txBody>
          </p:sp>
          <p:sp>
            <p:nvSpPr>
              <p:cNvPr id="29" name="AutoShape 7"/>
              <p:cNvSpPr>
                <a:spLocks noChangeArrowheads="1"/>
              </p:cNvSpPr>
              <p:nvPr/>
            </p:nvSpPr>
            <p:spPr bwMode="auto">
              <a:xfrm>
                <a:off x="1170781" y="4957860"/>
                <a:ext cx="4676271" cy="1368152"/>
              </a:xfrm>
              <a:prstGeom prst="flowChartProcess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90000" tIns="45000" rIns="90000" bIns="45000" anchor="ctr"/>
              <a:lstStyle/>
              <a:p>
                <a:pPr algn="ctr">
                  <a:tabLst>
                    <a:tab pos="723900" algn="l"/>
                    <a:tab pos="1447800" algn="l"/>
                  </a:tabLst>
                </a:pPr>
                <a:r>
                  <a:rPr lang="en-US" dirty="0" smtClean="0">
                    <a:solidFill>
                      <a:schemeClr val="bg1"/>
                    </a:solidFill>
                  </a:rPr>
                  <a:t>Identifying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and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Collecting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Data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AutoShape 8"/>
              <p:cNvSpPr>
                <a:spLocks noChangeArrowheads="1"/>
              </p:cNvSpPr>
              <p:nvPr/>
            </p:nvSpPr>
            <p:spPr bwMode="auto">
              <a:xfrm>
                <a:off x="1204727" y="3170895"/>
                <a:ext cx="1979613" cy="1079500"/>
              </a:xfrm>
              <a:prstGeom prst="flowChartProcess">
                <a:avLst/>
              </a:prstGeom>
              <a:grpFill/>
              <a:ln>
                <a:headEnd/>
                <a:tailEnd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lIns="90000" tIns="45000" rIns="90000" bIns="45000" anchor="ctr"/>
              <a:lstStyle/>
              <a:p>
                <a:pPr algn="ctr">
                  <a:tabLst>
                    <a:tab pos="723900" algn="l"/>
                    <a:tab pos="1447800" algn="l"/>
                  </a:tabLst>
                </a:pPr>
                <a:r>
                  <a:rPr lang="en-US" dirty="0" smtClean="0">
                    <a:solidFill>
                      <a:schemeClr val="bg1"/>
                    </a:solidFill>
                  </a:rPr>
                  <a:t>Analysis and</a:t>
                </a:r>
              </a:p>
              <a:p>
                <a:pPr algn="ctr">
                  <a:tabLst>
                    <a:tab pos="723900" algn="l"/>
                    <a:tab pos="1447800" algn="l"/>
                  </a:tabLst>
                </a:pPr>
                <a:r>
                  <a:rPr lang="en-US" dirty="0" smtClean="0">
                    <a:solidFill>
                      <a:schemeClr val="bg1"/>
                    </a:solidFill>
                  </a:rPr>
                  <a:t>Interpretation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AutoShape 9"/>
              <p:cNvSpPr>
                <a:spLocks noChangeArrowheads="1"/>
              </p:cNvSpPr>
              <p:nvPr/>
            </p:nvSpPr>
            <p:spPr bwMode="auto">
              <a:xfrm>
                <a:off x="1170781" y="1260475"/>
                <a:ext cx="1979613" cy="1079500"/>
              </a:xfrm>
              <a:prstGeom prst="flowChartProcess">
                <a:avLst/>
              </a:prstGeom>
              <a:grpFill/>
              <a:ln>
                <a:headEnd/>
                <a:tailEnd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lIns="90000" tIns="45000" rIns="90000" bIns="45000" anchor="ctr"/>
              <a:lstStyle/>
              <a:p>
                <a:pPr algn="ctr">
                  <a:tabLst>
                    <a:tab pos="723900" algn="l"/>
                    <a:tab pos="1447800" algn="l"/>
                  </a:tabLst>
                </a:pPr>
                <a:r>
                  <a:rPr lang="en-US" dirty="0" smtClean="0">
                    <a:solidFill>
                      <a:schemeClr val="bg1"/>
                    </a:solidFill>
                  </a:rPr>
                  <a:t>Create a Program</a:t>
                </a:r>
                <a:endParaRPr lang="en-US" dirty="0">
                  <a:solidFill>
                    <a:schemeClr val="bg1"/>
                  </a:solidFill>
                </a:endParaRPr>
              </a:p>
              <a:p>
                <a:pPr algn="ctr">
                  <a:tabLst>
                    <a:tab pos="723900" algn="l"/>
                    <a:tab pos="1447800" algn="l"/>
                  </a:tabLst>
                </a:pPr>
                <a:r>
                  <a:rPr lang="en-US" dirty="0" smtClean="0">
                    <a:solidFill>
                      <a:schemeClr val="bg1"/>
                    </a:solidFill>
                  </a:rPr>
                  <a:t>Improvement Plan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AutoShape 11"/>
              <p:cNvSpPr>
                <a:spLocks noChangeArrowheads="1"/>
              </p:cNvSpPr>
              <p:nvPr/>
            </p:nvSpPr>
            <p:spPr bwMode="auto">
              <a:xfrm>
                <a:off x="7443055" y="4249513"/>
                <a:ext cx="360362" cy="539750"/>
              </a:xfrm>
              <a:prstGeom prst="downArrow">
                <a:avLst>
                  <a:gd name="adj1" fmla="val 50000"/>
                  <a:gd name="adj2" fmla="val 37445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AutoShape 13"/>
              <p:cNvSpPr>
                <a:spLocks noChangeArrowheads="1"/>
              </p:cNvSpPr>
              <p:nvPr/>
            </p:nvSpPr>
            <p:spPr bwMode="auto">
              <a:xfrm>
                <a:off x="5943677" y="5461755"/>
                <a:ext cx="539750" cy="360362"/>
              </a:xfrm>
              <a:prstGeom prst="leftArrow">
                <a:avLst>
                  <a:gd name="adj1" fmla="val 50000"/>
                  <a:gd name="adj2" fmla="val 37445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AutoShape 14"/>
              <p:cNvSpPr>
                <a:spLocks noChangeArrowheads="1"/>
              </p:cNvSpPr>
              <p:nvPr/>
            </p:nvSpPr>
            <p:spPr bwMode="auto">
              <a:xfrm rot="5400000">
                <a:off x="1764330" y="4444796"/>
                <a:ext cx="563264" cy="345318"/>
              </a:xfrm>
              <a:prstGeom prst="leftArrow">
                <a:avLst>
                  <a:gd name="adj1" fmla="val 50000"/>
                  <a:gd name="adj2" fmla="val 37445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AutoShape 15"/>
              <p:cNvSpPr>
                <a:spLocks noChangeArrowheads="1"/>
              </p:cNvSpPr>
              <p:nvPr/>
            </p:nvSpPr>
            <p:spPr bwMode="auto">
              <a:xfrm>
                <a:off x="1889124" y="2519363"/>
                <a:ext cx="360363" cy="539750"/>
              </a:xfrm>
              <a:prstGeom prst="upArrow">
                <a:avLst>
                  <a:gd name="adj1" fmla="val 50000"/>
                  <a:gd name="adj2" fmla="val 37445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AutoShape 17"/>
              <p:cNvSpPr>
                <a:spLocks noChangeArrowheads="1"/>
              </p:cNvSpPr>
              <p:nvPr/>
            </p:nvSpPr>
            <p:spPr bwMode="auto">
              <a:xfrm>
                <a:off x="7465507" y="655133"/>
                <a:ext cx="360362" cy="539750"/>
              </a:xfrm>
              <a:prstGeom prst="downArrow">
                <a:avLst>
                  <a:gd name="adj1" fmla="val 50000"/>
                  <a:gd name="adj2" fmla="val 37445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3" name="AutoShape 13"/>
            <p:cNvSpPr>
              <a:spLocks noChangeArrowheads="1"/>
            </p:cNvSpPr>
            <p:nvPr/>
          </p:nvSpPr>
          <p:spPr bwMode="auto">
            <a:xfrm flipH="1">
              <a:off x="3312120" y="1972039"/>
              <a:ext cx="539750" cy="360362"/>
            </a:xfrm>
            <a:prstGeom prst="leftArrow">
              <a:avLst>
                <a:gd name="adj1" fmla="val 50000"/>
                <a:gd name="adj2" fmla="val 37445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24" name="AutoShape 9"/>
            <p:cNvSpPr>
              <a:spLocks noChangeArrowheads="1"/>
            </p:cNvSpPr>
            <p:nvPr/>
          </p:nvSpPr>
          <p:spPr bwMode="auto">
            <a:xfrm>
              <a:off x="4176216" y="1692225"/>
              <a:ext cx="1979613" cy="1079500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 dirty="0" smtClean="0">
                  <a:solidFill>
                    <a:schemeClr val="bg1"/>
                  </a:solidFill>
                </a:rPr>
                <a:t>Program &amp; Course</a:t>
              </a:r>
              <a:endParaRPr lang="en-US" dirty="0">
                <a:solidFill>
                  <a:schemeClr val="bg1"/>
                </a:solidFill>
              </a:endParaRPr>
            </a:p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 dirty="0" smtClean="0">
                  <a:solidFill>
                    <a:schemeClr val="bg1"/>
                  </a:solidFill>
                </a:rPr>
                <a:t>Improvement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AutoShape 10"/>
            <p:cNvSpPr>
              <a:spLocks noChangeArrowheads="1"/>
            </p:cNvSpPr>
            <p:nvPr/>
          </p:nvSpPr>
          <p:spPr bwMode="auto">
            <a:xfrm>
              <a:off x="6264448" y="2051645"/>
              <a:ext cx="539750" cy="360363"/>
            </a:xfrm>
            <a:prstGeom prst="rightArrow">
              <a:avLst>
                <a:gd name="adj1" fmla="val 50000"/>
                <a:gd name="adj2" fmla="val 37445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3888184" y="-828675"/>
            <a:ext cx="5688632" cy="5904656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43768" y="-540643"/>
            <a:ext cx="3607429" cy="5848789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840512" y="5147989"/>
            <a:ext cx="5688632" cy="5904656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661069"/>
            <a:ext cx="9539287" cy="598488"/>
          </a:xfrm>
        </p:spPr>
        <p:txBody>
          <a:bodyPr>
            <a:noAutofit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3600" dirty="0" smtClean="0"/>
              <a:t>Instructors: “We do assess outcomes – by grades”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8288" y="7285038"/>
            <a:ext cx="4778375" cy="274637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graphicFrame>
        <p:nvGraphicFramePr>
          <p:cNvPr id="43010" name="Group 2"/>
          <p:cNvGraphicFramePr>
            <a:graphicFrameLocks noGrp="1"/>
          </p:cNvGraphicFramePr>
          <p:nvPr/>
        </p:nvGraphicFramePr>
        <p:xfrm>
          <a:off x="466725" y="2217738"/>
          <a:ext cx="3967163" cy="2594102"/>
        </p:xfrm>
        <a:graphic>
          <a:graphicData uri="http://schemas.openxmlformats.org/drawingml/2006/table">
            <a:tbl>
              <a:tblPr/>
              <a:tblGrid>
                <a:gridCol w="3457575"/>
                <a:gridCol w="509588"/>
              </a:tblGrid>
              <a:tr h="3365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Bitstream Vera Sans" charset="0"/>
                          <a:cs typeface="Bitstream Vera Sans" charset="0"/>
                        </a:rPr>
                        <a:t>Electric Circuits I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Bitstream Vera Sans" charset="0"/>
                          <a:cs typeface="Bitstream Vera Sans" charset="0"/>
                        </a:rPr>
                        <a:t>Electromagnetics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Bitstream Vera Sans" charset="0"/>
                          <a:cs typeface="Bitstream Vera Sans" charset="0"/>
                        </a:rPr>
                        <a:t> I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Bitstream Vera Sans" charset="0"/>
                          <a:cs typeface="Bitstream Vera Sans" charset="0"/>
                        </a:rPr>
                        <a:t>Signals and Systems I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Bitstream Vera Sans" charset="0"/>
                          <a:cs typeface="Bitstream Vera Sans" charset="0"/>
                        </a:rPr>
                        <a:t>Electronics I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Bitstream Vera Sans" charset="0"/>
                          <a:cs typeface="Bitstream Vera Sans" charset="0"/>
                        </a:rPr>
                        <a:t>Electrical Engineering Laboratory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Bitstream Vera Sans" charset="0"/>
                          <a:cs typeface="Bitstream Vera Sans" charset="0"/>
                        </a:rPr>
                        <a:t>Engineering Communications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Bitstream Vera Sans" charset="0"/>
                          <a:cs typeface="Bitstream Vera Sans" charset="0"/>
                        </a:rPr>
                        <a:t>Engineering Economics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Bitstream Vera Sans" charset="0"/>
                          <a:cs typeface="Bitstream Vera Sans" charset="0"/>
                        </a:rPr>
                        <a:t>...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Bitstream Vera Sans" charset="0"/>
                          <a:cs typeface="Bitstream Vera Sans" charset="0"/>
                        </a:rPr>
                        <a:t>Electrical Design Capstone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Bitstream Vera Sans" charset="0"/>
                          <a:cs typeface="Bitstream Vera Sans" charset="0"/>
                        </a:rPr>
                        <a:t>78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Bitstream Vera Sans" charset="0"/>
                          <a:cs typeface="Bitstream Vera Sans" charset="0"/>
                        </a:rPr>
                        <a:t>56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Bitstream Vera Sans" charset="0"/>
                          <a:cs typeface="Bitstream Vera Sans" charset="0"/>
                        </a:rPr>
                        <a:t>82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Bitstream Vera Sans" charset="0"/>
                          <a:cs typeface="Bitstream Vera Sans" charset="0"/>
                        </a:rPr>
                        <a:t>71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Bitstream Vera Sans" charset="0"/>
                          <a:cs typeface="Bitstream Vera Sans" charset="0"/>
                        </a:rPr>
                        <a:t>86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Bitstream Vera Sans" charset="0"/>
                          <a:cs typeface="Bitstream Vera Sans" charset="0"/>
                        </a:rPr>
                        <a:t>76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Bitstream Vera Sans" charset="0"/>
                          <a:cs typeface="Bitstream Vera Sans" charset="0"/>
                        </a:rPr>
                        <a:t>88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Bitstream Vera Sans" charset="0"/>
                        <a:cs typeface="Bitstream Vera Sans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Bitstream Vera Sans" charset="0"/>
                          <a:cs typeface="Bitstream Vera Sans" charset="0"/>
                        </a:rPr>
                        <a:t>86</a:t>
                      </a:r>
                    </a:p>
                  </a:txBody>
                  <a:tcPr anchor="ctr" horzOverflow="overflow">
                    <a:lnL w="3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279" name="Text Box 12"/>
          <p:cNvSpPr txBox="1">
            <a:spLocks noChangeArrowheads="1"/>
          </p:cNvSpPr>
          <p:nvPr/>
        </p:nvSpPr>
        <p:spPr bwMode="auto">
          <a:xfrm>
            <a:off x="360363" y="1697038"/>
            <a:ext cx="3060700" cy="461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400">
                <a:solidFill>
                  <a:srgbClr val="000000"/>
                </a:solidFill>
                <a:latin typeface="+mn-lt"/>
              </a:rPr>
              <a:t>Student transcript</a:t>
            </a:r>
          </a:p>
        </p:txBody>
      </p:sp>
      <p:sp>
        <p:nvSpPr>
          <p:cNvPr id="54280" name="AutoShape 13"/>
          <p:cNvSpPr>
            <a:spLocks noChangeArrowheads="1"/>
          </p:cNvSpPr>
          <p:nvPr/>
        </p:nvSpPr>
        <p:spPr bwMode="auto">
          <a:xfrm>
            <a:off x="6192440" y="1259557"/>
            <a:ext cx="3491483" cy="1260475"/>
          </a:xfrm>
          <a:prstGeom prst="wedgeRoundRectCallout">
            <a:avLst>
              <a:gd name="adj1" fmla="val -53375"/>
              <a:gd name="adj2" fmla="val 63681"/>
              <a:gd name="adj3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</a:rPr>
              <a:t>How well does the program prepare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</a:rPr>
              <a:t>students to solve open-ended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</a:rPr>
              <a:t>problems?</a:t>
            </a:r>
          </a:p>
        </p:txBody>
      </p:sp>
      <p:sp>
        <p:nvSpPr>
          <p:cNvPr id="54281" name="AutoShape 14"/>
          <p:cNvSpPr>
            <a:spLocks noChangeArrowheads="1"/>
          </p:cNvSpPr>
          <p:nvPr/>
        </p:nvSpPr>
        <p:spPr bwMode="auto">
          <a:xfrm>
            <a:off x="5005213" y="2771427"/>
            <a:ext cx="3419475" cy="1260475"/>
          </a:xfrm>
          <a:prstGeom prst="wedgeRoundRectCallout">
            <a:avLst>
              <a:gd name="adj1" fmla="val -53375"/>
              <a:gd name="adj2" fmla="val 58824"/>
              <a:gd name="adj3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</a:rPr>
              <a:t>Are students prepared to continue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</a:rPr>
              <a:t>learning independently after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</a:rPr>
              <a:t>graduation?</a:t>
            </a:r>
          </a:p>
        </p:txBody>
      </p:sp>
      <p:sp>
        <p:nvSpPr>
          <p:cNvPr id="54282" name="AutoShape 15"/>
          <p:cNvSpPr>
            <a:spLocks noChangeArrowheads="1"/>
          </p:cNvSpPr>
          <p:nvPr/>
        </p:nvSpPr>
        <p:spPr bwMode="auto">
          <a:xfrm>
            <a:off x="6264448" y="4139877"/>
            <a:ext cx="3419475" cy="1260475"/>
          </a:xfrm>
          <a:prstGeom prst="wedgeRoundRectCallout">
            <a:avLst>
              <a:gd name="adj1" fmla="val -52458"/>
              <a:gd name="adj2" fmla="val 60537"/>
              <a:gd name="adj3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</a:rPr>
              <a:t>Do students consider the social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</a:rPr>
              <a:t>and environmental implications of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</a:rPr>
              <a:t>their work?</a:t>
            </a:r>
          </a:p>
        </p:txBody>
      </p:sp>
      <p:sp>
        <p:nvSpPr>
          <p:cNvPr id="54283" name="AutoShape 16"/>
          <p:cNvSpPr>
            <a:spLocks noChangeArrowheads="1"/>
          </p:cNvSpPr>
          <p:nvPr/>
        </p:nvSpPr>
        <p:spPr bwMode="auto">
          <a:xfrm>
            <a:off x="5005213" y="5651152"/>
            <a:ext cx="3419475" cy="1260475"/>
          </a:xfrm>
          <a:prstGeom prst="wedgeRoundRectCallout">
            <a:avLst>
              <a:gd name="adj1" fmla="val -57921"/>
              <a:gd name="adj2" fmla="val 76417"/>
              <a:gd name="adj3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</a:rPr>
              <a:t>What can students do with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</a:rPr>
              <a:t>knowledge (plug-and-chug vs.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</a:rPr>
              <a:t>evaluate)?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4284" name="AutoShape 17"/>
          <p:cNvSpPr>
            <a:spLocks noChangeArrowheads="1"/>
          </p:cNvSpPr>
          <p:nvPr/>
        </p:nvSpPr>
        <p:spPr bwMode="auto">
          <a:xfrm>
            <a:off x="360363" y="5580063"/>
            <a:ext cx="3959225" cy="14398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  <a:latin typeface="+mn-lt"/>
              </a:rPr>
              <a:t>Course grades usually aggregate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  <a:latin typeface="+mn-lt"/>
              </a:rPr>
              <a:t>assessment of multiple objectives,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  <a:latin typeface="+mn-lt"/>
              </a:rPr>
              <a:t>and are </a:t>
            </a:r>
            <a:r>
              <a:rPr lang="en-US" i="1">
                <a:solidFill>
                  <a:srgbClr val="000000"/>
                </a:solidFill>
                <a:latin typeface="+mn-lt"/>
              </a:rPr>
              <a:t>indirect </a:t>
            </a:r>
            <a:r>
              <a:rPr lang="en-US">
                <a:solidFill>
                  <a:srgbClr val="000000"/>
                </a:solidFill>
                <a:latin typeface="+mn-lt"/>
              </a:rPr>
              <a:t>evidence for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i="1">
                <a:solidFill>
                  <a:srgbClr val="000000"/>
                </a:solidFill>
                <a:latin typeface="+mn-lt"/>
              </a:rPr>
              <a:t>some </a:t>
            </a:r>
            <a:r>
              <a:rPr lang="en-US">
                <a:solidFill>
                  <a:srgbClr val="000000"/>
                </a:solidFill>
                <a:latin typeface="+mn-lt"/>
              </a:rPr>
              <a:t>expectations </a:t>
            </a:r>
          </a:p>
        </p:txBody>
      </p:sp>
      <p:sp>
        <p:nvSpPr>
          <p:cNvPr id="54285" name="Line 18"/>
          <p:cNvSpPr>
            <a:spLocks noChangeShapeType="1"/>
          </p:cNvSpPr>
          <p:nvPr/>
        </p:nvSpPr>
        <p:spPr bwMode="auto">
          <a:xfrm flipV="1">
            <a:off x="3060700" y="4678363"/>
            <a:ext cx="900113" cy="903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54286" name="Oval 19"/>
          <p:cNvSpPr>
            <a:spLocks noChangeArrowheads="1"/>
          </p:cNvSpPr>
          <p:nvPr/>
        </p:nvSpPr>
        <p:spPr bwMode="auto">
          <a:xfrm>
            <a:off x="3959225" y="4500563"/>
            <a:ext cx="360363" cy="360362"/>
          </a:xfrm>
          <a:prstGeom prst="ellipse">
            <a:avLst/>
          </a:prstGeom>
          <a:solidFill>
            <a:srgbClr val="B80047">
              <a:alpha val="29803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445045"/>
            <a:ext cx="9070975" cy="598488"/>
          </a:xfrm>
        </p:spPr>
        <p:txBody>
          <a:bodyPr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Assessment Tools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339975"/>
            <a:ext cx="9070975" cy="4679950"/>
          </a:xfrm>
        </p:spPr>
        <p:txBody>
          <a:bodyPr>
            <a:normAutofit/>
          </a:bodyPr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Direct measures – directly observable or measurable assessments of student learning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E.g. Student exams, reports, oral examinations, portfolios, concept inventories etc.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Indirect measures – opinion or self-reports of student learning or educational experiences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E.g. grades, student surveys, faculty surveys, focus group data, graduation rates, reputation, etc.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8288" y="7285038"/>
            <a:ext cx="4778375" cy="274637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52227" name="AutoShape 2"/>
          <p:cNvSpPr>
            <a:spLocks noChangeArrowheads="1"/>
          </p:cNvSpPr>
          <p:nvPr/>
        </p:nvSpPr>
        <p:spPr bwMode="auto">
          <a:xfrm>
            <a:off x="1223888" y="1223541"/>
            <a:ext cx="7740650" cy="9001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How to measure learning against specific expectations?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899517"/>
            <a:ext cx="9070975" cy="560387"/>
          </a:xfrm>
        </p:spPr>
        <p:txBody>
          <a:bodyPr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Direct Measure Example: Assessment on exam</a:t>
            </a:r>
          </a:p>
        </p:txBody>
      </p:sp>
      <p:sp>
        <p:nvSpPr>
          <p:cNvPr id="64515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908225"/>
            <a:ext cx="9070975" cy="4751932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Exam based questions can be a non resource-intensive method of assessing for </a:t>
            </a:r>
            <a:r>
              <a:rPr lang="en-US" i="1" dirty="0" smtClean="0"/>
              <a:t>some</a:t>
            </a:r>
            <a:r>
              <a:rPr lang="en-US" dirty="0" smtClean="0"/>
              <a:t> outcomes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Appropriate for “knowledge”, “problem analysis”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Can be used as “easy wins” for some things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8288" y="7285038"/>
            <a:ext cx="4778375" cy="274637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4031" y="503667"/>
            <a:ext cx="9072563" cy="1259946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Indirect Measure Example: Student perspectives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4031" y="1887145"/>
            <a:ext cx="9072563" cy="4989036"/>
          </a:xfrm>
        </p:spPr>
        <p:txBody>
          <a:bodyPr/>
          <a:lstStyle/>
          <a:p>
            <a:r>
              <a:rPr lang="en-CA" dirty="0" smtClean="0"/>
              <a:t>Student surveys and focus groups give student perspective on development of attributes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What attributes do they think are being most/least developed in the program?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Duplication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Ideas on how to have students take some responsibility for demonstrating attributes </a:t>
            </a:r>
            <a:endParaRPr lang="en-CA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8288" y="7285038"/>
            <a:ext cx="4778375" cy="274637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517053"/>
            <a:ext cx="9070975" cy="598488"/>
          </a:xfrm>
        </p:spPr>
        <p:txBody>
          <a:bodyPr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Assessment Tools</a:t>
            </a:r>
          </a:p>
        </p:txBody>
      </p:sp>
      <p:sp>
        <p:nvSpPr>
          <p:cNvPr id="5325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F994F710-5151-4927-91EE-B39D00115277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55</a:t>
            </a:fld>
            <a:endParaRPr lang="en-US" smtClean="0"/>
          </a:p>
        </p:txBody>
      </p:sp>
      <p:grpSp>
        <p:nvGrpSpPr>
          <p:cNvPr id="17" name="Group 16"/>
          <p:cNvGrpSpPr/>
          <p:nvPr/>
        </p:nvGrpSpPr>
        <p:grpSpPr>
          <a:xfrm>
            <a:off x="360363" y="1403498"/>
            <a:ext cx="9178925" cy="5400675"/>
            <a:chOff x="360363" y="1403498"/>
            <a:chExt cx="9178925" cy="5400675"/>
          </a:xfrm>
          <a:gradFill flip="none" rotWithShape="1">
            <a:gsLst>
              <a:gs pos="0">
                <a:srgbClr val="7030A0"/>
              </a:gs>
              <a:gs pos="100000">
                <a:srgbClr val="640064"/>
              </a:gs>
            </a:gsLst>
            <a:path path="circle">
              <a:fillToRect l="50000" t="50000" r="50000" b="50000"/>
            </a:path>
            <a:tileRect/>
          </a:gradFill>
          <a:effectLst/>
        </p:grpSpPr>
        <p:sp>
          <p:nvSpPr>
            <p:cNvPr id="53253" name="AutoShape 2"/>
            <p:cNvSpPr>
              <a:spLocks noChangeArrowheads="1"/>
            </p:cNvSpPr>
            <p:nvPr/>
          </p:nvSpPr>
          <p:spPr bwMode="auto">
            <a:xfrm>
              <a:off x="360363" y="1403498"/>
              <a:ext cx="4319587" cy="720725"/>
            </a:xfrm>
            <a:prstGeom prst="roundRect">
              <a:avLst>
                <a:gd name="adj" fmla="val 16667"/>
              </a:avLst>
            </a:prstGeom>
            <a:grpFill/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2400">
                  <a:solidFill>
                    <a:schemeClr val="bg1"/>
                  </a:solidFill>
                  <a:latin typeface="+mn-lt"/>
                </a:rPr>
                <a:t>Local written exam </a:t>
              </a:r>
            </a:p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2400">
                  <a:solidFill>
                    <a:schemeClr val="bg1"/>
                  </a:solidFill>
                  <a:latin typeface="+mn-lt"/>
                </a:rPr>
                <a:t>(e.g. question on final)</a:t>
              </a:r>
            </a:p>
          </p:txBody>
        </p:sp>
        <p:sp>
          <p:nvSpPr>
            <p:cNvPr id="53254" name="AutoShape 3"/>
            <p:cNvSpPr>
              <a:spLocks noChangeArrowheads="1"/>
            </p:cNvSpPr>
            <p:nvPr/>
          </p:nvSpPr>
          <p:spPr bwMode="auto">
            <a:xfrm>
              <a:off x="360363" y="2303611"/>
              <a:ext cx="4319587" cy="720725"/>
            </a:xfrm>
            <a:prstGeom prst="roundRect">
              <a:avLst>
                <a:gd name="adj" fmla="val 16667"/>
              </a:avLst>
            </a:prstGeom>
            <a:grpFill/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2400" dirty="0">
                  <a:solidFill>
                    <a:schemeClr val="bg1"/>
                  </a:solidFill>
                  <a:latin typeface="+mn-lt"/>
                </a:rPr>
                <a:t>Standardized written exam </a:t>
              </a:r>
            </a:p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2400" dirty="0">
                  <a:solidFill>
                    <a:schemeClr val="bg1"/>
                  </a:solidFill>
                  <a:latin typeface="+mn-lt"/>
                </a:rPr>
                <a:t>(e.g. Force concept inventory)</a:t>
              </a:r>
            </a:p>
          </p:txBody>
        </p:sp>
        <p:sp>
          <p:nvSpPr>
            <p:cNvPr id="53255" name="AutoShape 4"/>
            <p:cNvSpPr>
              <a:spLocks noChangeArrowheads="1"/>
            </p:cNvSpPr>
            <p:nvPr/>
          </p:nvSpPr>
          <p:spPr bwMode="auto">
            <a:xfrm>
              <a:off x="360363" y="3203723"/>
              <a:ext cx="4319587" cy="720725"/>
            </a:xfrm>
            <a:prstGeom prst="roundRect">
              <a:avLst>
                <a:gd name="adj" fmla="val 16667"/>
              </a:avLst>
            </a:prstGeom>
            <a:grpFill/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2400">
                  <a:solidFill>
                    <a:schemeClr val="bg1"/>
                  </a:solidFill>
                  <a:latin typeface="+mn-lt"/>
                </a:rPr>
                <a:t>Performance appraisal</a:t>
              </a:r>
            </a:p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2400">
                  <a:solidFill>
                    <a:schemeClr val="bg1"/>
                  </a:solidFill>
                  <a:latin typeface="+mn-lt"/>
                </a:rPr>
                <a:t>(e.g. Lab skill assessment)</a:t>
              </a:r>
            </a:p>
          </p:txBody>
        </p:sp>
        <p:sp>
          <p:nvSpPr>
            <p:cNvPr id="53256" name="AutoShape 5"/>
            <p:cNvSpPr>
              <a:spLocks noChangeArrowheads="1"/>
            </p:cNvSpPr>
            <p:nvPr/>
          </p:nvSpPr>
          <p:spPr bwMode="auto">
            <a:xfrm>
              <a:off x="360363" y="4103836"/>
              <a:ext cx="4319587" cy="720725"/>
            </a:xfrm>
            <a:prstGeom prst="roundRect">
              <a:avLst>
                <a:gd name="adj" fmla="val 16667"/>
              </a:avLst>
            </a:prstGeom>
            <a:grpFill/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2400">
                  <a:solidFill>
                    <a:schemeClr val="bg1"/>
                  </a:solidFill>
                  <a:latin typeface="+mn-lt"/>
                </a:rPr>
                <a:t>Simulation</a:t>
              </a:r>
            </a:p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2400">
                  <a:solidFill>
                    <a:schemeClr val="bg1"/>
                  </a:solidFill>
                  <a:latin typeface="+mn-lt"/>
                </a:rPr>
                <a:t>(e.g. Emergency simulation)</a:t>
              </a:r>
            </a:p>
          </p:txBody>
        </p:sp>
        <p:sp>
          <p:nvSpPr>
            <p:cNvPr id="53257" name="AutoShape 6"/>
            <p:cNvSpPr>
              <a:spLocks noChangeArrowheads="1"/>
            </p:cNvSpPr>
            <p:nvPr/>
          </p:nvSpPr>
          <p:spPr bwMode="auto">
            <a:xfrm>
              <a:off x="360363" y="5003948"/>
              <a:ext cx="4319587" cy="720725"/>
            </a:xfrm>
            <a:prstGeom prst="roundRect">
              <a:avLst>
                <a:gd name="adj" fmla="val 16667"/>
              </a:avLst>
            </a:prstGeom>
            <a:grpFill/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2400">
                  <a:solidFill>
                    <a:schemeClr val="bg1"/>
                  </a:solidFill>
                  <a:latin typeface="+mn-lt"/>
                </a:rPr>
                <a:t>Behavioural observation</a:t>
              </a:r>
            </a:p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2400">
                  <a:solidFill>
                    <a:schemeClr val="bg1"/>
                  </a:solidFill>
                  <a:latin typeface="+mn-lt"/>
                </a:rPr>
                <a:t>(e.g. Team functioning)</a:t>
              </a:r>
            </a:p>
          </p:txBody>
        </p:sp>
        <p:sp>
          <p:nvSpPr>
            <p:cNvPr id="53258" name="AutoShape 7"/>
            <p:cNvSpPr>
              <a:spLocks noChangeArrowheads="1"/>
            </p:cNvSpPr>
            <p:nvPr/>
          </p:nvSpPr>
          <p:spPr bwMode="auto">
            <a:xfrm>
              <a:off x="5184328" y="1403573"/>
              <a:ext cx="4319588" cy="720725"/>
            </a:xfrm>
            <a:prstGeom prst="roundRect">
              <a:avLst>
                <a:gd name="adj" fmla="val 16667"/>
              </a:avLst>
            </a:prstGeom>
            <a:grpFill/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2400" dirty="0">
                  <a:solidFill>
                    <a:schemeClr val="bg1"/>
                  </a:solidFill>
                  <a:latin typeface="+mn-lt"/>
                </a:rPr>
                <a:t>External examiner</a:t>
              </a:r>
            </a:p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2400" dirty="0">
                  <a:solidFill>
                    <a:schemeClr val="bg1"/>
                  </a:solidFill>
                  <a:latin typeface="+mn-lt"/>
                </a:rPr>
                <a:t>(e.g. Reviewer on design projects)</a:t>
              </a:r>
            </a:p>
          </p:txBody>
        </p:sp>
        <p:sp>
          <p:nvSpPr>
            <p:cNvPr id="53259" name="AutoShape 8"/>
            <p:cNvSpPr>
              <a:spLocks noChangeArrowheads="1"/>
            </p:cNvSpPr>
            <p:nvPr/>
          </p:nvSpPr>
          <p:spPr bwMode="auto">
            <a:xfrm>
              <a:off x="5219700" y="2303611"/>
              <a:ext cx="4319588" cy="720725"/>
            </a:xfrm>
            <a:prstGeom prst="roundRect">
              <a:avLst>
                <a:gd name="adj" fmla="val 16667"/>
              </a:avLst>
            </a:prstGeom>
            <a:grpFill/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2400" dirty="0">
                  <a:solidFill>
                    <a:schemeClr val="bg1"/>
                  </a:solidFill>
                  <a:latin typeface="+mn-lt"/>
                </a:rPr>
                <a:t>Oral exam</a:t>
              </a:r>
            </a:p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2400" dirty="0">
                  <a:solidFill>
                    <a:schemeClr val="bg1"/>
                  </a:solidFill>
                  <a:latin typeface="+mn-lt"/>
                </a:rPr>
                <a:t>(e.g. Design projects presentation)</a:t>
              </a:r>
            </a:p>
          </p:txBody>
        </p:sp>
        <p:sp>
          <p:nvSpPr>
            <p:cNvPr id="53260" name="AutoShape 9"/>
            <p:cNvSpPr>
              <a:spLocks noChangeArrowheads="1"/>
            </p:cNvSpPr>
            <p:nvPr/>
          </p:nvSpPr>
          <p:spPr bwMode="auto">
            <a:xfrm>
              <a:off x="5219700" y="5003948"/>
              <a:ext cx="4319588" cy="720725"/>
            </a:xfrm>
            <a:prstGeom prst="roundRect">
              <a:avLst>
                <a:gd name="adj" fmla="val 16667"/>
              </a:avLst>
            </a:prstGeom>
            <a:grpFill/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2400">
                  <a:solidFill>
                    <a:schemeClr val="bg1"/>
                  </a:solidFill>
                  <a:latin typeface="+mn-lt"/>
                </a:rPr>
                <a:t>Focus group</a:t>
              </a:r>
            </a:p>
          </p:txBody>
        </p:sp>
        <p:sp>
          <p:nvSpPr>
            <p:cNvPr id="53261" name="AutoShape 10"/>
            <p:cNvSpPr>
              <a:spLocks noChangeArrowheads="1"/>
            </p:cNvSpPr>
            <p:nvPr/>
          </p:nvSpPr>
          <p:spPr bwMode="auto">
            <a:xfrm>
              <a:off x="5219700" y="4103836"/>
              <a:ext cx="4319588" cy="720725"/>
            </a:xfrm>
            <a:prstGeom prst="roundRect">
              <a:avLst>
                <a:gd name="adj" fmla="val 16667"/>
              </a:avLst>
            </a:prstGeom>
            <a:grpFill/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2400">
                  <a:solidFill>
                    <a:schemeClr val="bg1"/>
                  </a:solidFill>
                  <a:latin typeface="+mn-lt"/>
                </a:rPr>
                <a:t>Surveys and questionnaires</a:t>
              </a:r>
            </a:p>
          </p:txBody>
        </p:sp>
        <p:sp>
          <p:nvSpPr>
            <p:cNvPr id="53262" name="AutoShape 11"/>
            <p:cNvSpPr>
              <a:spLocks noChangeArrowheads="1"/>
            </p:cNvSpPr>
            <p:nvPr/>
          </p:nvSpPr>
          <p:spPr bwMode="auto">
            <a:xfrm>
              <a:off x="5219700" y="3203723"/>
              <a:ext cx="4319588" cy="720725"/>
            </a:xfrm>
            <a:prstGeom prst="roundRect">
              <a:avLst>
                <a:gd name="adj" fmla="val 16667"/>
              </a:avLst>
            </a:prstGeom>
            <a:grpFill/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2400">
                  <a:solidFill>
                    <a:schemeClr val="bg1"/>
                  </a:solidFill>
                  <a:latin typeface="+mn-lt"/>
                </a:rPr>
                <a:t>Oral interviews</a:t>
              </a:r>
            </a:p>
          </p:txBody>
        </p:sp>
        <p:sp>
          <p:nvSpPr>
            <p:cNvPr id="41996" name="AutoShape 12"/>
            <p:cNvSpPr>
              <a:spLocks noChangeArrowheads="1"/>
            </p:cNvSpPr>
            <p:nvPr/>
          </p:nvSpPr>
          <p:spPr bwMode="auto">
            <a:xfrm>
              <a:off x="360363" y="5904061"/>
              <a:ext cx="4319587" cy="900112"/>
            </a:xfrm>
            <a:prstGeom prst="roundRect">
              <a:avLst>
                <a:gd name="adj" fmla="val 16667"/>
              </a:avLst>
            </a:prstGeom>
            <a:grpFill/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/>
              </a:pPr>
              <a:r>
                <a:rPr lang="en-US" sz="2400" dirty="0">
                  <a:solidFill>
                    <a:schemeClr val="bg1"/>
                  </a:solidFill>
                  <a:latin typeface="+mn-lt"/>
                </a:rPr>
                <a:t>Portfolios</a:t>
              </a:r>
            </a:p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/>
              </a:pPr>
              <a:r>
                <a:rPr lang="en-US" sz="2400" dirty="0">
                  <a:solidFill>
                    <a:schemeClr val="bg1"/>
                  </a:solidFill>
                  <a:latin typeface="+mn-lt"/>
                </a:rPr>
                <a:t>(student maintained </a:t>
              </a:r>
              <a:r>
                <a:rPr lang="en-US" sz="2400" dirty="0" smtClean="0">
                  <a:solidFill>
                    <a:schemeClr val="bg1"/>
                  </a:solidFill>
                  <a:latin typeface="+mn-lt"/>
                </a:rPr>
                <a:t>material)</a:t>
              </a:r>
              <a:endParaRPr lang="en-US" sz="24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1997" name="AutoShape 13"/>
            <p:cNvSpPr>
              <a:spLocks noChangeArrowheads="1"/>
            </p:cNvSpPr>
            <p:nvPr/>
          </p:nvSpPr>
          <p:spPr bwMode="auto">
            <a:xfrm>
              <a:off x="5219700" y="5904061"/>
              <a:ext cx="4319588" cy="900112"/>
            </a:xfrm>
            <a:prstGeom prst="roundRect">
              <a:avLst>
                <a:gd name="adj" fmla="val 16667"/>
              </a:avLst>
            </a:prstGeom>
            <a:grpFill/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/>
              </a:pPr>
              <a:r>
                <a:rPr lang="en-US" sz="2400" dirty="0">
                  <a:solidFill>
                    <a:schemeClr val="bg1"/>
                  </a:solidFill>
                  <a:latin typeface="+mn-lt"/>
                </a:rPr>
                <a:t>Archival records</a:t>
              </a:r>
            </a:p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/>
              </a:pPr>
              <a:r>
                <a:rPr lang="en-US" sz="2400" dirty="0">
                  <a:solidFill>
                    <a:schemeClr val="bg1"/>
                  </a:solidFill>
                  <a:latin typeface="+mn-lt"/>
                </a:rPr>
                <a:t>(registrar's data, </a:t>
              </a:r>
              <a:r>
                <a:rPr lang="en-US" sz="2400" dirty="0" smtClean="0">
                  <a:solidFill>
                    <a:schemeClr val="bg1"/>
                  </a:solidFill>
                  <a:latin typeface="+mn-lt"/>
                </a:rPr>
                <a:t>records</a:t>
              </a:r>
              <a:r>
                <a:rPr lang="en-US" sz="2400" dirty="0">
                  <a:solidFill>
                    <a:schemeClr val="bg1"/>
                  </a:solidFill>
                  <a:latin typeface="+mn-lt"/>
                </a:rPr>
                <a:t>, ...)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733077"/>
            <a:ext cx="9070975" cy="598488"/>
          </a:xfrm>
        </p:spPr>
        <p:txBody>
          <a:bodyPr>
            <a:noAutofit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600" dirty="0" smtClean="0"/>
              <a:t>Examples of External Assessment Tools</a:t>
            </a:r>
          </a:p>
        </p:txBody>
      </p:sp>
      <p:sp>
        <p:nvSpPr>
          <p:cNvPr id="55299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475581"/>
            <a:ext cx="9070975" cy="5832052"/>
          </a:xfrm>
        </p:spPr>
        <p:txBody>
          <a:bodyPr>
            <a:normAutofit fontScale="92500"/>
          </a:bodyPr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Concept inventories (Force Concept Inventory, Statics concept inventory, Chemistry Concept Inventory, …)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Surveys of learning, engagement, etc.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National Survey of Student Engagement (National data sharing, allowing internal benchmarking), E-NSSE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Course Experience Questionnaire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Collegiate Learning Assessment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Approaches to Studying Inventory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Academic motivation scale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Engineering attitudes survey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8288" y="7285038"/>
            <a:ext cx="4778375" cy="274637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539477"/>
            <a:ext cx="9070975" cy="598488"/>
          </a:xfrm>
        </p:spPr>
        <p:txBody>
          <a:bodyPr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Rubrics</a:t>
            </a:r>
          </a:p>
        </p:txBody>
      </p:sp>
      <p:sp>
        <p:nvSpPr>
          <p:cNvPr id="5734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5734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A9DF5EC6-498F-4DA1-BA19-8C2375434887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57</a:t>
            </a:fld>
            <a:endParaRPr lang="en-US" smtClean="0"/>
          </a:p>
        </p:txBody>
      </p:sp>
      <p:graphicFrame>
        <p:nvGraphicFramePr>
          <p:cNvPr id="46082" name="Group 2"/>
          <p:cNvGraphicFramePr>
            <a:graphicFrameLocks noGrp="1"/>
          </p:cNvGraphicFramePr>
          <p:nvPr/>
        </p:nvGraphicFramePr>
        <p:xfrm>
          <a:off x="446210" y="1328738"/>
          <a:ext cx="9310688" cy="3387203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073822"/>
                <a:gridCol w="1759991"/>
                <a:gridCol w="1825625"/>
                <a:gridCol w="1824037"/>
                <a:gridCol w="1827213"/>
              </a:tblGrid>
              <a:tr h="6461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Scales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Dimensions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158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Not demonstrated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158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Marginal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158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Meets expectations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158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Exceeds expectations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15876" anchor="ctr" horzOverflow="overflow"/>
                </a:tc>
              </a:tr>
              <a:tr h="9271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Dimension 1: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Information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158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Descriptor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Bitstream Vera Sans" charset="0"/>
                        <a:cs typeface="Bitstream Vera Sans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Descriptor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Bitstream Vera Sans" charset="0"/>
                        <a:cs typeface="Bitstream Vera Sans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Descriptor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Bitstream Vera Sans" charset="0"/>
                        <a:cs typeface="Bitstream Vera Sans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Descriptor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Bitstream Vera Sans" charset="0"/>
                        <a:cs typeface="Bitstream Vera Sans" charset="0"/>
                      </a:endParaRPr>
                    </a:p>
                  </a:txBody>
                  <a:tcPr anchor="ctr" horzOverflow="overflow"/>
                </a:tc>
              </a:tr>
              <a:tr h="9271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Dimension 2: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Design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158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Descriptor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Bitstream Vera Sans" charset="0"/>
                        <a:cs typeface="Bitstream Vera Sans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Descriptor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Bitstream Vera Sans" charset="0"/>
                        <a:cs typeface="Bitstream Vera Sans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Descriptor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Bitstream Vera Sans" charset="0"/>
                        <a:cs typeface="Bitstream Vera Sans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Descriptor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Bitstream Vera Sans" charset="0"/>
                        <a:cs typeface="Bitstream Vera Sans" charset="0"/>
                      </a:endParaRPr>
                    </a:p>
                  </a:txBody>
                  <a:tcPr anchor="ctr" horzOverflow="overflow"/>
                </a:tc>
              </a:tr>
              <a:tr h="88689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Dimension 3: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Communications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158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Descriptor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Bitstream Vera Sans" charset="0"/>
                        <a:cs typeface="Bitstream Vera Sans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Descriptor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Bitstream Vera Sans" charset="0"/>
                        <a:cs typeface="Bitstream Vera Sans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Descriptor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Bitstream Vera Sans" charset="0"/>
                        <a:cs typeface="Bitstream Vera Sans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Descriptor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Bitstream Vera Sans" charset="0"/>
                        <a:cs typeface="Bitstream Vera Sans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57381" name="Line 72"/>
          <p:cNvSpPr>
            <a:spLocks noChangeShapeType="1"/>
          </p:cNvSpPr>
          <p:nvPr/>
        </p:nvSpPr>
        <p:spPr bwMode="auto">
          <a:xfrm>
            <a:off x="1259905" y="1439863"/>
            <a:ext cx="10795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57382" name="Line 73"/>
          <p:cNvSpPr>
            <a:spLocks noChangeShapeType="1"/>
          </p:cNvSpPr>
          <p:nvPr/>
        </p:nvSpPr>
        <p:spPr bwMode="auto">
          <a:xfrm>
            <a:off x="359792" y="1800225"/>
            <a:ext cx="1588" cy="2879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57383" name="Text Box 74"/>
          <p:cNvSpPr txBox="1">
            <a:spLocks noChangeArrowheads="1"/>
          </p:cNvSpPr>
          <p:nvPr/>
        </p:nvSpPr>
        <p:spPr bwMode="auto">
          <a:xfrm>
            <a:off x="720725" y="5040313"/>
            <a:ext cx="8820150" cy="898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 dirty="0" smtClean="0">
                <a:solidFill>
                  <a:srgbClr val="000000"/>
                </a:solidFill>
                <a:latin typeface="+mn-lt"/>
              </a:rPr>
              <a:t>Reduces variations between grades</a:t>
            </a:r>
            <a:endParaRPr lang="en-US" sz="2600" dirty="0">
              <a:solidFill>
                <a:srgbClr val="000000"/>
              </a:solidFill>
              <a:latin typeface="+mn-lt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 dirty="0" smtClean="0">
                <a:solidFill>
                  <a:srgbClr val="000000"/>
                </a:solidFill>
                <a:latin typeface="+mn-lt"/>
              </a:rPr>
              <a:t>Describes clear expectations </a:t>
            </a:r>
            <a:r>
              <a:rPr lang="en-US" sz="2600" dirty="0">
                <a:solidFill>
                  <a:srgbClr val="000000"/>
                </a:solidFill>
                <a:latin typeface="+mn-lt"/>
              </a:rPr>
              <a:t>for </a:t>
            </a:r>
            <a:r>
              <a:rPr lang="en-US" sz="2600" dirty="0" smtClean="0">
                <a:solidFill>
                  <a:srgbClr val="000000"/>
                </a:solidFill>
                <a:latin typeface="+mn-lt"/>
              </a:rPr>
              <a:t>both instructor </a:t>
            </a:r>
            <a:r>
              <a:rPr lang="en-US" sz="2600" dirty="0">
                <a:solidFill>
                  <a:srgbClr val="000000"/>
                </a:solidFill>
                <a:latin typeface="+mn-lt"/>
              </a:rPr>
              <a:t>and students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CA" smtClean="0"/>
              <a:t>Targets and thresholds</a:t>
            </a:r>
          </a:p>
        </p:txBody>
      </p:sp>
      <p:sp>
        <p:nvSpPr>
          <p:cNvPr id="5632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>
              <a:buFont typeface="Arial" charset="0"/>
              <a:buChar char="•"/>
            </a:pPr>
            <a:r>
              <a:rPr lang="en-CA" smtClean="0"/>
              <a:t>Need to be able to explain what level of performance is expected of students</a:t>
            </a:r>
          </a:p>
          <a:p>
            <a:pPr eaLnBrk="1">
              <a:buFont typeface="Arial" charset="0"/>
              <a:buChar char="•"/>
            </a:pPr>
            <a:r>
              <a:rPr lang="en-CA" smtClean="0"/>
              <a:t>Useful to consider the minimum performance expectation (threshold) and what a student should be able to do (target)</a:t>
            </a:r>
          </a:p>
          <a:p>
            <a:pPr eaLnBrk="1">
              <a:buFont typeface="Arial" charset="0"/>
              <a:buChar char="•"/>
            </a:pPr>
            <a:r>
              <a:rPr lang="en-CA" smtClean="0"/>
              <a:t>Rubrics can be very useful</a:t>
            </a:r>
          </a:p>
          <a:p>
            <a:pPr eaLnBrk="1">
              <a:buFont typeface="Arial" charset="0"/>
              <a:buChar char="•"/>
            </a:pPr>
            <a:endParaRPr lang="en-CA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8288" y="7285038"/>
            <a:ext cx="4778375" cy="274637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0" y="467469"/>
          <a:ext cx="10080625" cy="6515358"/>
        </p:xfrm>
        <a:graphic>
          <a:graphicData uri="http://schemas.openxmlformats.org/drawingml/2006/table">
            <a:tbl>
              <a:tblPr/>
              <a:tblGrid>
                <a:gridCol w="2044752"/>
                <a:gridCol w="1329088"/>
                <a:gridCol w="1656249"/>
                <a:gridCol w="2412807"/>
                <a:gridCol w="2126541"/>
                <a:gridCol w="511188"/>
              </a:tblGrid>
              <a:tr h="370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b="1" i="1" dirty="0">
                        <a:solidFill>
                          <a:srgbClr val="000000"/>
                        </a:solidFill>
                        <a:latin typeface="Arial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1</a:t>
                      </a:r>
                      <a:endParaRPr lang="en-CA" sz="1100" b="1" i="1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(not demonstrated)</a:t>
                      </a:r>
                      <a:endParaRPr lang="en-CA" sz="1100" b="1" i="1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2</a:t>
                      </a:r>
                      <a:endParaRPr lang="en-CA" sz="1100" b="1" i="1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(marginal)</a:t>
                      </a:r>
                      <a:endParaRPr lang="en-CA" sz="1100" b="1" i="1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3</a:t>
                      </a:r>
                      <a:endParaRPr lang="en-CA" sz="1100" b="1" i="1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(meets expectations)</a:t>
                      </a:r>
                      <a:endParaRPr lang="en-CA" sz="1100" b="1" i="1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4</a:t>
                      </a:r>
                      <a:endParaRPr lang="en-CA" sz="1100" b="1" i="1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(outstanding)</a:t>
                      </a:r>
                      <a:endParaRPr lang="en-CA" sz="1100" b="1" i="1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Mark</a:t>
                      </a:r>
                      <a:endParaRPr lang="en-CA" sz="1100" b="1" i="1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5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Gathers information from appropriate sources </a:t>
                      </a:r>
                      <a:endParaRPr lang="en-CA" sz="1100" b="1" i="1" dirty="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0" i="1" dirty="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3.04-FY4: Gathers info</a:t>
                      </a:r>
                      <a:endParaRPr lang="en-CA" sz="1100" b="1" i="1" dirty="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No significant information used, not cited; blatant plagiarism.</a:t>
                      </a:r>
                      <a:endParaRPr lang="en-CA" sz="1400" dirty="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Insufficient usage; improper citations.</a:t>
                      </a:r>
                      <a:endParaRPr lang="en-CA" sz="1400" dirty="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Gathers and uses information from appropriate sources, including applicable standards, patents, regulations as appropriate, with proper citations</a:t>
                      </a:r>
                      <a:endParaRPr lang="en-CA" sz="140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Uses information from multiple authoritative, objective, reliable sources; cited and formatted properly</a:t>
                      </a:r>
                      <a:endParaRPr lang="en-CA" sz="140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CA" sz="140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/4</a:t>
                      </a:r>
                      <a:endParaRPr lang="en-CA" sz="140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5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i="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Plans and manages time and money</a:t>
                      </a:r>
                      <a:endParaRPr lang="en-CA" sz="1100" b="1" i="1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0" i="1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3.11-FY1: Manage time and money</a:t>
                      </a:r>
                      <a:endParaRPr lang="en-CA" sz="1100" b="1" i="1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No useful timeline or budget described; poorly managed project; safety issues</a:t>
                      </a:r>
                      <a:endParaRPr lang="en-CA" sz="140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Poor timeline or budget; infrequent meetings; minor safety problems</a:t>
                      </a:r>
                      <a:endParaRPr lang="en-CA" sz="1400" dirty="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Plans and efficiently manages time and money; team effectively used meetings; safety considerations are clear </a:t>
                      </a:r>
                      <a:endParaRPr lang="en-CA" sz="1400" dirty="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Efficient, excellent project plan presented; detailed budget; potential risks foreseen and mitigated</a:t>
                      </a:r>
                      <a:endParaRPr lang="en-CA" sz="140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CA" sz="140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/4</a:t>
                      </a:r>
                      <a:endParaRPr lang="en-CA" sz="140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8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i="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Describes design process</a:t>
                      </a:r>
                      <a:endParaRPr lang="en-CA" sz="1100" b="1" i="1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0" i="1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3.04-FY1: Uses process</a:t>
                      </a:r>
                      <a:endParaRPr lang="en-CA" sz="1100" b="1" i="1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No discussion of design process.</a:t>
                      </a:r>
                      <a:endParaRPr lang="en-CA" sz="140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Generic design process described.</a:t>
                      </a:r>
                      <a:endParaRPr lang="en-CA" sz="140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Describes design process used to design system, component, or process to solve open-ended complex problem.</a:t>
                      </a:r>
                      <a:endParaRPr lang="en-CA" sz="1400" dirty="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Comprehensive design process described, with appropriate iterations and revisions based on project progress</a:t>
                      </a:r>
                      <a:endParaRPr lang="en-CA" sz="140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/4</a:t>
                      </a:r>
                      <a:endParaRPr lang="en-CA" sz="140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7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i="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Incorporates social, environmental, and financial factors</a:t>
                      </a:r>
                      <a:endParaRPr lang="en-CA" sz="1100" b="1" i="1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0" i="1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3.09-FY4: Sustainability in decisions</a:t>
                      </a:r>
                      <a:endParaRPr lang="en-CA" sz="1100" b="1" i="1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Times New Roman"/>
                        </a:rPr>
                        <a:t>No consideration of these factors.</a:t>
                      </a:r>
                      <a:endParaRPr lang="en-CA" sz="140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Times New Roman"/>
                        </a:rPr>
                        <a:t>Factors mentioned but no clear evidence of impact on decision making.</a:t>
                      </a:r>
                      <a:endParaRPr lang="en-CA" sz="140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Incorporated appropriate social, environmental, and financial factors in decision making</a:t>
                      </a:r>
                      <a:endParaRPr lang="en-CA" sz="140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Well-reasoned analysis of these factors, with risks mitigated where possible</a:t>
                      </a:r>
                      <a:endParaRPr lang="en-CA" sz="140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/4</a:t>
                      </a:r>
                      <a:endParaRPr lang="en-CA" sz="140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5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i="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Demonstrates appropriate effort in implementation</a:t>
                      </a:r>
                      <a:endParaRPr lang="en-CA" sz="1100" b="1" i="1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Insufficient 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 output</a:t>
                      </a:r>
                      <a:endParaRPr lang="en-CA" sz="1400" dirty="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Sufficient implementation but some opportunities not taken, or feedback at proposal not incorporated in implementation</a:t>
                      </a:r>
                      <a:endParaRPr lang="en-CA" sz="140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Appropriate effort, analysis, and/or construction demonstrated to implement product, process, or system </a:t>
                      </a:r>
                      <a:endParaRPr lang="en-CA" sz="140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Outstanding implementation</a:t>
                      </a:r>
                      <a:endParaRPr lang="en-CA" sz="1400" dirty="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/4</a:t>
                      </a:r>
                      <a:endParaRPr lang="en-CA" sz="140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8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i="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Compares design solution against objectives</a:t>
                      </a:r>
                      <a:endParaRPr lang="en-CA" sz="1100" b="1" i="1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0" i="1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3.04-FY7: Compares solution</a:t>
                      </a:r>
                      <a:endParaRPr lang="en-CA" sz="1100" b="1" i="1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No evaluation of design solution</a:t>
                      </a:r>
                      <a:endParaRPr lang="en-CA" sz="140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Some factors missed in evaluating design solution</a:t>
                      </a:r>
                      <a:endParaRPr lang="en-CA" sz="1400" dirty="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Compares the design solution against the project objectives and functional specifications, providing qualitative evaluation where appropriate</a:t>
                      </a:r>
                      <a:endParaRPr lang="en-CA" sz="140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Comprehensive evaluation of design solution, with well-defended recommendations for future work or implementation</a:t>
                      </a:r>
                      <a:endParaRPr lang="en-CA" sz="1400" dirty="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/4</a:t>
                      </a:r>
                      <a:endParaRPr lang="en-CA" sz="1400" dirty="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5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Creates report following requirements</a:t>
                      </a:r>
                      <a:endParaRPr lang="en-CA" sz="1100" b="1" i="1" dirty="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Times New Roman"/>
                        </a:rPr>
                        <a:t>Poorly constructed report</a:t>
                      </a:r>
                      <a:endParaRPr lang="en-CA" sz="140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Times New Roman"/>
                        </a:rPr>
                        <a:t>Some organization problems, minor formatting problems, redundancy, spelling grammar/errors</a:t>
                      </a:r>
                      <a:endParaRPr lang="en-CA" sz="140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Report achieves goal using formal tone, properly formatted, concisely written, appropriate use of figures, few spelling/grammar errors</a:t>
                      </a:r>
                      <a:endParaRPr lang="en-CA" sz="140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Professional tone, convincing argument, authoritative, skillful transitions</a:t>
                      </a:r>
                      <a:endParaRPr lang="en-CA" sz="140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/4</a:t>
                      </a:r>
                      <a:endParaRPr lang="en-CA" sz="1400" dirty="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02">
                <a:tc grid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Overall Grade:</a:t>
                      </a:r>
                      <a:endParaRPr lang="en-CA" sz="1400" dirty="0">
                        <a:solidFill>
                          <a:srgbClr val="000000"/>
                        </a:solidFill>
                        <a:latin typeface="Palatino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/28   </a:t>
                      </a:r>
                      <a:endParaRPr lang="en-CA" sz="1400" dirty="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4088" y="7006702"/>
            <a:ext cx="4464496" cy="402483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39541" y="7111347"/>
            <a:ext cx="1547475" cy="44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400" b="1" dirty="0">
                <a:solidFill>
                  <a:srgbClr val="FF0000"/>
                </a:solidFill>
                <a:latin typeface="+mn-lt"/>
              </a:rPr>
              <a:t>threshold</a:t>
            </a:r>
            <a:endParaRPr lang="en-CA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73154" y="7111347"/>
            <a:ext cx="1068049" cy="44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400" b="1" dirty="0">
                <a:solidFill>
                  <a:srgbClr val="FF0000"/>
                </a:solidFill>
                <a:latin typeface="+mn-lt"/>
              </a:rPr>
              <a:t>target</a:t>
            </a:r>
            <a:endParaRPr lang="en-CA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 rot="5400000" flipH="1" flipV="1">
            <a:off x="5687466" y="7039910"/>
            <a:ext cx="2889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rot="5400000" flipH="1" flipV="1">
            <a:off x="3744366" y="7039910"/>
            <a:ext cx="2889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384128" y="467470"/>
            <a:ext cx="1656184" cy="6444134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040312" y="467470"/>
            <a:ext cx="2376264" cy="6444134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805308"/>
            <a:ext cx="10080625" cy="598265"/>
          </a:xfrm>
        </p:spPr>
        <p:txBody>
          <a:bodyPr>
            <a:normAutofit fontScale="90000"/>
          </a:bodyPr>
          <a:lstStyle/>
          <a:p>
            <a:r>
              <a:rPr lang="en-CA" dirty="0"/>
              <a:t>Graduate </a:t>
            </a:r>
            <a:r>
              <a:rPr lang="en-CA" dirty="0" smtClean="0"/>
              <a:t>Attributes </a:t>
            </a:r>
            <a:r>
              <a:rPr lang="en-CA" dirty="0"/>
              <a:t>=&gt; Quality </a:t>
            </a:r>
            <a:r>
              <a:rPr lang="en-CA" dirty="0" smtClean="0"/>
              <a:t>Assurance Standards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1800" y="1907629"/>
            <a:ext cx="9217594" cy="6118225"/>
          </a:xfrm>
        </p:spPr>
        <p:txBody>
          <a:bodyPr>
            <a:normAutofit/>
          </a:bodyPr>
          <a:lstStyle/>
          <a:p>
            <a:r>
              <a:rPr lang="en-CA" sz="2800" dirty="0" smtClean="0"/>
              <a:t>CEAB is requiring each program to create and apply a </a:t>
            </a:r>
            <a:r>
              <a:rPr lang="en-CA" sz="2800" b="1" dirty="0" smtClean="0"/>
              <a:t>quality assurance process </a:t>
            </a:r>
            <a:r>
              <a:rPr lang="en-CA" sz="2800" dirty="0" smtClean="0"/>
              <a:t>to improve the program</a:t>
            </a:r>
          </a:p>
          <a:p>
            <a:r>
              <a:rPr lang="en-CA" sz="2800" dirty="0" smtClean="0"/>
              <a:t>Like any QA process, it examines the outputs of a process – </a:t>
            </a:r>
            <a:r>
              <a:rPr lang="en-CA" sz="2800" dirty="0" smtClean="0">
                <a:solidFill>
                  <a:srgbClr val="FF0000"/>
                </a:solidFill>
              </a:rPr>
              <a:t>what is our ‘output’?</a:t>
            </a:r>
          </a:p>
          <a:p>
            <a:pPr algn="ctr"/>
            <a:r>
              <a:rPr lang="en-CA" sz="2800" i="1" dirty="0" smtClean="0"/>
              <a:t>Process </a:t>
            </a:r>
            <a:r>
              <a:rPr lang="en-CA" sz="2800" i="1" dirty="0"/>
              <a:t>~</a:t>
            </a:r>
            <a:r>
              <a:rPr lang="en-CA" sz="2800" i="1" dirty="0" smtClean="0"/>
              <a:t> Graduate Attribute assessment</a:t>
            </a:r>
          </a:p>
          <a:p>
            <a:pPr algn="ctr"/>
            <a:endParaRPr lang="en-CA" sz="2800" i="1" dirty="0" smtClean="0"/>
          </a:p>
          <a:p>
            <a:r>
              <a:rPr lang="en-CA" sz="2800" dirty="0" smtClean="0"/>
              <a:t>New GA Process </a:t>
            </a:r>
            <a:r>
              <a:rPr lang="en-CA" sz="2800" i="1" dirty="0" smtClean="0"/>
              <a:t>vs</a:t>
            </a:r>
            <a:r>
              <a:rPr lang="en-CA" sz="2800" dirty="0" smtClean="0"/>
              <a:t>. traditional AU Count Process</a:t>
            </a:r>
          </a:p>
          <a:p>
            <a:pPr lvl="1">
              <a:buFont typeface="Arial" pitchFamily="34" charset="0"/>
              <a:buChar char="•"/>
            </a:pPr>
            <a:r>
              <a:rPr lang="en-CA" sz="2800" b="1" dirty="0" smtClean="0"/>
              <a:t>Pros</a:t>
            </a:r>
            <a:r>
              <a:rPr lang="en-CA" sz="2800" dirty="0" smtClean="0"/>
              <a:t>: more flexibility for programs, much less prescriptive</a:t>
            </a:r>
          </a:p>
          <a:p>
            <a:pPr lvl="1">
              <a:buFont typeface="Arial" pitchFamily="34" charset="0"/>
              <a:buChar char="•"/>
            </a:pPr>
            <a:r>
              <a:rPr lang="en-CA" sz="2800" b="1" dirty="0" smtClean="0"/>
              <a:t>Cons</a:t>
            </a:r>
            <a:r>
              <a:rPr lang="en-CA" sz="2800" dirty="0" smtClean="0"/>
              <a:t>: less guidance, more uncertainty. “What do they want to see?”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8288" y="7969696"/>
            <a:ext cx="4778375" cy="274637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224448" y="7691357"/>
            <a:ext cx="2352146" cy="402483"/>
          </a:xfrm>
        </p:spPr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"/>
          <p:cNvSpPr txBox="1">
            <a:spLocks noChangeArrowheads="1"/>
          </p:cNvSpPr>
          <p:nvPr/>
        </p:nvSpPr>
        <p:spPr bwMode="auto">
          <a:xfrm>
            <a:off x="755650" y="2184400"/>
            <a:ext cx="8567738" cy="4773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27509"/>
            <a:ext cx="9070975" cy="560387"/>
          </a:xfrm>
        </p:spPr>
        <p:txBody>
          <a:bodyPr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Example: Knowledge assessment</a:t>
            </a:r>
          </a:p>
        </p:txBody>
      </p:sp>
      <p:sp>
        <p:nvSpPr>
          <p:cNvPr id="100356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764209"/>
            <a:ext cx="9070975" cy="5183980"/>
          </a:xfrm>
        </p:spPr>
        <p:txBody>
          <a:bodyPr/>
          <a:lstStyle/>
          <a:p>
            <a:pPr marL="431800" indent="-323850" eaLnBrk="1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Physics course instructors administering the Force Concept Inventory (FCI) before and after course in mechanics to assess conceptual understanding</a:t>
            </a:r>
          </a:p>
          <a:p>
            <a:pPr marL="431800" indent="-323850" eaLnBrk="1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 smtClean="0"/>
          </a:p>
          <a:p>
            <a:pPr marL="431800" indent="-323850" eaLnBrk="1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Allows for benchmarking, which is difficult to do for most other indicators.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8288" y="7285038"/>
            <a:ext cx="4778375" cy="274637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"/>
          <p:cNvSpPr txBox="1">
            <a:spLocks noChangeArrowheads="1"/>
          </p:cNvSpPr>
          <p:nvPr/>
        </p:nvSpPr>
        <p:spPr bwMode="auto">
          <a:xfrm>
            <a:off x="755650" y="2184400"/>
            <a:ext cx="8567738" cy="4773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43186"/>
            <a:ext cx="9070975" cy="560387"/>
          </a:xfrm>
        </p:spPr>
        <p:txBody>
          <a:bodyPr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Example: Knowledge assessment</a:t>
            </a:r>
          </a:p>
        </p:txBody>
      </p:sp>
      <p:sp>
        <p:nvSpPr>
          <p:cNvPr id="100356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764209"/>
            <a:ext cx="9070975" cy="5327996"/>
          </a:xfrm>
        </p:spPr>
        <p:txBody>
          <a:bodyPr>
            <a:normAutofit lnSpcReduction="10000"/>
          </a:bodyPr>
          <a:lstStyle/>
          <a:p>
            <a:pPr marL="431800" indent="-323850" eaLnBrk="1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Calculus instructor asked questions on exam that specifically targeted 3 indicators for “Knowledge”:</a:t>
            </a:r>
          </a:p>
          <a:p>
            <a:pPr marL="863600" lvl="1" indent="-323850" eaLnBrk="1">
              <a:buFont typeface="StarSymbol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“Create mathematical descriptions or expressions to model a real-world problem”</a:t>
            </a:r>
          </a:p>
          <a:p>
            <a:pPr marL="863600" lvl="1" indent="-323850" eaLnBrk="1">
              <a:buFont typeface="StarSymbol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“Select and describe appropriate tools to solve mathematical problems that arise from modeling a real-world problem”</a:t>
            </a:r>
          </a:p>
          <a:p>
            <a:pPr marL="863600" lvl="1" indent="-323850" eaLnBrk="1">
              <a:buFont typeface="StarSymbol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“Use solution to mathematical problems to inform the real-world problem that gave rise to it”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8288" y="7285038"/>
            <a:ext cx="4778375" cy="274637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24448" y="7006702"/>
            <a:ext cx="2352146" cy="402483"/>
          </a:xfrm>
        </p:spPr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98908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4031" y="374745"/>
            <a:ext cx="9072563" cy="884812"/>
          </a:xfrm>
        </p:spPr>
        <p:txBody>
          <a:bodyPr>
            <a:normAutofit/>
          </a:bodyPr>
          <a:lstStyle/>
          <a:p>
            <a:r>
              <a:rPr lang="en-CA" sz="4400" dirty="0" smtClean="0"/>
              <a:t>Indicator 1:</a:t>
            </a:r>
            <a:endParaRPr lang="en-CA" sz="4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3239" y="1115541"/>
            <a:ext cx="8641529" cy="1583579"/>
          </a:xfrm>
        </p:spPr>
        <p:txBody>
          <a:bodyPr>
            <a:normAutofit fontScale="92500" lnSpcReduction="10000"/>
          </a:bodyPr>
          <a:lstStyle/>
          <a:p>
            <a:r>
              <a:rPr lang="en-CA" sz="2800" dirty="0" smtClean="0"/>
              <a:t>The student can create and/or select mathematical descriptions or expressions for simple real-world problems involving rates of change and processes of accumulation (overlaps problem analysis)</a:t>
            </a:r>
            <a:endParaRPr lang="en-CA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A1959C-BFB6-4317-B126-00B8EFD27B09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9792" y="3923853"/>
            <a:ext cx="3047373" cy="1410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 smtClean="0"/>
              <a:t>Context: calculating</a:t>
            </a:r>
          </a:p>
          <a:p>
            <a:r>
              <a:rPr lang="en-CA" sz="2800" dirty="0" smtClean="0"/>
              <a:t>Intersection of two </a:t>
            </a:r>
          </a:p>
          <a:p>
            <a:r>
              <a:rPr lang="en-CA" sz="2800" dirty="0" smtClean="0"/>
              <a:t>trajectories</a:t>
            </a:r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8224" y="2644845"/>
            <a:ext cx="5719597" cy="426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682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4031" y="395461"/>
            <a:ext cx="9072563" cy="884812"/>
          </a:xfrm>
        </p:spPr>
        <p:txBody>
          <a:bodyPr>
            <a:normAutofit/>
          </a:bodyPr>
          <a:lstStyle/>
          <a:p>
            <a:r>
              <a:rPr lang="en-CA" sz="4400" dirty="0" smtClean="0"/>
              <a:t>Indicator 2:</a:t>
            </a:r>
            <a:endParaRPr lang="en-CA" sz="4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3238" y="1188146"/>
            <a:ext cx="9069387" cy="1439563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Students can select and describe appropriate tools to solve the mathematical problems that arise from this analysis</a:t>
            </a:r>
          </a:p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A1959C-BFB6-4317-B126-00B8EFD27B09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2240" y="2555701"/>
            <a:ext cx="5256584" cy="443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59792" y="3203773"/>
            <a:ext cx="3582840" cy="1410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 smtClean="0"/>
              <a:t>Context: differentiation</a:t>
            </a:r>
          </a:p>
          <a:p>
            <a:r>
              <a:rPr lang="en-CA" sz="2800" dirty="0" smtClean="0"/>
              <a:t>similar to high school </a:t>
            </a:r>
          </a:p>
          <a:p>
            <a:r>
              <a:rPr lang="en-CA" sz="2800" dirty="0" smtClean="0"/>
              <a:t>curriculum</a:t>
            </a:r>
          </a:p>
        </p:txBody>
      </p:sp>
    </p:spTree>
    <p:extLst>
      <p:ext uri="{BB962C8B-B14F-4D97-AF65-F5344CB8AC3E}">
        <p14:creationId xmlns="" xmlns:p14="http://schemas.microsoft.com/office/powerpoint/2010/main" val="228841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517053"/>
            <a:ext cx="9070975" cy="598488"/>
          </a:xfrm>
        </p:spPr>
        <p:txBody>
          <a:bodyPr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Task: Assessment tools (5 min)</a:t>
            </a:r>
          </a:p>
        </p:txBody>
      </p:sp>
      <p:sp>
        <p:nvSpPr>
          <p:cNvPr id="59395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404169"/>
            <a:ext cx="9070975" cy="4967956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Take some assessment criteria developed by group previously: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Determine three ways that they could be assessed (a list of assessment tools are on summary sheet), at least one done using a direct assessment tool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If any are difficult to measure, consider whether the criteria should be modified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8288" y="7285038"/>
            <a:ext cx="4778375" cy="274637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589061"/>
            <a:ext cx="9070975" cy="598488"/>
          </a:xfrm>
        </p:spPr>
        <p:txBody>
          <a:bodyPr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Principles of Measurement</a:t>
            </a:r>
          </a:p>
        </p:txBody>
      </p:sp>
      <p:sp>
        <p:nvSpPr>
          <p:cNvPr id="61443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404169"/>
            <a:ext cx="9070975" cy="5904060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Not required to measure every attribute every year. Could measure in years of accreditation cycle as follows: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 smtClean="0"/>
              <a:t>Design: </a:t>
            </a:r>
            <a:r>
              <a:rPr lang="en-US" dirty="0" smtClean="0"/>
              <a:t>Years 1,4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 smtClean="0"/>
              <a:t>Communications</a:t>
            </a:r>
            <a:r>
              <a:rPr lang="en-US" dirty="0" smtClean="0"/>
              <a:t>: Years 2,5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 smtClean="0"/>
              <a:t>Knowledge</a:t>
            </a:r>
            <a:r>
              <a:rPr lang="en-US" dirty="0" smtClean="0"/>
              <a:t>: Years 3,6...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No requirement to assess every student – appropriate sampling may be appropriate for some assessment measures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Assessment is for the </a:t>
            </a:r>
            <a:r>
              <a:rPr lang="en-US" b="1" i="1" dirty="0" smtClean="0"/>
              <a:t>program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8288" y="7285038"/>
            <a:ext cx="4778375" cy="274637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589061"/>
            <a:ext cx="9070975" cy="598488"/>
          </a:xfrm>
        </p:spPr>
        <p:txBody>
          <a:bodyPr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Is this data useful?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259557"/>
            <a:ext cx="9070975" cy="5904060"/>
          </a:xfrm>
        </p:spPr>
        <p:txBody>
          <a:bodyPr>
            <a:normAutofit fontScale="92500" lnSpcReduction="20000"/>
          </a:bodyPr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Validity: how well an assessment measures what it is supposed to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Direct measures vs. indirect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Authentic assessment (emulating professional practice)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Reliability: the degree to which an instrument measures the same way each time it is used under the same condition with the same subjects; 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the repeatability of the measurement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a measure is considered reliable if a person's score on the same test given twice is similar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Estimated by test/retest, or internal consistency using multiple methods to assess same criteria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8288" y="7285038"/>
            <a:ext cx="4778375" cy="274637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627162"/>
            <a:ext cx="9070975" cy="560387"/>
          </a:xfrm>
        </p:spPr>
        <p:txBody>
          <a:bodyPr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Data gathering and storage</a:t>
            </a:r>
          </a:p>
        </p:txBody>
      </p:sp>
      <p:sp>
        <p:nvSpPr>
          <p:cNvPr id="63491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404169"/>
            <a:ext cx="9070975" cy="5472012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Modern learning management systems are able to link outcomes to learning activities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E.g. </a:t>
            </a:r>
            <a:r>
              <a:rPr lang="en-US" dirty="0" err="1" smtClean="0"/>
              <a:t>Moodle</a:t>
            </a:r>
            <a:r>
              <a:rPr lang="en-US" dirty="0" smtClean="0"/>
              <a:t>, Blackboard, Desire2Learn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Reports, assignments, quizzes in the LMS can be linked to outcomes and simultaneously graded for course marks and assessment criteria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8288" y="7285038"/>
            <a:ext cx="4778375" cy="274637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483146"/>
            <a:ext cx="9070975" cy="560387"/>
          </a:xfrm>
        </p:spPr>
        <p:txBody>
          <a:bodyPr>
            <a:noAutofit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600" dirty="0" smtClean="0"/>
              <a:t>Program-wide assessment process flow</a:t>
            </a:r>
          </a:p>
        </p:txBody>
      </p:sp>
      <p:sp>
        <p:nvSpPr>
          <p:cNvPr id="5120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03375C4F-F02C-448D-AAC4-DF8B2EEDF3F9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68</a:t>
            </a:fld>
            <a:endParaRPr lang="en-US" smtClean="0"/>
          </a:p>
        </p:txBody>
      </p:sp>
      <p:grpSp>
        <p:nvGrpSpPr>
          <p:cNvPr id="2" name="Group 20"/>
          <p:cNvGrpSpPr/>
          <p:nvPr/>
        </p:nvGrpSpPr>
        <p:grpSpPr>
          <a:xfrm>
            <a:off x="1138833" y="1048051"/>
            <a:ext cx="7789911" cy="5670879"/>
            <a:chOff x="1138833" y="1048051"/>
            <a:chExt cx="7789911" cy="5670879"/>
          </a:xfrm>
          <a:gradFill>
            <a:gsLst>
              <a:gs pos="0">
                <a:srgbClr val="640064">
                  <a:alpha val="50000"/>
                </a:srgbClr>
              </a:gs>
              <a:gs pos="100000">
                <a:srgbClr val="640064"/>
              </a:gs>
            </a:gsLst>
            <a:path path="circle">
              <a:fillToRect l="50000" t="50000" r="50000" b="50000"/>
            </a:path>
          </a:gradFill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1138833" y="1048051"/>
              <a:ext cx="7789911" cy="5670879"/>
              <a:chOff x="1170781" y="655133"/>
              <a:chExt cx="7464714" cy="5670879"/>
            </a:xfrm>
            <a:grpFill/>
          </p:grpSpPr>
          <p:sp>
            <p:nvSpPr>
              <p:cNvPr id="26" name="AutoShape 2"/>
              <p:cNvSpPr>
                <a:spLocks noChangeArrowheads="1"/>
              </p:cNvSpPr>
              <p:nvPr/>
            </p:nvSpPr>
            <p:spPr bwMode="auto">
              <a:xfrm>
                <a:off x="6655882" y="1328767"/>
                <a:ext cx="1979613" cy="2850239"/>
              </a:xfrm>
              <a:prstGeom prst="flowChartProcess">
                <a:avLst/>
              </a:prstGeom>
              <a:grpFill/>
              <a:ln>
                <a:headEnd/>
                <a:tailEnd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lIns="90000" tIns="45000" rIns="90000" bIns="45000" anchor="ctr"/>
              <a:lstStyle/>
              <a:p>
                <a:pPr algn="ctr">
                  <a:tabLst>
                    <a:tab pos="723900" algn="l"/>
                    <a:tab pos="1447800" algn="l"/>
                  </a:tabLst>
                </a:pPr>
                <a:r>
                  <a:rPr lang="en-US" dirty="0" smtClean="0">
                    <a:solidFill>
                      <a:schemeClr val="bg1"/>
                    </a:solidFill>
                  </a:rPr>
                  <a:t>Defining Purpose </a:t>
                </a:r>
              </a:p>
              <a:p>
                <a:pPr algn="ctr">
                  <a:tabLst>
                    <a:tab pos="723900" algn="l"/>
                    <a:tab pos="1447800" algn="l"/>
                  </a:tabLst>
                </a:pPr>
                <a:r>
                  <a:rPr lang="en-US" dirty="0" smtClean="0">
                    <a:solidFill>
                      <a:schemeClr val="bg1"/>
                    </a:solidFill>
                  </a:rPr>
                  <a:t>and Outcomes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AutoShape 4"/>
              <p:cNvSpPr>
                <a:spLocks noChangeArrowheads="1"/>
              </p:cNvSpPr>
              <p:nvPr/>
            </p:nvSpPr>
            <p:spPr bwMode="auto">
              <a:xfrm>
                <a:off x="6655882" y="4957860"/>
                <a:ext cx="1979612" cy="1368152"/>
              </a:xfrm>
              <a:prstGeom prst="flowChartProcess">
                <a:avLst/>
              </a:prstGeom>
              <a:grpFill/>
              <a:ln>
                <a:headEnd/>
                <a:tailEnd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lIns="90000" tIns="45000" rIns="90000" bIns="45000" anchor="ctr"/>
              <a:lstStyle/>
              <a:p>
                <a:pPr algn="ctr">
                  <a:tabLst>
                    <a:tab pos="723900" algn="l"/>
                    <a:tab pos="1447800" algn="l"/>
                  </a:tabLst>
                </a:pPr>
                <a:r>
                  <a:rPr lang="en-US" dirty="0" smtClean="0">
                    <a:solidFill>
                      <a:schemeClr val="bg1"/>
                    </a:solidFill>
                  </a:rPr>
                  <a:t>Program</a:t>
                </a:r>
              </a:p>
              <a:p>
                <a:pPr algn="ctr">
                  <a:tabLst>
                    <a:tab pos="723900" algn="l"/>
                    <a:tab pos="1447800" algn="l"/>
                  </a:tabLst>
                </a:pPr>
                <a:r>
                  <a:rPr lang="en-US" dirty="0" smtClean="0">
                    <a:solidFill>
                      <a:schemeClr val="bg1"/>
                    </a:solidFill>
                  </a:rPr>
                  <a:t>Mapping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AutoShape 6"/>
              <p:cNvSpPr>
                <a:spLocks noChangeArrowheads="1"/>
              </p:cNvSpPr>
              <p:nvPr/>
            </p:nvSpPr>
            <p:spPr bwMode="auto">
              <a:xfrm>
                <a:off x="3959225" y="3170895"/>
                <a:ext cx="1979613" cy="1079500"/>
              </a:xfrm>
              <a:prstGeom prst="flowChartProcess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lIns="90000" tIns="45000" rIns="90000" bIns="45000" anchor="ctr"/>
              <a:lstStyle/>
              <a:p>
                <a:pPr algn="ctr">
                  <a:tabLst>
                    <a:tab pos="723900" algn="l"/>
                    <a:tab pos="1447800" algn="l"/>
                  </a:tabLst>
                </a:pPr>
                <a:r>
                  <a:rPr lang="en-US" dirty="0">
                    <a:solidFill>
                      <a:schemeClr val="bg1"/>
                    </a:solidFill>
                  </a:rPr>
                  <a:t>Stakeholder input</a:t>
                </a:r>
              </a:p>
            </p:txBody>
          </p:sp>
          <p:sp>
            <p:nvSpPr>
              <p:cNvPr id="29" name="AutoShape 7"/>
              <p:cNvSpPr>
                <a:spLocks noChangeArrowheads="1"/>
              </p:cNvSpPr>
              <p:nvPr/>
            </p:nvSpPr>
            <p:spPr bwMode="auto">
              <a:xfrm>
                <a:off x="1170781" y="4957860"/>
                <a:ext cx="4676271" cy="1368152"/>
              </a:xfrm>
              <a:prstGeom prst="flowChartProcess">
                <a:avLst/>
              </a:prstGeom>
              <a:grpFill/>
              <a:ln>
                <a:headEnd/>
                <a:tailEnd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lIns="90000" tIns="45000" rIns="90000" bIns="45000" anchor="ctr"/>
              <a:lstStyle/>
              <a:p>
                <a:pPr algn="ctr">
                  <a:tabLst>
                    <a:tab pos="723900" algn="l"/>
                    <a:tab pos="1447800" algn="l"/>
                  </a:tabLst>
                </a:pPr>
                <a:r>
                  <a:rPr lang="en-US" dirty="0" smtClean="0">
                    <a:solidFill>
                      <a:schemeClr val="bg1"/>
                    </a:solidFill>
                  </a:rPr>
                  <a:t>Collecting Data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AutoShape 8"/>
              <p:cNvSpPr>
                <a:spLocks noChangeArrowheads="1"/>
              </p:cNvSpPr>
              <p:nvPr/>
            </p:nvSpPr>
            <p:spPr bwMode="auto">
              <a:xfrm>
                <a:off x="1204727" y="3170895"/>
                <a:ext cx="1979613" cy="1079500"/>
              </a:xfrm>
              <a:prstGeom prst="flowChartProcess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90000" tIns="45000" rIns="90000" bIns="45000" anchor="ctr"/>
              <a:lstStyle/>
              <a:p>
                <a:pPr algn="ctr">
                  <a:tabLst>
                    <a:tab pos="723900" algn="l"/>
                    <a:tab pos="1447800" algn="l"/>
                  </a:tabLst>
                </a:pPr>
                <a:r>
                  <a:rPr lang="en-US" dirty="0" smtClean="0">
                    <a:solidFill>
                      <a:schemeClr val="bg1"/>
                    </a:solidFill>
                  </a:rPr>
                  <a:t>Analysis and</a:t>
                </a:r>
              </a:p>
              <a:p>
                <a:pPr algn="ctr">
                  <a:tabLst>
                    <a:tab pos="723900" algn="l"/>
                    <a:tab pos="1447800" algn="l"/>
                  </a:tabLst>
                </a:pPr>
                <a:r>
                  <a:rPr lang="en-US" dirty="0" smtClean="0">
                    <a:solidFill>
                      <a:schemeClr val="bg1"/>
                    </a:solidFill>
                  </a:rPr>
                  <a:t>Interpretation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AutoShape 9"/>
              <p:cNvSpPr>
                <a:spLocks noChangeArrowheads="1"/>
              </p:cNvSpPr>
              <p:nvPr/>
            </p:nvSpPr>
            <p:spPr bwMode="auto">
              <a:xfrm>
                <a:off x="1170781" y="1260475"/>
                <a:ext cx="1979613" cy="1079500"/>
              </a:xfrm>
              <a:prstGeom prst="flowChartProcess">
                <a:avLst/>
              </a:prstGeom>
              <a:grpFill/>
              <a:ln>
                <a:headEnd/>
                <a:tailEnd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lIns="90000" tIns="45000" rIns="90000" bIns="45000" anchor="ctr"/>
              <a:lstStyle/>
              <a:p>
                <a:pPr algn="ctr">
                  <a:tabLst>
                    <a:tab pos="723900" algn="l"/>
                    <a:tab pos="1447800" algn="l"/>
                  </a:tabLst>
                </a:pPr>
                <a:r>
                  <a:rPr lang="en-US" dirty="0" smtClean="0">
                    <a:solidFill>
                      <a:schemeClr val="bg1"/>
                    </a:solidFill>
                  </a:rPr>
                  <a:t>Create a Program</a:t>
                </a:r>
                <a:endParaRPr lang="en-US" dirty="0">
                  <a:solidFill>
                    <a:schemeClr val="bg1"/>
                  </a:solidFill>
                </a:endParaRPr>
              </a:p>
              <a:p>
                <a:pPr algn="ctr">
                  <a:tabLst>
                    <a:tab pos="723900" algn="l"/>
                    <a:tab pos="1447800" algn="l"/>
                  </a:tabLst>
                </a:pPr>
                <a:r>
                  <a:rPr lang="en-US" dirty="0" smtClean="0">
                    <a:solidFill>
                      <a:schemeClr val="bg1"/>
                    </a:solidFill>
                  </a:rPr>
                  <a:t>Improvement Plan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AutoShape 11"/>
              <p:cNvSpPr>
                <a:spLocks noChangeArrowheads="1"/>
              </p:cNvSpPr>
              <p:nvPr/>
            </p:nvSpPr>
            <p:spPr bwMode="auto">
              <a:xfrm>
                <a:off x="7443055" y="4249513"/>
                <a:ext cx="360362" cy="539750"/>
              </a:xfrm>
              <a:prstGeom prst="downArrow">
                <a:avLst>
                  <a:gd name="adj1" fmla="val 50000"/>
                  <a:gd name="adj2" fmla="val 37445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AutoShape 13"/>
              <p:cNvSpPr>
                <a:spLocks noChangeArrowheads="1"/>
              </p:cNvSpPr>
              <p:nvPr/>
            </p:nvSpPr>
            <p:spPr bwMode="auto">
              <a:xfrm>
                <a:off x="5943677" y="5461755"/>
                <a:ext cx="539750" cy="360362"/>
              </a:xfrm>
              <a:prstGeom prst="leftArrow">
                <a:avLst>
                  <a:gd name="adj1" fmla="val 50000"/>
                  <a:gd name="adj2" fmla="val 37445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AutoShape 14"/>
              <p:cNvSpPr>
                <a:spLocks noChangeArrowheads="1"/>
              </p:cNvSpPr>
              <p:nvPr/>
            </p:nvSpPr>
            <p:spPr bwMode="auto">
              <a:xfrm rot="5400000">
                <a:off x="1764330" y="4444796"/>
                <a:ext cx="563264" cy="345318"/>
              </a:xfrm>
              <a:prstGeom prst="leftArrow">
                <a:avLst>
                  <a:gd name="adj1" fmla="val 50000"/>
                  <a:gd name="adj2" fmla="val 37445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AutoShape 15"/>
              <p:cNvSpPr>
                <a:spLocks noChangeArrowheads="1"/>
              </p:cNvSpPr>
              <p:nvPr/>
            </p:nvSpPr>
            <p:spPr bwMode="auto">
              <a:xfrm>
                <a:off x="1889124" y="2519363"/>
                <a:ext cx="360363" cy="539750"/>
              </a:xfrm>
              <a:prstGeom prst="upArrow">
                <a:avLst>
                  <a:gd name="adj1" fmla="val 50000"/>
                  <a:gd name="adj2" fmla="val 37445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AutoShape 17"/>
              <p:cNvSpPr>
                <a:spLocks noChangeArrowheads="1"/>
              </p:cNvSpPr>
              <p:nvPr/>
            </p:nvSpPr>
            <p:spPr bwMode="auto">
              <a:xfrm>
                <a:off x="7465507" y="655133"/>
                <a:ext cx="360362" cy="539750"/>
              </a:xfrm>
              <a:prstGeom prst="downArrow">
                <a:avLst>
                  <a:gd name="adj1" fmla="val 50000"/>
                  <a:gd name="adj2" fmla="val 37445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3" name="AutoShape 13"/>
            <p:cNvSpPr>
              <a:spLocks noChangeArrowheads="1"/>
            </p:cNvSpPr>
            <p:nvPr/>
          </p:nvSpPr>
          <p:spPr bwMode="auto">
            <a:xfrm flipH="1">
              <a:off x="3312120" y="1972039"/>
              <a:ext cx="539750" cy="360362"/>
            </a:xfrm>
            <a:prstGeom prst="leftArrow">
              <a:avLst>
                <a:gd name="adj1" fmla="val 50000"/>
                <a:gd name="adj2" fmla="val 37445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24" name="AutoShape 9"/>
            <p:cNvSpPr>
              <a:spLocks noChangeArrowheads="1"/>
            </p:cNvSpPr>
            <p:nvPr/>
          </p:nvSpPr>
          <p:spPr bwMode="auto">
            <a:xfrm>
              <a:off x="4176216" y="1692225"/>
              <a:ext cx="1979613" cy="1079500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 dirty="0" smtClean="0">
                  <a:solidFill>
                    <a:schemeClr val="bg1"/>
                  </a:solidFill>
                </a:rPr>
                <a:t>Program &amp; Course</a:t>
              </a:r>
              <a:endParaRPr lang="en-US" dirty="0">
                <a:solidFill>
                  <a:schemeClr val="bg1"/>
                </a:solidFill>
              </a:endParaRPr>
            </a:p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 dirty="0" smtClean="0">
                  <a:solidFill>
                    <a:schemeClr val="bg1"/>
                  </a:solidFill>
                </a:rPr>
                <a:t>Improvement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AutoShape 10"/>
            <p:cNvSpPr>
              <a:spLocks noChangeArrowheads="1"/>
            </p:cNvSpPr>
            <p:nvPr/>
          </p:nvSpPr>
          <p:spPr bwMode="auto">
            <a:xfrm>
              <a:off x="6264448" y="2051645"/>
              <a:ext cx="539750" cy="360363"/>
            </a:xfrm>
            <a:prstGeom prst="rightArrow">
              <a:avLst>
                <a:gd name="adj1" fmla="val 50000"/>
                <a:gd name="adj2" fmla="val 37445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3960192" y="1331565"/>
            <a:ext cx="5688632" cy="5904656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52763" y="5364013"/>
            <a:ext cx="3607429" cy="3976581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31800" y="971525"/>
            <a:ext cx="3607429" cy="2608429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733077"/>
            <a:ext cx="9070975" cy="598488"/>
          </a:xfrm>
        </p:spPr>
        <p:txBody>
          <a:bodyPr>
            <a:noAutofit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600" dirty="0" smtClean="0"/>
              <a:t>Now that we have data… analyze and evaluate</a:t>
            </a:r>
          </a:p>
        </p:txBody>
      </p:sp>
      <p:sp>
        <p:nvSpPr>
          <p:cNvPr id="66563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620193"/>
            <a:ext cx="9070975" cy="5327996"/>
          </a:xfrm>
        </p:spPr>
        <p:txBody>
          <a:bodyPr>
            <a:normAutofit fontScale="92500" lnSpcReduction="20000"/>
          </a:bodyPr>
          <a:lstStyle/>
          <a:p>
            <a:pPr marL="431800" indent="-323850" eaLnBrk="1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Could do: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Longitudinal comparison of students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Histogram of results by level (did or did not meet expectations)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Triangulation: examination of correlation between results on multiple assessments of the same indicator (e.g. compare focus group data with exam results)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dirty="0"/>
              <a:t>Rankings of indicators between courses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dirty="0"/>
              <a:t>Comparison of indicators within </a:t>
            </a:r>
            <a:r>
              <a:rPr lang="en-CA" dirty="0" smtClean="0"/>
              <a:t>courses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dirty="0" smtClean="0"/>
              <a:t>Qualitative data analysis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44214" y="7006702"/>
            <a:ext cx="3192198" cy="402483"/>
          </a:xfrm>
          <a:noFill/>
        </p:spPr>
        <p:txBody>
          <a:bodyPr/>
          <a:lstStyle/>
          <a:p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24448" y="7006702"/>
            <a:ext cx="2352146" cy="402483"/>
          </a:xfrm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0DD535BE-1CF3-46D4-A177-871ADCD51461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69</a:t>
            </a:fld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844221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517053"/>
            <a:ext cx="9070975" cy="598488"/>
          </a:xfrm>
        </p:spPr>
        <p:txBody>
          <a:bodyPr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Graduate Attribute Assessment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188145"/>
            <a:ext cx="9070975" cy="4391892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In general, the term </a:t>
            </a:r>
            <a:r>
              <a:rPr lang="en-US" i="1" dirty="0" smtClean="0"/>
              <a:t>outcomes assessment </a:t>
            </a:r>
            <a:r>
              <a:rPr lang="en-US" dirty="0" smtClean="0"/>
              <a:t>is used to answer questions like:			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What can students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do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How does their performance compare to our stated expectations?</a:t>
            </a:r>
          </a:p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It </a:t>
            </a:r>
            <a:r>
              <a:rPr lang="en-US" b="1" dirty="0" smtClean="0"/>
              <a:t>identifies gaps </a:t>
            </a:r>
            <a:r>
              <a:rPr lang="en-US" dirty="0" smtClean="0"/>
              <a:t>between</a:t>
            </a:r>
          </a:p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 smtClean="0"/>
          </a:p>
          <a:p>
            <a:pPr algn="ctr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8288" y="7285038"/>
            <a:ext cx="4778375" cy="274637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82987705"/>
              </p:ext>
            </p:extLst>
          </p:nvPr>
        </p:nvGraphicFramePr>
        <p:xfrm>
          <a:off x="431800" y="4931965"/>
          <a:ext cx="9145017" cy="22250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064299"/>
                <a:gridCol w="3064299"/>
                <a:gridCol w="3016419"/>
              </a:tblGrid>
              <a:tr h="1582296">
                <a:tc>
                  <a:txBody>
                    <a:bodyPr/>
                    <a:lstStyle/>
                    <a:p>
                      <a:pPr eaLnBrk="1"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en-US" sz="2800" dirty="0" smtClean="0"/>
                        <a:t>our perceptions of what we teach</a:t>
                      </a:r>
                    </a:p>
                    <a:p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eaLnBrk="1"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en-US" sz="2800" dirty="0" smtClean="0"/>
                        <a:t>actual knowledge, skills, and attitudes students develop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program-wide.</a:t>
                      </a:r>
                      <a:endParaRPr lang="en-US" sz="2800" b="0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Left-Right Arrow 2"/>
          <p:cNvSpPr/>
          <p:nvPr/>
        </p:nvSpPr>
        <p:spPr bwMode="auto">
          <a:xfrm>
            <a:off x="3744168" y="5796061"/>
            <a:ext cx="2016224" cy="720080"/>
          </a:xfrm>
          <a:prstGeom prst="leftRightArrow">
            <a:avLst/>
          </a:prstGeom>
          <a:gradFill>
            <a:gsLst>
              <a:gs pos="0">
                <a:srgbClr val="7030A0"/>
              </a:gs>
              <a:gs pos="100000">
                <a:srgbClr val="640064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1003">
            <a:schemeClr val="dk2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956820"/>
          </a:xfrm>
        </p:spPr>
        <p:txBody>
          <a:bodyPr/>
          <a:lstStyle/>
          <a:p>
            <a:r>
              <a:rPr lang="en-CA" sz="3200" dirty="0" smtClean="0"/>
              <a:t>Example: Histograms for Lifelong learning</a:t>
            </a:r>
            <a:endParaRPr lang="en-CA" sz="32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5630466"/>
              </p:ext>
            </p:extLst>
          </p:nvPr>
        </p:nvGraphicFramePr>
        <p:xfrm>
          <a:off x="503239" y="900114"/>
          <a:ext cx="8785546" cy="5472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74BC6-B1BB-499F-8D0A-6287499B54FE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44547339"/>
              </p:ext>
            </p:extLst>
          </p:nvPr>
        </p:nvGraphicFramePr>
        <p:xfrm>
          <a:off x="647824" y="6228109"/>
          <a:ext cx="8051800" cy="1080121"/>
        </p:xfrm>
        <a:graphic>
          <a:graphicData uri="http://schemas.openxmlformats.org/drawingml/2006/table">
            <a:tbl>
              <a:tblPr/>
              <a:tblGrid>
                <a:gridCol w="685800"/>
                <a:gridCol w="7366000"/>
              </a:tblGrid>
              <a:tr h="424333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effectLst/>
                          <a:latin typeface="Arial"/>
                        </a:rPr>
                        <a:t>3.12-FY1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effectLst/>
                          <a:latin typeface="Arial"/>
                        </a:rPr>
                        <a:t>Uses information effectively, ethically, and legally to accomplish a specific purpose, including clear attribution of Information sources.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596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effectLst/>
                          <a:latin typeface="Arial"/>
                        </a:rPr>
                        <a:t>3.12-FY2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effectLst/>
                          <a:latin typeface="Arial"/>
                        </a:rPr>
                        <a:t>Identifies a specific learning need or knowledge gap.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596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effectLst/>
                          <a:latin typeface="Arial"/>
                        </a:rPr>
                        <a:t>3.12-FY5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effectLst/>
                          <a:latin typeface="Arial"/>
                        </a:rPr>
                        <a:t>Identifies appropriate technical literature and other information sources to meet a need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596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effectLst/>
                          <a:latin typeface="Arial"/>
                        </a:rPr>
                        <a:t>3.12-FY6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effectLst/>
                          <a:latin typeface="Arial"/>
                        </a:rPr>
                        <a:t>Critically evaluates the procured information for authority, currency, and objectivity.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353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Example: inter-</a:t>
            </a:r>
            <a:r>
              <a:rPr lang="en-CA" dirty="0" err="1" smtClean="0"/>
              <a:t>rater</a:t>
            </a:r>
            <a:r>
              <a:rPr lang="en-CA" dirty="0" smtClean="0"/>
              <a:t> reliability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75816" y="1403573"/>
            <a:ext cx="9072563" cy="72008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CA" dirty="0" smtClean="0"/>
              <a:t>Variation between graders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74BC6-B1BB-499F-8D0A-6287499B54FE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94579157"/>
              </p:ext>
            </p:extLst>
          </p:nvPr>
        </p:nvGraphicFramePr>
        <p:xfrm>
          <a:off x="575816" y="1979637"/>
          <a:ext cx="864096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00661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483146"/>
            <a:ext cx="9070975" cy="560387"/>
          </a:xfrm>
        </p:spPr>
        <p:txBody>
          <a:bodyPr>
            <a:noAutofit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600" dirty="0" smtClean="0"/>
              <a:t>Program-wide assessment process flow</a:t>
            </a:r>
          </a:p>
        </p:txBody>
      </p:sp>
      <p:sp>
        <p:nvSpPr>
          <p:cNvPr id="5120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03375C4F-F02C-448D-AAC4-DF8B2EEDF3F9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72</a:t>
            </a:fld>
            <a:endParaRPr lang="en-US" smtClean="0"/>
          </a:p>
        </p:txBody>
      </p:sp>
      <p:grpSp>
        <p:nvGrpSpPr>
          <p:cNvPr id="2" name="Group 20"/>
          <p:cNvGrpSpPr/>
          <p:nvPr/>
        </p:nvGrpSpPr>
        <p:grpSpPr>
          <a:xfrm>
            <a:off x="1138833" y="1048051"/>
            <a:ext cx="7789911" cy="5670879"/>
            <a:chOff x="1138833" y="1048051"/>
            <a:chExt cx="7789911" cy="5670879"/>
          </a:xfrm>
          <a:gradFill>
            <a:gsLst>
              <a:gs pos="0">
                <a:srgbClr val="640064">
                  <a:alpha val="50000"/>
                </a:srgbClr>
              </a:gs>
              <a:gs pos="100000">
                <a:srgbClr val="640064"/>
              </a:gs>
            </a:gsLst>
            <a:path path="circle">
              <a:fillToRect l="50000" t="50000" r="50000" b="50000"/>
            </a:path>
          </a:gradFill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1138833" y="1048051"/>
              <a:ext cx="7789911" cy="5670879"/>
              <a:chOff x="1170781" y="655133"/>
              <a:chExt cx="7464714" cy="5670879"/>
            </a:xfrm>
            <a:grpFill/>
          </p:grpSpPr>
          <p:sp>
            <p:nvSpPr>
              <p:cNvPr id="26" name="AutoShape 2"/>
              <p:cNvSpPr>
                <a:spLocks noChangeArrowheads="1"/>
              </p:cNvSpPr>
              <p:nvPr/>
            </p:nvSpPr>
            <p:spPr bwMode="auto">
              <a:xfrm>
                <a:off x="6655882" y="1328767"/>
                <a:ext cx="1979613" cy="2850239"/>
              </a:xfrm>
              <a:prstGeom prst="flowChartProcess">
                <a:avLst/>
              </a:prstGeom>
              <a:grpFill/>
              <a:ln>
                <a:headEnd/>
                <a:tailEnd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lIns="90000" tIns="45000" rIns="90000" bIns="45000" anchor="ctr"/>
              <a:lstStyle/>
              <a:p>
                <a:pPr algn="ctr">
                  <a:tabLst>
                    <a:tab pos="723900" algn="l"/>
                    <a:tab pos="1447800" algn="l"/>
                  </a:tabLst>
                </a:pPr>
                <a:r>
                  <a:rPr lang="en-US" dirty="0" smtClean="0">
                    <a:solidFill>
                      <a:schemeClr val="bg1"/>
                    </a:solidFill>
                  </a:rPr>
                  <a:t>Defining Purpose </a:t>
                </a:r>
              </a:p>
              <a:p>
                <a:pPr algn="ctr">
                  <a:tabLst>
                    <a:tab pos="723900" algn="l"/>
                    <a:tab pos="1447800" algn="l"/>
                  </a:tabLst>
                </a:pPr>
                <a:r>
                  <a:rPr lang="en-US" dirty="0" smtClean="0">
                    <a:solidFill>
                      <a:schemeClr val="bg1"/>
                    </a:solidFill>
                  </a:rPr>
                  <a:t>and Outcomes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AutoShape 4"/>
              <p:cNvSpPr>
                <a:spLocks noChangeArrowheads="1"/>
              </p:cNvSpPr>
              <p:nvPr/>
            </p:nvSpPr>
            <p:spPr bwMode="auto">
              <a:xfrm>
                <a:off x="6655882" y="4957860"/>
                <a:ext cx="1979612" cy="1368152"/>
              </a:xfrm>
              <a:prstGeom prst="flowChartProcess">
                <a:avLst/>
              </a:prstGeom>
              <a:grpFill/>
              <a:ln>
                <a:headEnd/>
                <a:tailEnd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lIns="90000" tIns="45000" rIns="90000" bIns="45000" anchor="ctr"/>
              <a:lstStyle/>
              <a:p>
                <a:pPr algn="ctr">
                  <a:tabLst>
                    <a:tab pos="723900" algn="l"/>
                    <a:tab pos="1447800" algn="l"/>
                  </a:tabLst>
                </a:pPr>
                <a:r>
                  <a:rPr lang="en-US" dirty="0" smtClean="0">
                    <a:solidFill>
                      <a:schemeClr val="bg1"/>
                    </a:solidFill>
                  </a:rPr>
                  <a:t>Program</a:t>
                </a:r>
              </a:p>
              <a:p>
                <a:pPr algn="ctr">
                  <a:tabLst>
                    <a:tab pos="723900" algn="l"/>
                    <a:tab pos="1447800" algn="l"/>
                  </a:tabLst>
                </a:pPr>
                <a:r>
                  <a:rPr lang="en-US" dirty="0" smtClean="0">
                    <a:solidFill>
                      <a:schemeClr val="bg1"/>
                    </a:solidFill>
                  </a:rPr>
                  <a:t>Mapping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AutoShape 6"/>
              <p:cNvSpPr>
                <a:spLocks noChangeArrowheads="1"/>
              </p:cNvSpPr>
              <p:nvPr/>
            </p:nvSpPr>
            <p:spPr bwMode="auto">
              <a:xfrm>
                <a:off x="3959225" y="3170895"/>
                <a:ext cx="1979613" cy="1079500"/>
              </a:xfrm>
              <a:prstGeom prst="flowChartProcess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lIns="90000" tIns="45000" rIns="90000" bIns="45000" anchor="ctr"/>
              <a:lstStyle/>
              <a:p>
                <a:pPr algn="ctr">
                  <a:tabLst>
                    <a:tab pos="723900" algn="l"/>
                    <a:tab pos="1447800" algn="l"/>
                  </a:tabLst>
                </a:pPr>
                <a:r>
                  <a:rPr lang="en-US" dirty="0">
                    <a:solidFill>
                      <a:schemeClr val="bg1"/>
                    </a:solidFill>
                  </a:rPr>
                  <a:t>Stakeholder input</a:t>
                </a:r>
              </a:p>
            </p:txBody>
          </p:sp>
          <p:sp>
            <p:nvSpPr>
              <p:cNvPr id="29" name="AutoShape 7"/>
              <p:cNvSpPr>
                <a:spLocks noChangeArrowheads="1"/>
              </p:cNvSpPr>
              <p:nvPr/>
            </p:nvSpPr>
            <p:spPr bwMode="auto">
              <a:xfrm>
                <a:off x="1170781" y="4957860"/>
                <a:ext cx="4676271" cy="1368152"/>
              </a:xfrm>
              <a:prstGeom prst="flowChartProcess">
                <a:avLst/>
              </a:prstGeom>
              <a:grpFill/>
              <a:ln>
                <a:headEnd/>
                <a:tailEnd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lIns="90000" tIns="45000" rIns="90000" bIns="45000" anchor="ctr"/>
              <a:lstStyle/>
              <a:p>
                <a:pPr algn="ctr">
                  <a:tabLst>
                    <a:tab pos="723900" algn="l"/>
                    <a:tab pos="1447800" algn="l"/>
                  </a:tabLst>
                </a:pPr>
                <a:r>
                  <a:rPr lang="en-US" dirty="0" smtClean="0">
                    <a:solidFill>
                      <a:schemeClr val="bg1"/>
                    </a:solidFill>
                  </a:rPr>
                  <a:t>Collecting Data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AutoShape 8"/>
              <p:cNvSpPr>
                <a:spLocks noChangeArrowheads="1"/>
              </p:cNvSpPr>
              <p:nvPr/>
            </p:nvSpPr>
            <p:spPr bwMode="auto">
              <a:xfrm>
                <a:off x="1204727" y="3170895"/>
                <a:ext cx="1979613" cy="1079500"/>
              </a:xfrm>
              <a:prstGeom prst="flowChartProcess">
                <a:avLst/>
              </a:prstGeom>
              <a:grpFill/>
              <a:ln>
                <a:headEnd/>
                <a:tailEnd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lIns="90000" tIns="45000" rIns="90000" bIns="45000" anchor="ctr"/>
              <a:lstStyle/>
              <a:p>
                <a:pPr algn="ctr">
                  <a:tabLst>
                    <a:tab pos="723900" algn="l"/>
                    <a:tab pos="1447800" algn="l"/>
                  </a:tabLst>
                </a:pPr>
                <a:r>
                  <a:rPr lang="en-US" dirty="0" smtClean="0">
                    <a:solidFill>
                      <a:schemeClr val="bg1"/>
                    </a:solidFill>
                  </a:rPr>
                  <a:t>Analysis and</a:t>
                </a:r>
              </a:p>
              <a:p>
                <a:pPr algn="ctr">
                  <a:tabLst>
                    <a:tab pos="723900" algn="l"/>
                    <a:tab pos="1447800" algn="l"/>
                  </a:tabLst>
                </a:pPr>
                <a:r>
                  <a:rPr lang="en-US" dirty="0" smtClean="0">
                    <a:solidFill>
                      <a:schemeClr val="bg1"/>
                    </a:solidFill>
                  </a:rPr>
                  <a:t>Interpretation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AutoShape 9"/>
              <p:cNvSpPr>
                <a:spLocks noChangeArrowheads="1"/>
              </p:cNvSpPr>
              <p:nvPr/>
            </p:nvSpPr>
            <p:spPr bwMode="auto">
              <a:xfrm>
                <a:off x="1170781" y="1260475"/>
                <a:ext cx="1979613" cy="1079500"/>
              </a:xfrm>
              <a:prstGeom prst="flowChartProcess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90000" tIns="45000" rIns="90000" bIns="45000" anchor="ctr"/>
              <a:lstStyle/>
              <a:p>
                <a:pPr algn="ctr">
                  <a:tabLst>
                    <a:tab pos="723900" algn="l"/>
                    <a:tab pos="1447800" algn="l"/>
                  </a:tabLst>
                </a:pPr>
                <a:r>
                  <a:rPr lang="en-US" dirty="0" smtClean="0">
                    <a:solidFill>
                      <a:schemeClr val="bg1"/>
                    </a:solidFill>
                  </a:rPr>
                  <a:t>Create a Program</a:t>
                </a:r>
                <a:endParaRPr lang="en-US" dirty="0">
                  <a:solidFill>
                    <a:schemeClr val="bg1"/>
                  </a:solidFill>
                </a:endParaRPr>
              </a:p>
              <a:p>
                <a:pPr algn="ctr">
                  <a:tabLst>
                    <a:tab pos="723900" algn="l"/>
                    <a:tab pos="1447800" algn="l"/>
                  </a:tabLst>
                </a:pPr>
                <a:r>
                  <a:rPr lang="en-US" dirty="0" smtClean="0">
                    <a:solidFill>
                      <a:schemeClr val="bg1"/>
                    </a:solidFill>
                  </a:rPr>
                  <a:t>Improvement Plan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AutoShape 11"/>
              <p:cNvSpPr>
                <a:spLocks noChangeArrowheads="1"/>
              </p:cNvSpPr>
              <p:nvPr/>
            </p:nvSpPr>
            <p:spPr bwMode="auto">
              <a:xfrm>
                <a:off x="7443055" y="4249513"/>
                <a:ext cx="360362" cy="539750"/>
              </a:xfrm>
              <a:prstGeom prst="downArrow">
                <a:avLst>
                  <a:gd name="adj1" fmla="val 50000"/>
                  <a:gd name="adj2" fmla="val 37445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AutoShape 13"/>
              <p:cNvSpPr>
                <a:spLocks noChangeArrowheads="1"/>
              </p:cNvSpPr>
              <p:nvPr/>
            </p:nvSpPr>
            <p:spPr bwMode="auto">
              <a:xfrm>
                <a:off x="5943677" y="5461755"/>
                <a:ext cx="539750" cy="360362"/>
              </a:xfrm>
              <a:prstGeom prst="leftArrow">
                <a:avLst>
                  <a:gd name="adj1" fmla="val 50000"/>
                  <a:gd name="adj2" fmla="val 37445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AutoShape 14"/>
              <p:cNvSpPr>
                <a:spLocks noChangeArrowheads="1"/>
              </p:cNvSpPr>
              <p:nvPr/>
            </p:nvSpPr>
            <p:spPr bwMode="auto">
              <a:xfrm rot="5400000">
                <a:off x="1764330" y="4444796"/>
                <a:ext cx="563264" cy="345318"/>
              </a:xfrm>
              <a:prstGeom prst="leftArrow">
                <a:avLst>
                  <a:gd name="adj1" fmla="val 50000"/>
                  <a:gd name="adj2" fmla="val 37445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AutoShape 15"/>
              <p:cNvSpPr>
                <a:spLocks noChangeArrowheads="1"/>
              </p:cNvSpPr>
              <p:nvPr/>
            </p:nvSpPr>
            <p:spPr bwMode="auto">
              <a:xfrm>
                <a:off x="1889124" y="2519363"/>
                <a:ext cx="360363" cy="539750"/>
              </a:xfrm>
              <a:prstGeom prst="upArrow">
                <a:avLst>
                  <a:gd name="adj1" fmla="val 50000"/>
                  <a:gd name="adj2" fmla="val 37445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AutoShape 17"/>
              <p:cNvSpPr>
                <a:spLocks noChangeArrowheads="1"/>
              </p:cNvSpPr>
              <p:nvPr/>
            </p:nvSpPr>
            <p:spPr bwMode="auto">
              <a:xfrm>
                <a:off x="7465507" y="655133"/>
                <a:ext cx="360362" cy="539750"/>
              </a:xfrm>
              <a:prstGeom prst="downArrow">
                <a:avLst>
                  <a:gd name="adj1" fmla="val 50000"/>
                  <a:gd name="adj2" fmla="val 37445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3" name="AutoShape 13"/>
            <p:cNvSpPr>
              <a:spLocks noChangeArrowheads="1"/>
            </p:cNvSpPr>
            <p:nvPr/>
          </p:nvSpPr>
          <p:spPr bwMode="auto">
            <a:xfrm flipH="1">
              <a:off x="3312120" y="1972039"/>
              <a:ext cx="539750" cy="360362"/>
            </a:xfrm>
            <a:prstGeom prst="leftArrow">
              <a:avLst>
                <a:gd name="adj1" fmla="val 50000"/>
                <a:gd name="adj2" fmla="val 37445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24" name="AutoShape 9"/>
            <p:cNvSpPr>
              <a:spLocks noChangeArrowheads="1"/>
            </p:cNvSpPr>
            <p:nvPr/>
          </p:nvSpPr>
          <p:spPr bwMode="auto">
            <a:xfrm>
              <a:off x="4176216" y="1692225"/>
              <a:ext cx="1979613" cy="1079500"/>
            </a:xfrm>
            <a:prstGeom prst="flowChartProcess">
              <a:avLst/>
            </a:prstGeom>
            <a:gradFill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</a:gradFill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 dirty="0" smtClean="0">
                  <a:solidFill>
                    <a:schemeClr val="bg1"/>
                  </a:solidFill>
                </a:rPr>
                <a:t>Program &amp; Course</a:t>
              </a:r>
              <a:endParaRPr lang="en-US" dirty="0">
                <a:solidFill>
                  <a:schemeClr val="bg1"/>
                </a:solidFill>
              </a:endParaRPr>
            </a:p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 dirty="0" smtClean="0">
                  <a:solidFill>
                    <a:schemeClr val="bg1"/>
                  </a:solidFill>
                </a:rPr>
                <a:t>Improvement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AutoShape 10"/>
            <p:cNvSpPr>
              <a:spLocks noChangeArrowheads="1"/>
            </p:cNvSpPr>
            <p:nvPr/>
          </p:nvSpPr>
          <p:spPr bwMode="auto">
            <a:xfrm>
              <a:off x="6264448" y="2051645"/>
              <a:ext cx="539750" cy="360363"/>
            </a:xfrm>
            <a:prstGeom prst="rightArrow">
              <a:avLst>
                <a:gd name="adj1" fmla="val 50000"/>
                <a:gd name="adj2" fmla="val 37445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3960192" y="1331565"/>
            <a:ext cx="5688632" cy="5904656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52763" y="3491805"/>
            <a:ext cx="3607429" cy="5848789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Program Improvement Plan</a:t>
            </a:r>
          </a:p>
        </p:txBody>
      </p:sp>
      <p:sp>
        <p:nvSpPr>
          <p:cNvPr id="69635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554789" y="1547589"/>
            <a:ext cx="4917805" cy="5500013"/>
          </a:xfrm>
        </p:spPr>
        <p:txBody>
          <a:bodyPr>
            <a:normAutofit lnSpcReduction="10000"/>
          </a:bodyPr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Identify objectives for each course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 smtClean="0"/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Changes in existing courses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New courses/streams</a:t>
            </a:r>
          </a:p>
          <a:p>
            <a:pPr marL="83185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Integrative experience</a:t>
            </a:r>
          </a:p>
          <a:p>
            <a:pPr marL="83185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Design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 smtClean="0"/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Facilitated curriculum planning</a:t>
            </a:r>
            <a:r>
              <a:rPr lang="en-CA" dirty="0" smtClean="0"/>
              <a:t>/strategic planning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640605" y="1520184"/>
            <a:ext cx="4224244" cy="5500013"/>
          </a:xfrm>
        </p:spPr>
        <p:txBody>
          <a:bodyPr>
            <a:normAutofit lnSpcReduction="10000"/>
          </a:bodyPr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New approaches </a:t>
            </a:r>
          </a:p>
          <a:p>
            <a:pPr marL="83185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service learning</a:t>
            </a:r>
          </a:p>
          <a:p>
            <a:pPr marL="83185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co-ops</a:t>
            </a:r>
          </a:p>
          <a:p>
            <a:pPr marL="83185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case-study</a:t>
            </a:r>
          </a:p>
          <a:p>
            <a:pPr marL="83185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problem-based learning</a:t>
            </a:r>
          </a:p>
          <a:p>
            <a:pPr marL="83185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model eliciting activities</a:t>
            </a:r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8065" y="7236221"/>
            <a:ext cx="4570636" cy="274242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FD70A626-37C3-45C9-BB3A-5721580EC124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74</a:t>
            </a:fld>
            <a:endParaRPr lang="en-US" smtClean="0"/>
          </a:p>
        </p:txBody>
      </p:sp>
      <p:pic>
        <p:nvPicPr>
          <p:cNvPr id="7066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1"/>
            <a:ext cx="7071955" cy="7559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0661" name="Text Box 2"/>
          <p:cNvSpPr txBox="1">
            <a:spLocks noChangeArrowheads="1"/>
          </p:cNvSpPr>
          <p:nvPr/>
        </p:nvSpPr>
        <p:spPr bwMode="auto">
          <a:xfrm>
            <a:off x="7200900" y="539477"/>
            <a:ext cx="2879725" cy="6134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endParaRPr lang="en-US" sz="3600" dirty="0" smtClean="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3600" dirty="0" smtClean="0">
                <a:solidFill>
                  <a:srgbClr val="000000"/>
                </a:solidFill>
              </a:rPr>
              <a:t>Example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endParaRPr lang="en-US" sz="1400" dirty="0" smtClean="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endParaRPr lang="en-US" sz="1400" dirty="0" smtClean="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endParaRPr lang="en-US" sz="1400" dirty="0" smtClean="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endParaRPr lang="en-US" sz="1400" dirty="0" smtClean="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endParaRPr lang="en-US" sz="1400" dirty="0" smtClean="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endParaRPr lang="en-US" sz="1400" dirty="0" smtClean="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</a:rPr>
              <a:t>From P. Wolf, New Directions for Teaching and Learning,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</a:rPr>
              <a:t>Volume 2007, Issue 112  (p 15-20). Used with permission.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517053"/>
            <a:ext cx="9070975" cy="598488"/>
          </a:xfrm>
        </p:spPr>
        <p:txBody>
          <a:bodyPr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Faculty buy-in</a:t>
            </a:r>
          </a:p>
        </p:txBody>
      </p:sp>
      <p:sp>
        <p:nvSpPr>
          <p:cNvPr id="72707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332161"/>
            <a:ext cx="9070975" cy="5688036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Faculty reaction skeptical to negative at first, but after 4-5 years value often perceived in outcomes assessment (US experience)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Often takes some time to understand rationale for criteria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Takes about 18 months to setup assessment process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8288" y="7285038"/>
            <a:ext cx="4778375" cy="274637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555154"/>
            <a:ext cx="9070975" cy="560387"/>
          </a:xfrm>
        </p:spPr>
        <p:txBody>
          <a:bodyPr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General advice</a:t>
            </a:r>
          </a:p>
        </p:txBody>
      </p:sp>
      <p:sp>
        <p:nvSpPr>
          <p:cNvPr id="73731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476178"/>
            <a:ext cx="9070975" cy="5760043"/>
          </a:xfrm>
        </p:spPr>
        <p:txBody>
          <a:bodyPr>
            <a:normAutofit lnSpcReduction="10000"/>
          </a:bodyPr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Capitalize on what you're already doing: innovators, first adopters, experimenters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Dean/chair support can help encourage large scale curriculum development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Start from the question “what do we want to know to improve our program”, rather than “what does CEAB want us to do” – think of this as self-directed learning!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Don't generate reams of data that you don't know what to do with: create </a:t>
            </a:r>
            <a:r>
              <a:rPr lang="en-US" i="1" dirty="0" smtClean="0"/>
              <a:t>information</a:t>
            </a:r>
            <a:r>
              <a:rPr lang="en-US" dirty="0" smtClean="0"/>
              <a:t>, not </a:t>
            </a:r>
            <a:r>
              <a:rPr lang="en-US" i="1" dirty="0" smtClean="0"/>
              <a:t>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8288" y="7285038"/>
            <a:ext cx="4778375" cy="274637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EGAD Project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>
              <a:buFont typeface="Arial" charset="0"/>
              <a:buChar char="•"/>
            </a:pPr>
            <a:r>
              <a:rPr lang="en-CA" dirty="0" smtClean="0"/>
              <a:t>Developing workshops, case studies, guidelines, and recommended processes to share</a:t>
            </a:r>
          </a:p>
          <a:p>
            <a:pPr eaLnBrk="1">
              <a:buFont typeface="Arial" charset="0"/>
              <a:buChar char="•"/>
            </a:pPr>
            <a:r>
              <a:rPr lang="en-CA" dirty="0" smtClean="0"/>
              <a:t>Facilitating discussion between schools</a:t>
            </a:r>
          </a:p>
          <a:p>
            <a:pPr eaLnBrk="1">
              <a:buFont typeface="Arial" charset="0"/>
              <a:buChar char="•"/>
            </a:pPr>
            <a:r>
              <a:rPr lang="en-CA" dirty="0" smtClean="0"/>
              <a:t>Clearinghouse for resources developed across country</a:t>
            </a:r>
          </a:p>
          <a:p>
            <a:pPr eaLnBrk="1">
              <a:buFont typeface="Arial" charset="0"/>
              <a:buChar char="•"/>
            </a:pPr>
            <a:r>
              <a:rPr lang="en-CA" dirty="0" smtClean="0"/>
              <a:t>Offering support to programs as they prepare for accreditation</a:t>
            </a:r>
          </a:p>
          <a:p>
            <a:pPr eaLnBrk="1">
              <a:buFont typeface="Arial" charset="0"/>
              <a:buChar char="•"/>
            </a:pPr>
            <a:r>
              <a:rPr lang="en-CA" dirty="0" smtClean="0"/>
              <a:t>Working cooperatively with CEAB</a:t>
            </a:r>
          </a:p>
          <a:p>
            <a:pPr eaLnBrk="1">
              <a:buFont typeface="Arial" charset="0"/>
              <a:buChar char="•"/>
            </a:pPr>
            <a:r>
              <a:rPr lang="en-CA" dirty="0" smtClean="0"/>
              <a:t>Resources will be posted on website as they become available:  </a:t>
            </a:r>
            <a:r>
              <a:rPr lang="en-CA" b="1" dirty="0" smtClean="0"/>
              <a:t>http://engineering.queensu.ca/egad</a:t>
            </a:r>
          </a:p>
          <a:p>
            <a:pPr eaLnBrk="1"/>
            <a:endParaRPr lang="en-CA" dirty="0" smtClean="0"/>
          </a:p>
          <a:p>
            <a:pPr eaLnBrk="1">
              <a:buFont typeface="Arial" charset="0"/>
              <a:buChar char="•"/>
            </a:pPr>
            <a:endParaRPr lang="en-CA" dirty="0" smtClean="0"/>
          </a:p>
          <a:p>
            <a:endParaRPr lang="en-CA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8288" y="7285038"/>
            <a:ext cx="4778375" cy="274637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539477"/>
            <a:ext cx="9070975" cy="598488"/>
          </a:xfrm>
        </p:spPr>
        <p:txBody>
          <a:bodyPr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Conclusion</a:t>
            </a:r>
          </a:p>
        </p:txBody>
      </p:sp>
      <p:sp>
        <p:nvSpPr>
          <p:cNvPr id="76803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332161"/>
            <a:ext cx="9070975" cy="5760044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Use and share ideas: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Regional collaboration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Publication of processes/plans at Canadian Engineering Education Association (CEEA) conferences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EGAD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Training opportunities for curriculum chairs, etc.: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ABET Institute for Development of Excellence in Assessment Leadership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8288" y="7285038"/>
            <a:ext cx="4778375" cy="274637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445045"/>
            <a:ext cx="9070975" cy="598488"/>
          </a:xfrm>
        </p:spPr>
        <p:txBody>
          <a:bodyPr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Inputs and Outcomes</a:t>
            </a:r>
          </a:p>
        </p:txBody>
      </p:sp>
      <p:sp>
        <p:nvSpPr>
          <p:cNvPr id="1433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/>
              <a:t>Engineering Graduate Attribute Development (EGAD) Project</a:t>
            </a:r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fld id="{69C4DCB9-44F2-419D-ACB5-028EF424FFF1}" type="slidenum">
              <a:rPr lang="en-US" smtClean="0"/>
              <a:pPr>
                <a:tabLst>
                  <a:tab pos="723900" algn="l"/>
                  <a:tab pos="1447800" algn="l"/>
                  <a:tab pos="2171700" algn="l"/>
                </a:tabLst>
              </a:pPr>
              <a:t>8</a:t>
            </a:fld>
            <a:endParaRPr lang="en-US" smtClean="0"/>
          </a:p>
        </p:txBody>
      </p:sp>
      <p:graphicFrame>
        <p:nvGraphicFramePr>
          <p:cNvPr id="1024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62150237"/>
              </p:ext>
            </p:extLst>
          </p:nvPr>
        </p:nvGraphicFramePr>
        <p:xfrm>
          <a:off x="503112" y="2411685"/>
          <a:ext cx="9001696" cy="452786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248472"/>
                <a:gridCol w="4753224"/>
              </a:tblGrid>
              <a:tr h="442885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Inputs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Student pre-university background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Faculty education, professional status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Ongoing faculty development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Class sizes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Content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Campus resources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Contact hours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Laboratory equipment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Support services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Outcomes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sz="2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Demonstrated abilities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(cognitive, skills, attitudes)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sz="2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22932" horzOverflow="overflow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4104208" y="1259557"/>
            <a:ext cx="1296144" cy="958019"/>
          </a:xfrm>
          <a:prstGeom prst="rect">
            <a:avLst/>
          </a:prstGeom>
          <a:gradFill flip="none" rotWithShape="1">
            <a:gsLst>
              <a:gs pos="0">
                <a:srgbClr val="7030A0"/>
              </a:gs>
              <a:gs pos="80000">
                <a:srgbClr val="640064"/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effectLst/>
              <a:latin typeface="Calibri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2664048" y="1436807"/>
            <a:ext cx="1224136" cy="470822"/>
          </a:xfrm>
          <a:prstGeom prst="rightArrow">
            <a:avLst/>
          </a:prstGeom>
          <a:gradFill>
            <a:gsLst>
              <a:gs pos="0">
                <a:srgbClr val="7030A0"/>
              </a:gs>
              <a:gs pos="100000">
                <a:srgbClr val="640064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1003">
            <a:schemeClr val="dk2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effectLst/>
              <a:latin typeface="Calibri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5616376" y="1436807"/>
            <a:ext cx="1224136" cy="470822"/>
          </a:xfrm>
          <a:prstGeom prst="rightArrow">
            <a:avLst/>
          </a:prstGeom>
          <a:gradFill>
            <a:gsLst>
              <a:gs pos="0">
                <a:srgbClr val="7030A0"/>
              </a:gs>
              <a:gs pos="100000">
                <a:srgbClr val="640064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1003">
            <a:schemeClr val="dk2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effectLst/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483146"/>
            <a:ext cx="9070975" cy="560387"/>
          </a:xfrm>
        </p:spPr>
        <p:txBody>
          <a:bodyPr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Why GA?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116137"/>
            <a:ext cx="9070975" cy="6120084"/>
          </a:xfrm>
        </p:spPr>
        <p:txBody>
          <a:bodyPr>
            <a:normAutofit/>
          </a:bodyPr>
          <a:lstStyle/>
          <a:p>
            <a:pPr marL="107950" indent="0" eaLnBrk="1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/>
              <a:t>A broader </a:t>
            </a:r>
            <a:r>
              <a:rPr lang="en-US" sz="2800" dirty="0"/>
              <a:t>push for o</a:t>
            </a:r>
            <a:r>
              <a:rPr lang="en-US" sz="2800" dirty="0" smtClean="0"/>
              <a:t>utcomes-based assessment:</a:t>
            </a:r>
            <a:endParaRPr lang="en-US" sz="2800" dirty="0"/>
          </a:p>
          <a:p>
            <a:pPr marL="83185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/>
              <a:t>Accreditation bodies in most industrialized countries use outcomes-based program evaluation to demonstrate their students' capabilities.</a:t>
            </a:r>
          </a:p>
          <a:p>
            <a:pPr marL="83185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i="1" dirty="0" smtClean="0"/>
              <a:t>IEA’s Washington Accord</a:t>
            </a:r>
            <a:r>
              <a:rPr lang="en-US" sz="2800" dirty="0" smtClean="0"/>
              <a:t>: allows substantial equivalency of graduates from Australia, Canada, Hong Kong, Republic of Ireland, New Zealand, South Africa, United Kingdom, and United States, Japan, Singapore, Korea, and Chinese Taipei</a:t>
            </a:r>
          </a:p>
          <a:p>
            <a:pPr marL="83185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/>
              <a:t>Ontario: University Undergraduate Degree Level Expectations (UUDLEs), Graduate Degree Level Expectations (GDLEs) will assessed in all programs, fortunately overlap graduate attributes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36056" y="7199313"/>
            <a:ext cx="4824535" cy="3111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Engineering Graduate Attribute Development (EGAD) Project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6116</TotalTime>
  <Words>5031</Words>
  <Application>Microsoft Office PowerPoint</Application>
  <PresentationFormat>Custom</PresentationFormat>
  <Paragraphs>1110</Paragraphs>
  <Slides>78</Slides>
  <Notes>51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Office Theme</vt:lpstr>
      <vt:lpstr>Slide 1</vt:lpstr>
      <vt:lpstr>Objectives of the Workshop</vt:lpstr>
      <vt:lpstr>Administrative issues</vt:lpstr>
      <vt:lpstr>Slide 4</vt:lpstr>
      <vt:lpstr>What is EGAD?</vt:lpstr>
      <vt:lpstr>Graduate Attributes =&gt; Quality Assurance Standards</vt:lpstr>
      <vt:lpstr>Graduate Attribute Assessment</vt:lpstr>
      <vt:lpstr>Inputs and Outcomes</vt:lpstr>
      <vt:lpstr>Why GA?</vt:lpstr>
      <vt:lpstr>http://washingtonaccord.org</vt:lpstr>
      <vt:lpstr>Slide 11</vt:lpstr>
      <vt:lpstr>University Undergraduate Degree Level Expectations</vt:lpstr>
      <vt:lpstr>Slide 13</vt:lpstr>
      <vt:lpstr>Perspective: Sec 3.1 of CEAB Procedures</vt:lpstr>
      <vt:lpstr>12 Graduate Attributes</vt:lpstr>
      <vt:lpstr>CEAB GA Assessment Instructions (2010)</vt:lpstr>
      <vt:lpstr>Slide 17</vt:lpstr>
      <vt:lpstr>Aside: Idealistic course development process</vt:lpstr>
      <vt:lpstr>Program-wide assessment process flow</vt:lpstr>
      <vt:lpstr>Program</vt:lpstr>
      <vt:lpstr>Program-wide assessment process flow</vt:lpstr>
      <vt:lpstr>Creating Program Purpose Statements</vt:lpstr>
      <vt:lpstr>Program Purpose Tools</vt:lpstr>
      <vt:lpstr>Assessing Graduate Attributes</vt:lpstr>
      <vt:lpstr>What are indicators?</vt:lpstr>
      <vt:lpstr>Indicators: examples</vt:lpstr>
      <vt:lpstr>Establishing Indicators</vt:lpstr>
      <vt:lpstr>Problematic Indicators</vt:lpstr>
      <vt:lpstr>Descriptive Indicators</vt:lpstr>
      <vt:lpstr>Taxonomy</vt:lpstr>
      <vt:lpstr>Taxonomy</vt:lpstr>
      <vt:lpstr>Taxonomy</vt:lpstr>
      <vt:lpstr>Verbs for cognitive skills</vt:lpstr>
      <vt:lpstr>Slide 34</vt:lpstr>
      <vt:lpstr>Task: Defining Indicators (10 min)</vt:lpstr>
      <vt:lpstr>Follow-up to identifying Indicators </vt:lpstr>
      <vt:lpstr>Additional Resources on Indicators</vt:lpstr>
      <vt:lpstr>Program-wide assessment process flow</vt:lpstr>
      <vt:lpstr>Curriculum Mapping </vt:lpstr>
      <vt:lpstr>Where can we assess students?</vt:lpstr>
      <vt:lpstr>Two approaches to mapping</vt:lpstr>
      <vt:lpstr>Courses to Attributes</vt:lpstr>
      <vt:lpstr>Courses to Attributes Example: First Year</vt:lpstr>
      <vt:lpstr>Attributes to Courses Example: Lifelong learning</vt:lpstr>
      <vt:lpstr>Other Mapping Tables (ABET)</vt:lpstr>
      <vt:lpstr>Curriculum Mapping Surveying</vt:lpstr>
      <vt:lpstr>ITU Analysis (UCalgary)</vt:lpstr>
      <vt:lpstr>ITU Analysis (UCalgary)</vt:lpstr>
      <vt:lpstr>ITU Analysis (UCalgary)</vt:lpstr>
      <vt:lpstr>Program-wide assessment process flow</vt:lpstr>
      <vt:lpstr>Instructors: “We do assess outcomes – by grades”</vt:lpstr>
      <vt:lpstr>Assessment Tools</vt:lpstr>
      <vt:lpstr>Direct Measure Example: Assessment on exam</vt:lpstr>
      <vt:lpstr>Indirect Measure Example: Student perspectives</vt:lpstr>
      <vt:lpstr>Assessment Tools</vt:lpstr>
      <vt:lpstr>Examples of External Assessment Tools</vt:lpstr>
      <vt:lpstr>Rubrics</vt:lpstr>
      <vt:lpstr>Targets and thresholds</vt:lpstr>
      <vt:lpstr>Slide 59</vt:lpstr>
      <vt:lpstr>Example: Knowledge assessment</vt:lpstr>
      <vt:lpstr>Example: Knowledge assessment</vt:lpstr>
      <vt:lpstr>Indicator 1:</vt:lpstr>
      <vt:lpstr>Indicator 2:</vt:lpstr>
      <vt:lpstr>Task: Assessment tools (5 min)</vt:lpstr>
      <vt:lpstr>Principles of Measurement</vt:lpstr>
      <vt:lpstr>Is this data useful?</vt:lpstr>
      <vt:lpstr>Data gathering and storage</vt:lpstr>
      <vt:lpstr>Program-wide assessment process flow</vt:lpstr>
      <vt:lpstr>Now that we have data… analyze and evaluate</vt:lpstr>
      <vt:lpstr>Example: Histograms for Lifelong learning</vt:lpstr>
      <vt:lpstr>Example: inter-rater reliability</vt:lpstr>
      <vt:lpstr>Program-wide assessment process flow</vt:lpstr>
      <vt:lpstr>Program Improvement Plan</vt:lpstr>
      <vt:lpstr>Slide 74</vt:lpstr>
      <vt:lpstr>Faculty buy-in</vt:lpstr>
      <vt:lpstr>General advice</vt:lpstr>
      <vt:lpstr>EGAD Project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 Frank</dc:creator>
  <cp:lastModifiedBy>Brian Frank</cp:lastModifiedBy>
  <cp:revision>250</cp:revision>
  <cp:lastPrinted>1601-01-01T00:00:00Z</cp:lastPrinted>
  <dcterms:created xsi:type="dcterms:W3CDTF">2011-05-25T11:28:37Z</dcterms:created>
  <dcterms:modified xsi:type="dcterms:W3CDTF">2011-06-10T16:45:22Z</dcterms:modified>
</cp:coreProperties>
</file>