
<file path=[Content_Types].xml><?xml version="1.0" encoding="utf-8"?>
<Types xmlns="http://schemas.openxmlformats.org/package/2006/content-types">
  <Default Extension="xml" ContentType="application/xml"/>
  <Default Extension="wmf" ContentType="image/x-wmf"/>
  <Default Extension="rels" ContentType="application/vnd.openxmlformats-package.relationships+xml"/>
  <Default Extension="emf" ContentType="image/x-emf"/>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7" r:id="rId1"/>
  </p:sldMasterIdLst>
  <p:notesMasterIdLst>
    <p:notesMasterId r:id="rId46"/>
  </p:notesMasterIdLst>
  <p:sldIdLst>
    <p:sldId id="617" r:id="rId2"/>
    <p:sldId id="618" r:id="rId3"/>
    <p:sldId id="619" r:id="rId4"/>
    <p:sldId id="517" r:id="rId5"/>
    <p:sldId id="625" r:id="rId6"/>
    <p:sldId id="626" r:id="rId7"/>
    <p:sldId id="597" r:id="rId8"/>
    <p:sldId id="620" r:id="rId9"/>
    <p:sldId id="622" r:id="rId10"/>
    <p:sldId id="624" r:id="rId11"/>
    <p:sldId id="623" r:id="rId12"/>
    <p:sldId id="648" r:id="rId13"/>
    <p:sldId id="518" r:id="rId14"/>
    <p:sldId id="628" r:id="rId15"/>
    <p:sldId id="596" r:id="rId16"/>
    <p:sldId id="550" r:id="rId17"/>
    <p:sldId id="598" r:id="rId18"/>
    <p:sldId id="605" r:id="rId19"/>
    <p:sldId id="637" r:id="rId20"/>
    <p:sldId id="638" r:id="rId21"/>
    <p:sldId id="639" r:id="rId22"/>
    <p:sldId id="640" r:id="rId23"/>
    <p:sldId id="641" r:id="rId24"/>
    <p:sldId id="642" r:id="rId25"/>
    <p:sldId id="606" r:id="rId26"/>
    <p:sldId id="613" r:id="rId27"/>
    <p:sldId id="630" r:id="rId28"/>
    <p:sldId id="643" r:id="rId29"/>
    <p:sldId id="633" r:id="rId30"/>
    <p:sldId id="634" r:id="rId31"/>
    <p:sldId id="635" r:id="rId32"/>
    <p:sldId id="636" r:id="rId33"/>
    <p:sldId id="614" r:id="rId34"/>
    <p:sldId id="615" r:id="rId35"/>
    <p:sldId id="646" r:id="rId36"/>
    <p:sldId id="647" r:id="rId37"/>
    <p:sldId id="582" r:id="rId38"/>
    <p:sldId id="583" r:id="rId39"/>
    <p:sldId id="543" r:id="rId40"/>
    <p:sldId id="545" r:id="rId41"/>
    <p:sldId id="554" r:id="rId42"/>
    <p:sldId id="576" r:id="rId43"/>
    <p:sldId id="575" r:id="rId44"/>
    <p:sldId id="557" r:id="rId45"/>
  </p:sldIdLst>
  <p:sldSz cx="10080625" cy="7559675"/>
  <p:notesSz cx="7010400" cy="9236075"/>
  <p:defaultTextStyle>
    <a:defPPr>
      <a:defRPr lang="en-GB"/>
    </a:defPPr>
    <a:lvl1pPr algn="l" defTabSz="449076" rtl="0" fontAlgn="base" hangingPunct="0">
      <a:lnSpc>
        <a:spcPct val="102000"/>
      </a:lnSpc>
      <a:spcBef>
        <a:spcPct val="0"/>
      </a:spcBef>
      <a:spcAft>
        <a:spcPct val="0"/>
      </a:spcAft>
      <a:buClr>
        <a:srgbClr val="000000"/>
      </a:buClr>
      <a:buSzPct val="100000"/>
      <a:buFont typeface="Times New Roman" charset="0"/>
      <a:defRPr kern="1200">
        <a:solidFill>
          <a:schemeClr val="tx1"/>
        </a:solidFill>
        <a:latin typeface="Calibri" charset="0"/>
        <a:ea typeface="+mn-ea"/>
        <a:cs typeface="+mn-cs"/>
      </a:defRPr>
    </a:lvl1pPr>
    <a:lvl2pPr marL="742642" indent="-285632" algn="l" defTabSz="449076" rtl="0" fontAlgn="base" hangingPunct="0">
      <a:lnSpc>
        <a:spcPct val="102000"/>
      </a:lnSpc>
      <a:spcBef>
        <a:spcPct val="0"/>
      </a:spcBef>
      <a:spcAft>
        <a:spcPct val="0"/>
      </a:spcAft>
      <a:buClr>
        <a:srgbClr val="000000"/>
      </a:buClr>
      <a:buSzPct val="100000"/>
      <a:buFont typeface="Times New Roman" charset="0"/>
      <a:defRPr kern="1200">
        <a:solidFill>
          <a:schemeClr val="tx1"/>
        </a:solidFill>
        <a:latin typeface="Calibri" charset="0"/>
        <a:ea typeface="+mn-ea"/>
        <a:cs typeface="+mn-cs"/>
      </a:defRPr>
    </a:lvl2pPr>
    <a:lvl3pPr marL="1142524" indent="-228506" algn="l" defTabSz="449076" rtl="0" fontAlgn="base" hangingPunct="0">
      <a:lnSpc>
        <a:spcPct val="102000"/>
      </a:lnSpc>
      <a:spcBef>
        <a:spcPct val="0"/>
      </a:spcBef>
      <a:spcAft>
        <a:spcPct val="0"/>
      </a:spcAft>
      <a:buClr>
        <a:srgbClr val="000000"/>
      </a:buClr>
      <a:buSzPct val="100000"/>
      <a:buFont typeface="Times New Roman" charset="0"/>
      <a:defRPr kern="1200">
        <a:solidFill>
          <a:schemeClr val="tx1"/>
        </a:solidFill>
        <a:latin typeface="Calibri" charset="0"/>
        <a:ea typeface="+mn-ea"/>
        <a:cs typeface="+mn-cs"/>
      </a:defRPr>
    </a:lvl3pPr>
    <a:lvl4pPr marL="1599537" indent="-228506" algn="l" defTabSz="449076" rtl="0" fontAlgn="base" hangingPunct="0">
      <a:lnSpc>
        <a:spcPct val="102000"/>
      </a:lnSpc>
      <a:spcBef>
        <a:spcPct val="0"/>
      </a:spcBef>
      <a:spcAft>
        <a:spcPct val="0"/>
      </a:spcAft>
      <a:buClr>
        <a:srgbClr val="000000"/>
      </a:buClr>
      <a:buSzPct val="100000"/>
      <a:buFont typeface="Times New Roman" charset="0"/>
      <a:defRPr kern="1200">
        <a:solidFill>
          <a:schemeClr val="tx1"/>
        </a:solidFill>
        <a:latin typeface="Calibri" charset="0"/>
        <a:ea typeface="+mn-ea"/>
        <a:cs typeface="+mn-cs"/>
      </a:defRPr>
    </a:lvl4pPr>
    <a:lvl5pPr marL="2056547" indent="-228506" algn="l" defTabSz="449076" rtl="0" fontAlgn="base" hangingPunct="0">
      <a:lnSpc>
        <a:spcPct val="102000"/>
      </a:lnSpc>
      <a:spcBef>
        <a:spcPct val="0"/>
      </a:spcBef>
      <a:spcAft>
        <a:spcPct val="0"/>
      </a:spcAft>
      <a:buClr>
        <a:srgbClr val="000000"/>
      </a:buClr>
      <a:buSzPct val="100000"/>
      <a:buFont typeface="Times New Roman" charset="0"/>
      <a:defRPr kern="1200">
        <a:solidFill>
          <a:schemeClr val="tx1"/>
        </a:solidFill>
        <a:latin typeface="Calibri" charset="0"/>
        <a:ea typeface="+mn-ea"/>
        <a:cs typeface="+mn-cs"/>
      </a:defRPr>
    </a:lvl5pPr>
    <a:lvl6pPr marL="2285052" algn="l" defTabSz="914021" rtl="0" eaLnBrk="1" latinLnBrk="0" hangingPunct="1">
      <a:defRPr kern="1200">
        <a:solidFill>
          <a:schemeClr val="tx1"/>
        </a:solidFill>
        <a:latin typeface="Calibri" charset="0"/>
        <a:ea typeface="+mn-ea"/>
        <a:cs typeface="+mn-cs"/>
      </a:defRPr>
    </a:lvl6pPr>
    <a:lvl7pPr marL="2742063" algn="l" defTabSz="914021" rtl="0" eaLnBrk="1" latinLnBrk="0" hangingPunct="1">
      <a:defRPr kern="1200">
        <a:solidFill>
          <a:schemeClr val="tx1"/>
        </a:solidFill>
        <a:latin typeface="Calibri" charset="0"/>
        <a:ea typeface="+mn-ea"/>
        <a:cs typeface="+mn-cs"/>
      </a:defRPr>
    </a:lvl7pPr>
    <a:lvl8pPr marL="3199073" algn="l" defTabSz="914021" rtl="0" eaLnBrk="1" latinLnBrk="0" hangingPunct="1">
      <a:defRPr kern="1200">
        <a:solidFill>
          <a:schemeClr val="tx1"/>
        </a:solidFill>
        <a:latin typeface="Calibri" charset="0"/>
        <a:ea typeface="+mn-ea"/>
        <a:cs typeface="+mn-cs"/>
      </a:defRPr>
    </a:lvl8pPr>
    <a:lvl9pPr marL="3656083" algn="l" defTabSz="914021" rtl="0" eaLnBrk="1" latinLnBrk="0" hangingPunct="1">
      <a:defRPr kern="1200">
        <a:solidFill>
          <a:schemeClr val="tx1"/>
        </a:solidFill>
        <a:latin typeface="Calibri"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3A003A"/>
    <a:srgbClr val="640064"/>
    <a:srgbClr val="800080"/>
    <a:srgbClr val="F79646"/>
    <a:srgbClr val="33CC33"/>
    <a:srgbClr val="000000"/>
    <a:srgbClr val="7D60A0"/>
    <a:srgbClr val="7F63A1"/>
    <a:srgbClr val="9179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8926" autoAdjust="0"/>
  </p:normalViewPr>
  <p:slideViewPr>
    <p:cSldViewPr>
      <p:cViewPr varScale="1">
        <p:scale>
          <a:sx n="75" d="100"/>
          <a:sy n="75" d="100"/>
        </p:scale>
        <p:origin x="-1840" y="-112"/>
      </p:cViewPr>
      <p:guideLst>
        <p:guide orient="horz" pos="2161"/>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645"/>
        <p:guide pos="1948"/>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files.appsci.queensu.ca\sumproshare\summer%202011\Graduate%20attributes\Graduate%20Attributes%20Histogram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Major courses</c:v>
                </c:pt>
              </c:strCache>
            </c:strRef>
          </c:tx>
          <c:invertIfNegative val="0"/>
          <c:cat>
            <c:strRef>
              <c:f>Sheet1!$A$2:$A$5</c:f>
              <c:strCache>
                <c:ptCount val="4"/>
                <c:pt idx="0">
                  <c:v>1st year</c:v>
                </c:pt>
                <c:pt idx="1">
                  <c:v>2nd year</c:v>
                </c:pt>
                <c:pt idx="2">
                  <c:v>3rd year</c:v>
                </c:pt>
                <c:pt idx="3">
                  <c:v>4th year</c:v>
                </c:pt>
              </c:strCache>
            </c:strRef>
          </c:cat>
          <c:val>
            <c:numRef>
              <c:f>Sheet1!$B$2:$B$5</c:f>
              <c:numCache>
                <c:formatCode>General</c:formatCode>
                <c:ptCount val="4"/>
                <c:pt idx="0">
                  <c:v>0.0</c:v>
                </c:pt>
                <c:pt idx="1">
                  <c:v>0.0</c:v>
                </c:pt>
                <c:pt idx="2">
                  <c:v>20.0</c:v>
                </c:pt>
                <c:pt idx="3">
                  <c:v>16.0</c:v>
                </c:pt>
              </c:numCache>
            </c:numRef>
          </c:val>
        </c:ser>
        <c:ser>
          <c:idx val="1"/>
          <c:order val="1"/>
          <c:tx>
            <c:strRef>
              <c:f>Sheet1!$C$1</c:f>
              <c:strCache>
                <c:ptCount val="1"/>
                <c:pt idx="0">
                  <c:v>Pre-Requisites</c:v>
                </c:pt>
              </c:strCache>
            </c:strRef>
          </c:tx>
          <c:invertIfNegative val="0"/>
          <c:cat>
            <c:strRef>
              <c:f>Sheet1!$A$2:$A$5</c:f>
              <c:strCache>
                <c:ptCount val="4"/>
                <c:pt idx="0">
                  <c:v>1st year</c:v>
                </c:pt>
                <c:pt idx="1">
                  <c:v>2nd year</c:v>
                </c:pt>
                <c:pt idx="2">
                  <c:v>3rd year</c:v>
                </c:pt>
                <c:pt idx="3">
                  <c:v>4th year</c:v>
                </c:pt>
              </c:strCache>
            </c:strRef>
          </c:cat>
          <c:val>
            <c:numRef>
              <c:f>Sheet1!$C$2:$C$5</c:f>
              <c:numCache>
                <c:formatCode>General</c:formatCode>
                <c:ptCount val="4"/>
                <c:pt idx="0">
                  <c:v>8.0</c:v>
                </c:pt>
                <c:pt idx="1">
                  <c:v>8.0</c:v>
                </c:pt>
              </c:numCache>
            </c:numRef>
          </c:val>
        </c:ser>
        <c:ser>
          <c:idx val="2"/>
          <c:order val="2"/>
          <c:tx>
            <c:strRef>
              <c:f>Sheet1!$D$1</c:f>
              <c:strCache>
                <c:ptCount val="1"/>
                <c:pt idx="0">
                  <c:v>Free electives</c:v>
                </c:pt>
              </c:strCache>
            </c:strRef>
          </c:tx>
          <c:invertIfNegative val="0"/>
          <c:cat>
            <c:strRef>
              <c:f>Sheet1!$A$2:$A$5</c:f>
              <c:strCache>
                <c:ptCount val="4"/>
                <c:pt idx="0">
                  <c:v>1st year</c:v>
                </c:pt>
                <c:pt idx="1">
                  <c:v>2nd year</c:v>
                </c:pt>
                <c:pt idx="2">
                  <c:v>3rd year</c:v>
                </c:pt>
                <c:pt idx="3">
                  <c:v>4th year</c:v>
                </c:pt>
              </c:strCache>
            </c:strRef>
          </c:cat>
          <c:val>
            <c:numRef>
              <c:f>Sheet1!$D$2:$D$5</c:f>
              <c:numCache>
                <c:formatCode>General</c:formatCode>
                <c:ptCount val="4"/>
                <c:pt idx="0">
                  <c:v>2.0</c:v>
                </c:pt>
                <c:pt idx="1">
                  <c:v>2.0</c:v>
                </c:pt>
                <c:pt idx="2">
                  <c:v>0.0</c:v>
                </c:pt>
                <c:pt idx="3">
                  <c:v>2.0</c:v>
                </c:pt>
              </c:numCache>
            </c:numRef>
          </c:val>
        </c:ser>
        <c:dLbls>
          <c:showLegendKey val="0"/>
          <c:showVal val="0"/>
          <c:showCatName val="0"/>
          <c:showSerName val="0"/>
          <c:showPercent val="0"/>
          <c:showBubbleSize val="0"/>
        </c:dLbls>
        <c:gapWidth val="150"/>
        <c:axId val="2102117320"/>
        <c:axId val="2102120744"/>
      </c:barChart>
      <c:catAx>
        <c:axId val="2102117320"/>
        <c:scaling>
          <c:orientation val="minMax"/>
        </c:scaling>
        <c:delete val="0"/>
        <c:axPos val="b"/>
        <c:majorTickMark val="out"/>
        <c:minorTickMark val="none"/>
        <c:tickLblPos val="nextTo"/>
        <c:crossAx val="2102120744"/>
        <c:crosses val="autoZero"/>
        <c:auto val="1"/>
        <c:lblAlgn val="ctr"/>
        <c:lblOffset val="100"/>
        <c:noMultiLvlLbl val="0"/>
      </c:catAx>
      <c:valAx>
        <c:axId val="2102120744"/>
        <c:scaling>
          <c:orientation val="minMax"/>
        </c:scaling>
        <c:delete val="0"/>
        <c:axPos val="l"/>
        <c:majorGridlines/>
        <c:numFmt formatCode="General" sourceLinked="1"/>
        <c:majorTickMark val="out"/>
        <c:minorTickMark val="none"/>
        <c:tickLblPos val="nextTo"/>
        <c:crossAx val="21021173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Not Taught / Not Assessed</c:v>
                </c:pt>
              </c:strCache>
            </c:strRef>
          </c:tx>
          <c:invertIfNegative val="0"/>
          <c:cat>
            <c:strRef>
              <c:f>Sheet1!$A$2:$A$3</c:f>
              <c:strCache>
                <c:ptCount val="2"/>
                <c:pt idx="0">
                  <c:v>3rd year</c:v>
                </c:pt>
                <c:pt idx="1">
                  <c:v>4th year</c:v>
                </c:pt>
              </c:strCache>
            </c:strRef>
          </c:cat>
          <c:val>
            <c:numRef>
              <c:f>Sheet1!$B$2:$B$3</c:f>
              <c:numCache>
                <c:formatCode>General</c:formatCode>
                <c:ptCount val="2"/>
                <c:pt idx="0">
                  <c:v>16.0</c:v>
                </c:pt>
                <c:pt idx="1">
                  <c:v>5.0</c:v>
                </c:pt>
              </c:numCache>
            </c:numRef>
          </c:val>
        </c:ser>
        <c:ser>
          <c:idx val="1"/>
          <c:order val="1"/>
          <c:tx>
            <c:strRef>
              <c:f>Sheet1!$C$1</c:f>
              <c:strCache>
                <c:ptCount val="1"/>
                <c:pt idx="0">
                  <c:v>Not Taught / Assessed</c:v>
                </c:pt>
              </c:strCache>
            </c:strRef>
          </c:tx>
          <c:invertIfNegative val="0"/>
          <c:cat>
            <c:strRef>
              <c:f>Sheet1!$A$2:$A$3</c:f>
              <c:strCache>
                <c:ptCount val="2"/>
                <c:pt idx="0">
                  <c:v>3rd year</c:v>
                </c:pt>
                <c:pt idx="1">
                  <c:v>4th year</c:v>
                </c:pt>
              </c:strCache>
            </c:strRef>
          </c:cat>
          <c:val>
            <c:numRef>
              <c:f>Sheet1!$C$2:$C$3</c:f>
              <c:numCache>
                <c:formatCode>General</c:formatCode>
                <c:ptCount val="2"/>
                <c:pt idx="0">
                  <c:v>4.0</c:v>
                </c:pt>
                <c:pt idx="1">
                  <c:v>10.0</c:v>
                </c:pt>
              </c:numCache>
            </c:numRef>
          </c:val>
        </c:ser>
        <c:ser>
          <c:idx val="2"/>
          <c:order val="2"/>
          <c:tx>
            <c:strRef>
              <c:f>Sheet1!$D$1</c:f>
              <c:strCache>
                <c:ptCount val="1"/>
                <c:pt idx="0">
                  <c:v>Taught / Not Assessed</c:v>
                </c:pt>
              </c:strCache>
            </c:strRef>
          </c:tx>
          <c:invertIfNegative val="0"/>
          <c:cat>
            <c:strRef>
              <c:f>Sheet1!$A$2:$A$3</c:f>
              <c:strCache>
                <c:ptCount val="2"/>
                <c:pt idx="0">
                  <c:v>3rd year</c:v>
                </c:pt>
                <c:pt idx="1">
                  <c:v>4th year</c:v>
                </c:pt>
              </c:strCache>
            </c:strRef>
          </c:cat>
          <c:val>
            <c:numRef>
              <c:f>Sheet1!$D$2:$D$3</c:f>
              <c:numCache>
                <c:formatCode>General</c:formatCode>
                <c:ptCount val="2"/>
                <c:pt idx="0">
                  <c:v>0.0</c:v>
                </c:pt>
                <c:pt idx="1">
                  <c:v>2.0</c:v>
                </c:pt>
              </c:numCache>
            </c:numRef>
          </c:val>
        </c:ser>
        <c:ser>
          <c:idx val="3"/>
          <c:order val="3"/>
          <c:tx>
            <c:strRef>
              <c:f>Sheet1!$E$1</c:f>
              <c:strCache>
                <c:ptCount val="1"/>
                <c:pt idx="0">
                  <c:v>Taught / Assessed</c:v>
                </c:pt>
              </c:strCache>
            </c:strRef>
          </c:tx>
          <c:invertIfNegative val="0"/>
          <c:cat>
            <c:strRef>
              <c:f>Sheet1!$A$2:$A$3</c:f>
              <c:strCache>
                <c:ptCount val="2"/>
                <c:pt idx="0">
                  <c:v>3rd year</c:v>
                </c:pt>
                <c:pt idx="1">
                  <c:v>4th year</c:v>
                </c:pt>
              </c:strCache>
            </c:strRef>
          </c:cat>
          <c:val>
            <c:numRef>
              <c:f>Sheet1!$E$2:$E$3</c:f>
              <c:numCache>
                <c:formatCode>General</c:formatCode>
                <c:ptCount val="2"/>
                <c:pt idx="0">
                  <c:v>0.0</c:v>
                </c:pt>
                <c:pt idx="1">
                  <c:v>1.0</c:v>
                </c:pt>
              </c:numCache>
            </c:numRef>
          </c:val>
        </c:ser>
        <c:dLbls>
          <c:showLegendKey val="0"/>
          <c:showVal val="0"/>
          <c:showCatName val="0"/>
          <c:showSerName val="0"/>
          <c:showPercent val="0"/>
          <c:showBubbleSize val="0"/>
        </c:dLbls>
        <c:gapWidth val="150"/>
        <c:axId val="2103868600"/>
        <c:axId val="2103871720"/>
      </c:barChart>
      <c:catAx>
        <c:axId val="2103868600"/>
        <c:scaling>
          <c:orientation val="minMax"/>
        </c:scaling>
        <c:delete val="0"/>
        <c:axPos val="b"/>
        <c:majorTickMark val="out"/>
        <c:minorTickMark val="none"/>
        <c:tickLblPos val="nextTo"/>
        <c:crossAx val="2103871720"/>
        <c:crosses val="autoZero"/>
        <c:auto val="1"/>
        <c:lblAlgn val="ctr"/>
        <c:lblOffset val="100"/>
        <c:noMultiLvlLbl val="0"/>
      </c:catAx>
      <c:valAx>
        <c:axId val="2103871720"/>
        <c:scaling>
          <c:orientation val="minMax"/>
        </c:scaling>
        <c:delete val="0"/>
        <c:axPos val="l"/>
        <c:majorGridlines/>
        <c:numFmt formatCode="General" sourceLinked="1"/>
        <c:majorTickMark val="out"/>
        <c:minorTickMark val="none"/>
        <c:tickLblPos val="nextTo"/>
        <c:crossAx val="21038686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manualLayout>
          <c:layoutTarget val="inner"/>
          <c:xMode val="edge"/>
          <c:yMode val="edge"/>
          <c:x val="0.143391294838145"/>
          <c:y val="0.0514005540974045"/>
          <c:w val="0.826053149606299"/>
          <c:h val="0.669193277923594"/>
        </c:manualLayout>
      </c:layout>
      <c:barChart>
        <c:barDir val="col"/>
        <c:grouping val="clustered"/>
        <c:varyColors val="0"/>
        <c:ser>
          <c:idx val="0"/>
          <c:order val="0"/>
          <c:tx>
            <c:strRef>
              <c:f>APSC100!$A$4</c:f>
              <c:strCache>
                <c:ptCount val="1"/>
                <c:pt idx="0">
                  <c:v>1 - Not Demonstrated</c:v>
                </c:pt>
              </c:strCache>
            </c:strRef>
          </c:tx>
          <c:spPr>
            <a:solidFill>
              <a:schemeClr val="accent4">
                <a:lumMod val="40000"/>
                <a:lumOff val="60000"/>
              </a:schemeClr>
            </a:solidFill>
          </c:spPr>
          <c:invertIfNegative val="0"/>
          <c:cat>
            <c:strRef>
              <c:f>APSC100!$R$3:$U$3</c:f>
              <c:strCache>
                <c:ptCount val="4"/>
                <c:pt idx="0">
                  <c:v>FEAS - 3.12-FY1</c:v>
                </c:pt>
                <c:pt idx="1">
                  <c:v>FEAS - 3.12-FY2</c:v>
                </c:pt>
                <c:pt idx="2">
                  <c:v>FEAS - 3.12-FY5</c:v>
                </c:pt>
                <c:pt idx="3">
                  <c:v>FEAS - 3.12-FY6</c:v>
                </c:pt>
              </c:strCache>
            </c:strRef>
          </c:cat>
          <c:val>
            <c:numRef>
              <c:f>APSC100!$R$4:$U$4</c:f>
              <c:numCache>
                <c:formatCode>General</c:formatCode>
                <c:ptCount val="4"/>
                <c:pt idx="0">
                  <c:v>3.3</c:v>
                </c:pt>
                <c:pt idx="1">
                  <c:v>0.6</c:v>
                </c:pt>
                <c:pt idx="2">
                  <c:v>8.8</c:v>
                </c:pt>
                <c:pt idx="3">
                  <c:v>3.5</c:v>
                </c:pt>
              </c:numCache>
            </c:numRef>
          </c:val>
        </c:ser>
        <c:ser>
          <c:idx val="1"/>
          <c:order val="1"/>
          <c:tx>
            <c:strRef>
              <c:f>APSC100!$A$5</c:f>
              <c:strCache>
                <c:ptCount val="1"/>
                <c:pt idx="0">
                  <c:v>2 - Marginal</c:v>
                </c:pt>
              </c:strCache>
            </c:strRef>
          </c:tx>
          <c:spPr>
            <a:solidFill>
              <a:schemeClr val="accent4">
                <a:lumMod val="60000"/>
                <a:lumOff val="40000"/>
              </a:schemeClr>
            </a:solidFill>
          </c:spPr>
          <c:invertIfNegative val="0"/>
          <c:cat>
            <c:strRef>
              <c:f>APSC100!$R$3:$U$3</c:f>
              <c:strCache>
                <c:ptCount val="4"/>
                <c:pt idx="0">
                  <c:v>FEAS - 3.12-FY1</c:v>
                </c:pt>
                <c:pt idx="1">
                  <c:v>FEAS - 3.12-FY2</c:v>
                </c:pt>
                <c:pt idx="2">
                  <c:v>FEAS - 3.12-FY5</c:v>
                </c:pt>
                <c:pt idx="3">
                  <c:v>FEAS - 3.12-FY6</c:v>
                </c:pt>
              </c:strCache>
            </c:strRef>
          </c:cat>
          <c:val>
            <c:numRef>
              <c:f>APSC100!$R$5:$U$5</c:f>
              <c:numCache>
                <c:formatCode>General</c:formatCode>
                <c:ptCount val="4"/>
                <c:pt idx="0">
                  <c:v>12.8</c:v>
                </c:pt>
                <c:pt idx="1">
                  <c:v>10.1</c:v>
                </c:pt>
                <c:pt idx="2">
                  <c:v>18.0</c:v>
                </c:pt>
                <c:pt idx="3">
                  <c:v>29.2</c:v>
                </c:pt>
              </c:numCache>
            </c:numRef>
          </c:val>
        </c:ser>
        <c:ser>
          <c:idx val="2"/>
          <c:order val="2"/>
          <c:tx>
            <c:strRef>
              <c:f>APSC100!$A$6</c:f>
              <c:strCache>
                <c:ptCount val="1"/>
                <c:pt idx="0">
                  <c:v>3 - Meets Expectations</c:v>
                </c:pt>
              </c:strCache>
            </c:strRef>
          </c:tx>
          <c:spPr>
            <a:solidFill>
              <a:schemeClr val="accent4">
                <a:lumMod val="75000"/>
              </a:schemeClr>
            </a:solidFill>
          </c:spPr>
          <c:invertIfNegative val="0"/>
          <c:cat>
            <c:strRef>
              <c:f>APSC100!$R$3:$U$3</c:f>
              <c:strCache>
                <c:ptCount val="4"/>
                <c:pt idx="0">
                  <c:v>FEAS - 3.12-FY1</c:v>
                </c:pt>
                <c:pt idx="1">
                  <c:v>FEAS - 3.12-FY2</c:v>
                </c:pt>
                <c:pt idx="2">
                  <c:v>FEAS - 3.12-FY5</c:v>
                </c:pt>
                <c:pt idx="3">
                  <c:v>FEAS - 3.12-FY6</c:v>
                </c:pt>
              </c:strCache>
            </c:strRef>
          </c:cat>
          <c:val>
            <c:numRef>
              <c:f>APSC100!$R$6:$U$6</c:f>
              <c:numCache>
                <c:formatCode>General</c:formatCode>
                <c:ptCount val="4"/>
                <c:pt idx="0">
                  <c:v>56.5</c:v>
                </c:pt>
                <c:pt idx="1">
                  <c:v>42.7</c:v>
                </c:pt>
                <c:pt idx="2">
                  <c:v>39.8</c:v>
                </c:pt>
                <c:pt idx="3">
                  <c:v>49.6</c:v>
                </c:pt>
              </c:numCache>
            </c:numRef>
          </c:val>
        </c:ser>
        <c:ser>
          <c:idx val="3"/>
          <c:order val="3"/>
          <c:tx>
            <c:strRef>
              <c:f>APSC100!$A$7</c:f>
              <c:strCache>
                <c:ptCount val="1"/>
                <c:pt idx="0">
                  <c:v>4 - Outstanding</c:v>
                </c:pt>
              </c:strCache>
            </c:strRef>
          </c:tx>
          <c:spPr>
            <a:solidFill>
              <a:schemeClr val="accent4">
                <a:lumMod val="50000"/>
              </a:schemeClr>
            </a:solidFill>
          </c:spPr>
          <c:invertIfNegative val="0"/>
          <c:cat>
            <c:strRef>
              <c:f>APSC100!$R$3:$U$3</c:f>
              <c:strCache>
                <c:ptCount val="4"/>
                <c:pt idx="0">
                  <c:v>FEAS - 3.12-FY1</c:v>
                </c:pt>
                <c:pt idx="1">
                  <c:v>FEAS - 3.12-FY2</c:v>
                </c:pt>
                <c:pt idx="2">
                  <c:v>FEAS - 3.12-FY5</c:v>
                </c:pt>
                <c:pt idx="3">
                  <c:v>FEAS - 3.12-FY6</c:v>
                </c:pt>
              </c:strCache>
            </c:strRef>
          </c:cat>
          <c:val>
            <c:numRef>
              <c:f>APSC100!$R$7:$U$7</c:f>
              <c:numCache>
                <c:formatCode>General</c:formatCode>
                <c:ptCount val="4"/>
                <c:pt idx="0">
                  <c:v>27.5</c:v>
                </c:pt>
                <c:pt idx="1">
                  <c:v>46.6</c:v>
                </c:pt>
                <c:pt idx="2">
                  <c:v>33.5</c:v>
                </c:pt>
                <c:pt idx="3">
                  <c:v>16.9</c:v>
                </c:pt>
              </c:numCache>
            </c:numRef>
          </c:val>
        </c:ser>
        <c:dLbls>
          <c:showLegendKey val="0"/>
          <c:showVal val="0"/>
          <c:showCatName val="0"/>
          <c:showSerName val="0"/>
          <c:showPercent val="0"/>
          <c:showBubbleSize val="0"/>
        </c:dLbls>
        <c:gapWidth val="150"/>
        <c:axId val="2077490696"/>
        <c:axId val="2107188328"/>
      </c:barChart>
      <c:catAx>
        <c:axId val="2077490696"/>
        <c:scaling>
          <c:orientation val="minMax"/>
        </c:scaling>
        <c:delete val="0"/>
        <c:axPos val="b"/>
        <c:title>
          <c:tx>
            <c:rich>
              <a:bodyPr/>
              <a:lstStyle/>
              <a:p>
                <a:pPr>
                  <a:defRPr/>
                </a:pPr>
                <a:r>
                  <a:rPr lang="en-US"/>
                  <a:t>Attributes</a:t>
                </a:r>
              </a:p>
            </c:rich>
          </c:tx>
          <c:layout>
            <c:manualLayout>
              <c:xMode val="edge"/>
              <c:yMode val="edge"/>
              <c:x val="0.489445538057743"/>
              <c:y val="0.82004228638087"/>
            </c:manualLayout>
          </c:layout>
          <c:overlay val="0"/>
        </c:title>
        <c:numFmt formatCode="General" sourceLinked="1"/>
        <c:majorTickMark val="out"/>
        <c:minorTickMark val="none"/>
        <c:tickLblPos val="nextTo"/>
        <c:crossAx val="2107188328"/>
        <c:crosses val="autoZero"/>
        <c:auto val="1"/>
        <c:lblAlgn val="ctr"/>
        <c:lblOffset val="100"/>
        <c:noMultiLvlLbl val="0"/>
      </c:catAx>
      <c:valAx>
        <c:axId val="2107188328"/>
        <c:scaling>
          <c:orientation val="minMax"/>
        </c:scaling>
        <c:delete val="0"/>
        <c:axPos val="l"/>
        <c:majorGridlines/>
        <c:title>
          <c:tx>
            <c:rich>
              <a:bodyPr rot="-5400000" vert="horz"/>
              <a:lstStyle/>
              <a:p>
                <a:pPr>
                  <a:defRPr/>
                </a:pPr>
                <a:r>
                  <a:rPr lang="en-US"/>
                  <a:t> Percentage (%)</a:t>
                </a:r>
              </a:p>
            </c:rich>
          </c:tx>
          <c:layout/>
          <c:overlay val="0"/>
        </c:title>
        <c:numFmt formatCode="General" sourceLinked="1"/>
        <c:majorTickMark val="out"/>
        <c:minorTickMark val="none"/>
        <c:tickLblPos val="nextTo"/>
        <c:crossAx val="2077490696"/>
        <c:crosses val="autoZero"/>
        <c:crossBetween val="between"/>
      </c:valAx>
    </c:plotArea>
    <c:legend>
      <c:legendPos val="b"/>
      <c:layout>
        <c:manualLayout>
          <c:xMode val="edge"/>
          <c:yMode val="edge"/>
          <c:x val="0.0123486439195101"/>
          <c:y val="0.890435987168271"/>
          <c:w val="0.98641382327209"/>
          <c:h val="0.0817862350539515"/>
        </c:manualLayout>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1C327F-9AFF-4663-A456-77675B0773D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3AAC125-F642-4966-A6FD-18367737264D}">
      <dgm:prSet phldrT="[Text]"/>
      <dgm:spPr>
        <a:solidFill>
          <a:schemeClr val="bg1"/>
        </a:solidFill>
        <a:ln>
          <a:solidFill>
            <a:schemeClr val="tx2">
              <a:lumMod val="75000"/>
            </a:schemeClr>
          </a:solidFill>
        </a:ln>
      </dgm:spPr>
      <dgm:t>
        <a:bodyPr/>
        <a:lstStyle/>
        <a:p>
          <a:r>
            <a:rPr lang="en-US" dirty="0" smtClean="0">
              <a:solidFill>
                <a:schemeClr val="tx2">
                  <a:lumMod val="75000"/>
                </a:schemeClr>
              </a:solidFill>
              <a:latin typeface="Georgia" pitchFamily="18" charset="0"/>
            </a:rPr>
            <a:t>1  Program Evaluation: Getting Started</a:t>
          </a:r>
          <a:endParaRPr lang="en-US" dirty="0">
            <a:solidFill>
              <a:schemeClr val="tx2">
                <a:lumMod val="75000"/>
              </a:schemeClr>
            </a:solidFill>
            <a:latin typeface="Georgia" pitchFamily="18" charset="0"/>
          </a:endParaRPr>
        </a:p>
      </dgm:t>
    </dgm:pt>
    <dgm:pt modelId="{B583EA7A-BBFE-4093-A4A3-17035580D81D}" type="parTrans" cxnId="{4782D706-C8F2-4569-A773-7C88E0254D79}">
      <dgm:prSet/>
      <dgm:spPr/>
      <dgm:t>
        <a:bodyPr/>
        <a:lstStyle/>
        <a:p>
          <a:endParaRPr lang="en-US"/>
        </a:p>
      </dgm:t>
    </dgm:pt>
    <dgm:pt modelId="{6770DAA1-E8FE-4918-B343-1A1B040DBB84}" type="sibTrans" cxnId="{4782D706-C8F2-4569-A773-7C88E0254D79}">
      <dgm:prSet/>
      <dgm:spPr/>
      <dgm:t>
        <a:bodyPr/>
        <a:lstStyle/>
        <a:p>
          <a:endParaRPr lang="en-US"/>
        </a:p>
      </dgm:t>
    </dgm:pt>
    <dgm:pt modelId="{F5BB9189-DB2C-45B0-94D8-0C315B413065}">
      <dgm:prSet phldrT="[Text]"/>
      <dgm:spPr>
        <a:solidFill>
          <a:schemeClr val="bg1"/>
        </a:solidFill>
        <a:ln>
          <a:solidFill>
            <a:schemeClr val="tx2">
              <a:lumMod val="75000"/>
            </a:schemeClr>
          </a:solidFill>
        </a:ln>
      </dgm:spPr>
      <dgm:t>
        <a:bodyPr/>
        <a:lstStyle/>
        <a:p>
          <a:r>
            <a:rPr lang="en-US" dirty="0" smtClean="0">
              <a:solidFill>
                <a:schemeClr val="tx2">
                  <a:lumMod val="75000"/>
                </a:schemeClr>
              </a:solidFill>
              <a:latin typeface="Georgia" pitchFamily="18" charset="0"/>
            </a:rPr>
            <a:t>2   Mapping the Curriculum</a:t>
          </a:r>
          <a:endParaRPr lang="en-US" dirty="0">
            <a:solidFill>
              <a:schemeClr val="tx2">
                <a:lumMod val="75000"/>
              </a:schemeClr>
            </a:solidFill>
            <a:latin typeface="Georgia" pitchFamily="18" charset="0"/>
          </a:endParaRPr>
        </a:p>
      </dgm:t>
    </dgm:pt>
    <dgm:pt modelId="{1E510A65-6DC6-40DE-9E4B-0971CC7B55C3}" type="parTrans" cxnId="{96E9F721-4E65-4D88-B1D5-250F4AED56B6}">
      <dgm:prSet/>
      <dgm:spPr/>
      <dgm:t>
        <a:bodyPr/>
        <a:lstStyle/>
        <a:p>
          <a:endParaRPr lang="en-US"/>
        </a:p>
      </dgm:t>
    </dgm:pt>
    <dgm:pt modelId="{139079B3-3601-41CC-833E-9C5F133D9EC6}" type="sibTrans" cxnId="{96E9F721-4E65-4D88-B1D5-250F4AED56B6}">
      <dgm:prSet/>
      <dgm:spPr/>
      <dgm:t>
        <a:bodyPr/>
        <a:lstStyle/>
        <a:p>
          <a:endParaRPr lang="en-US"/>
        </a:p>
      </dgm:t>
    </dgm:pt>
    <dgm:pt modelId="{25E5520E-2817-4174-8E60-AE3FCF25C550}">
      <dgm:prSet phldrT="[Text]"/>
      <dgm:spPr>
        <a:solidFill>
          <a:schemeClr val="bg1"/>
        </a:solidFill>
        <a:ln>
          <a:solidFill>
            <a:schemeClr val="tx2">
              <a:lumMod val="75000"/>
            </a:schemeClr>
          </a:solidFill>
        </a:ln>
      </dgm:spPr>
      <dgm:t>
        <a:bodyPr/>
        <a:lstStyle/>
        <a:p>
          <a:r>
            <a:rPr lang="en-US" dirty="0" smtClean="0">
              <a:solidFill>
                <a:schemeClr val="tx2">
                  <a:lumMod val="75000"/>
                </a:schemeClr>
              </a:solidFill>
              <a:latin typeface="Georgia" pitchFamily="18" charset="0"/>
            </a:rPr>
            <a:t>5  Data-Informed Curriculum Improvement: </a:t>
          </a:r>
          <a:br>
            <a:rPr lang="en-US" dirty="0" smtClean="0">
              <a:solidFill>
                <a:schemeClr val="tx2">
                  <a:lumMod val="75000"/>
                </a:schemeClr>
              </a:solidFill>
              <a:latin typeface="Georgia" pitchFamily="18" charset="0"/>
            </a:rPr>
          </a:br>
          <a:r>
            <a:rPr lang="en-US" dirty="0" smtClean="0">
              <a:solidFill>
                <a:schemeClr val="tx2">
                  <a:lumMod val="75000"/>
                </a:schemeClr>
              </a:solidFill>
              <a:latin typeface="Georgia" pitchFamily="18" charset="0"/>
            </a:rPr>
            <a:t>    Setting Priorities and Planning for Change</a:t>
          </a:r>
          <a:endParaRPr lang="en-US" dirty="0">
            <a:solidFill>
              <a:schemeClr val="tx2">
                <a:lumMod val="75000"/>
              </a:schemeClr>
            </a:solidFill>
            <a:latin typeface="Georgia" pitchFamily="18" charset="0"/>
          </a:endParaRPr>
        </a:p>
      </dgm:t>
    </dgm:pt>
    <dgm:pt modelId="{CD3B38CF-BE67-4E1F-B966-A32CCA9292BE}" type="parTrans" cxnId="{D66C5D1C-0700-4458-9841-F302936C01B9}">
      <dgm:prSet/>
      <dgm:spPr/>
      <dgm:t>
        <a:bodyPr/>
        <a:lstStyle/>
        <a:p>
          <a:endParaRPr lang="en-US"/>
        </a:p>
      </dgm:t>
    </dgm:pt>
    <dgm:pt modelId="{5CC382CA-869D-46A4-85DE-A0373BDCA487}" type="sibTrans" cxnId="{D66C5D1C-0700-4458-9841-F302936C01B9}">
      <dgm:prSet/>
      <dgm:spPr/>
      <dgm:t>
        <a:bodyPr/>
        <a:lstStyle/>
        <a:p>
          <a:endParaRPr lang="en-US"/>
        </a:p>
      </dgm:t>
    </dgm:pt>
    <dgm:pt modelId="{500F703E-792E-4CB0-ADD3-D0996CD1FB4A}">
      <dgm:prSet/>
      <dgm:spPr>
        <a:solidFill>
          <a:schemeClr val="bg1"/>
        </a:solidFill>
        <a:ln>
          <a:solidFill>
            <a:schemeClr val="tx2">
              <a:lumMod val="75000"/>
            </a:schemeClr>
          </a:solidFill>
        </a:ln>
      </dgm:spPr>
      <dgm:t>
        <a:bodyPr/>
        <a:lstStyle/>
        <a:p>
          <a:r>
            <a:rPr lang="en-US" dirty="0" smtClean="0">
              <a:solidFill>
                <a:schemeClr val="tx2">
                  <a:lumMod val="75000"/>
                </a:schemeClr>
              </a:solidFill>
              <a:latin typeface="Georgia" pitchFamily="18" charset="0"/>
            </a:rPr>
            <a:t>3   Identifying and collecting </a:t>
          </a:r>
          <a:br>
            <a:rPr lang="en-US" dirty="0" smtClean="0">
              <a:solidFill>
                <a:schemeClr val="tx2">
                  <a:lumMod val="75000"/>
                </a:schemeClr>
              </a:solidFill>
              <a:latin typeface="Georgia" pitchFamily="18" charset="0"/>
            </a:rPr>
          </a:br>
          <a:r>
            <a:rPr lang="en-US" dirty="0" smtClean="0">
              <a:solidFill>
                <a:schemeClr val="tx2">
                  <a:lumMod val="75000"/>
                </a:schemeClr>
              </a:solidFill>
              <a:latin typeface="Georgia" pitchFamily="18" charset="0"/>
            </a:rPr>
            <a:t>     data on student learning</a:t>
          </a:r>
          <a:endParaRPr lang="en-US" dirty="0">
            <a:solidFill>
              <a:schemeClr val="tx2">
                <a:lumMod val="75000"/>
              </a:schemeClr>
            </a:solidFill>
            <a:latin typeface="Georgia" pitchFamily="18" charset="0"/>
          </a:endParaRPr>
        </a:p>
      </dgm:t>
    </dgm:pt>
    <dgm:pt modelId="{0FEF6235-8630-4EF2-A518-2AA94C548322}" type="parTrans" cxnId="{5C6C14F1-F202-4D7F-8042-07314012B1DB}">
      <dgm:prSet/>
      <dgm:spPr/>
      <dgm:t>
        <a:bodyPr/>
        <a:lstStyle/>
        <a:p>
          <a:endParaRPr lang="en-US"/>
        </a:p>
      </dgm:t>
    </dgm:pt>
    <dgm:pt modelId="{8433D0FA-D6A5-4AB3-AD91-72533CC8FB89}" type="sibTrans" cxnId="{5C6C14F1-F202-4D7F-8042-07314012B1DB}">
      <dgm:prSet/>
      <dgm:spPr/>
      <dgm:t>
        <a:bodyPr/>
        <a:lstStyle/>
        <a:p>
          <a:endParaRPr lang="en-US"/>
        </a:p>
      </dgm:t>
    </dgm:pt>
    <dgm:pt modelId="{D9CFE196-BEF4-48B9-8A87-C8B21E2AD992}">
      <dgm:prSet/>
      <dgm:spPr>
        <a:solidFill>
          <a:schemeClr val="bg1"/>
        </a:solidFill>
        <a:ln>
          <a:solidFill>
            <a:schemeClr val="tx2">
              <a:lumMod val="75000"/>
            </a:schemeClr>
          </a:solidFill>
        </a:ln>
      </dgm:spPr>
      <dgm:t>
        <a:bodyPr/>
        <a:lstStyle/>
        <a:p>
          <a:r>
            <a:rPr lang="en-US" dirty="0" smtClean="0">
              <a:solidFill>
                <a:schemeClr val="tx2">
                  <a:lumMod val="75000"/>
                </a:schemeClr>
              </a:solidFill>
              <a:latin typeface="Georgia" pitchFamily="18" charset="0"/>
            </a:rPr>
            <a:t>4  Analyzing and Interpreting the Data</a:t>
          </a:r>
          <a:endParaRPr lang="en-US" dirty="0">
            <a:solidFill>
              <a:schemeClr val="tx2">
                <a:lumMod val="75000"/>
              </a:schemeClr>
            </a:solidFill>
            <a:latin typeface="Georgia" pitchFamily="18" charset="0"/>
          </a:endParaRPr>
        </a:p>
      </dgm:t>
    </dgm:pt>
    <dgm:pt modelId="{623D6146-78CD-4E84-8567-2A746F63206B}" type="parTrans" cxnId="{7701F320-F036-4841-AC94-921C2E8E2228}">
      <dgm:prSet/>
      <dgm:spPr/>
      <dgm:t>
        <a:bodyPr/>
        <a:lstStyle/>
        <a:p>
          <a:endParaRPr lang="en-US"/>
        </a:p>
      </dgm:t>
    </dgm:pt>
    <dgm:pt modelId="{7505524A-C3B2-435D-AC40-ECF3054DA838}" type="sibTrans" cxnId="{7701F320-F036-4841-AC94-921C2E8E2228}">
      <dgm:prSet/>
      <dgm:spPr/>
      <dgm:t>
        <a:bodyPr/>
        <a:lstStyle/>
        <a:p>
          <a:endParaRPr lang="en-US"/>
        </a:p>
      </dgm:t>
    </dgm:pt>
    <dgm:pt modelId="{E570B617-8B7A-425A-93FB-447FD27C9DAA}" type="pres">
      <dgm:prSet presAssocID="{FD1C327F-9AFF-4663-A456-77675B0773D7}" presName="outerComposite" presStyleCnt="0">
        <dgm:presLayoutVars>
          <dgm:chMax val="5"/>
          <dgm:dir/>
          <dgm:resizeHandles val="exact"/>
        </dgm:presLayoutVars>
      </dgm:prSet>
      <dgm:spPr/>
      <dgm:t>
        <a:bodyPr/>
        <a:lstStyle/>
        <a:p>
          <a:endParaRPr lang="en-US"/>
        </a:p>
      </dgm:t>
    </dgm:pt>
    <dgm:pt modelId="{1F86265C-677D-4221-B680-9FC0DB701994}" type="pres">
      <dgm:prSet presAssocID="{FD1C327F-9AFF-4663-A456-77675B0773D7}" presName="dummyMaxCanvas" presStyleCnt="0">
        <dgm:presLayoutVars/>
      </dgm:prSet>
      <dgm:spPr/>
    </dgm:pt>
    <dgm:pt modelId="{88C7819A-EEB2-4D64-9C1B-E3E0D2D73AC8}" type="pres">
      <dgm:prSet presAssocID="{FD1C327F-9AFF-4663-A456-77675B0773D7}" presName="FiveNodes_1" presStyleLbl="node1" presStyleIdx="0" presStyleCnt="5">
        <dgm:presLayoutVars>
          <dgm:bulletEnabled val="1"/>
        </dgm:presLayoutVars>
      </dgm:prSet>
      <dgm:spPr/>
      <dgm:t>
        <a:bodyPr/>
        <a:lstStyle/>
        <a:p>
          <a:endParaRPr lang="en-US"/>
        </a:p>
      </dgm:t>
    </dgm:pt>
    <dgm:pt modelId="{66EAA648-83CE-4776-9F91-13E0323F7919}" type="pres">
      <dgm:prSet presAssocID="{FD1C327F-9AFF-4663-A456-77675B0773D7}" presName="FiveNodes_2" presStyleLbl="node1" presStyleIdx="1" presStyleCnt="5">
        <dgm:presLayoutVars>
          <dgm:bulletEnabled val="1"/>
        </dgm:presLayoutVars>
      </dgm:prSet>
      <dgm:spPr/>
      <dgm:t>
        <a:bodyPr/>
        <a:lstStyle/>
        <a:p>
          <a:endParaRPr lang="en-US"/>
        </a:p>
      </dgm:t>
    </dgm:pt>
    <dgm:pt modelId="{28729A62-CA73-4B99-888F-CA15034F4930}" type="pres">
      <dgm:prSet presAssocID="{FD1C327F-9AFF-4663-A456-77675B0773D7}" presName="FiveNodes_3" presStyleLbl="node1" presStyleIdx="2" presStyleCnt="5">
        <dgm:presLayoutVars>
          <dgm:bulletEnabled val="1"/>
        </dgm:presLayoutVars>
      </dgm:prSet>
      <dgm:spPr/>
      <dgm:t>
        <a:bodyPr/>
        <a:lstStyle/>
        <a:p>
          <a:endParaRPr lang="en-US"/>
        </a:p>
      </dgm:t>
    </dgm:pt>
    <dgm:pt modelId="{E4B9B03B-C6AD-488A-9BB6-6A833B022865}" type="pres">
      <dgm:prSet presAssocID="{FD1C327F-9AFF-4663-A456-77675B0773D7}" presName="FiveNodes_4" presStyleLbl="node1" presStyleIdx="3" presStyleCnt="5">
        <dgm:presLayoutVars>
          <dgm:bulletEnabled val="1"/>
        </dgm:presLayoutVars>
      </dgm:prSet>
      <dgm:spPr/>
      <dgm:t>
        <a:bodyPr/>
        <a:lstStyle/>
        <a:p>
          <a:endParaRPr lang="en-US"/>
        </a:p>
      </dgm:t>
    </dgm:pt>
    <dgm:pt modelId="{E51AA720-2F28-443E-B7FC-EC2CF3385397}" type="pres">
      <dgm:prSet presAssocID="{FD1C327F-9AFF-4663-A456-77675B0773D7}" presName="FiveNodes_5" presStyleLbl="node1" presStyleIdx="4" presStyleCnt="5">
        <dgm:presLayoutVars>
          <dgm:bulletEnabled val="1"/>
        </dgm:presLayoutVars>
      </dgm:prSet>
      <dgm:spPr/>
      <dgm:t>
        <a:bodyPr/>
        <a:lstStyle/>
        <a:p>
          <a:endParaRPr lang="en-US"/>
        </a:p>
      </dgm:t>
    </dgm:pt>
    <dgm:pt modelId="{22E99CA2-7CA2-4AAD-BAEF-2ADE4EACB866}" type="pres">
      <dgm:prSet presAssocID="{FD1C327F-9AFF-4663-A456-77675B0773D7}" presName="FiveConn_1-2" presStyleLbl="fgAccFollowNode1" presStyleIdx="0" presStyleCnt="4">
        <dgm:presLayoutVars>
          <dgm:bulletEnabled val="1"/>
        </dgm:presLayoutVars>
      </dgm:prSet>
      <dgm:spPr/>
      <dgm:t>
        <a:bodyPr/>
        <a:lstStyle/>
        <a:p>
          <a:endParaRPr lang="en-US"/>
        </a:p>
      </dgm:t>
    </dgm:pt>
    <dgm:pt modelId="{AFBD53C3-CF8D-40A1-981B-DC648FA2AA9F}" type="pres">
      <dgm:prSet presAssocID="{FD1C327F-9AFF-4663-A456-77675B0773D7}" presName="FiveConn_2-3" presStyleLbl="fgAccFollowNode1" presStyleIdx="1" presStyleCnt="4">
        <dgm:presLayoutVars>
          <dgm:bulletEnabled val="1"/>
        </dgm:presLayoutVars>
      </dgm:prSet>
      <dgm:spPr/>
      <dgm:t>
        <a:bodyPr/>
        <a:lstStyle/>
        <a:p>
          <a:endParaRPr lang="en-US"/>
        </a:p>
      </dgm:t>
    </dgm:pt>
    <dgm:pt modelId="{545B008F-0480-4125-B66B-35858ACE24C7}" type="pres">
      <dgm:prSet presAssocID="{FD1C327F-9AFF-4663-A456-77675B0773D7}" presName="FiveConn_3-4" presStyleLbl="fgAccFollowNode1" presStyleIdx="2" presStyleCnt="4">
        <dgm:presLayoutVars>
          <dgm:bulletEnabled val="1"/>
        </dgm:presLayoutVars>
      </dgm:prSet>
      <dgm:spPr/>
      <dgm:t>
        <a:bodyPr/>
        <a:lstStyle/>
        <a:p>
          <a:endParaRPr lang="en-US"/>
        </a:p>
      </dgm:t>
    </dgm:pt>
    <dgm:pt modelId="{49D3E59F-76D6-4406-9DBC-DA118AD52FD0}" type="pres">
      <dgm:prSet presAssocID="{FD1C327F-9AFF-4663-A456-77675B0773D7}" presName="FiveConn_4-5" presStyleLbl="fgAccFollowNode1" presStyleIdx="3" presStyleCnt="4">
        <dgm:presLayoutVars>
          <dgm:bulletEnabled val="1"/>
        </dgm:presLayoutVars>
      </dgm:prSet>
      <dgm:spPr/>
      <dgm:t>
        <a:bodyPr/>
        <a:lstStyle/>
        <a:p>
          <a:endParaRPr lang="en-US"/>
        </a:p>
      </dgm:t>
    </dgm:pt>
    <dgm:pt modelId="{014A057A-316F-4239-8D34-A6BCC69D63ED}" type="pres">
      <dgm:prSet presAssocID="{FD1C327F-9AFF-4663-A456-77675B0773D7}" presName="FiveNodes_1_text" presStyleLbl="node1" presStyleIdx="4" presStyleCnt="5">
        <dgm:presLayoutVars>
          <dgm:bulletEnabled val="1"/>
        </dgm:presLayoutVars>
      </dgm:prSet>
      <dgm:spPr/>
      <dgm:t>
        <a:bodyPr/>
        <a:lstStyle/>
        <a:p>
          <a:endParaRPr lang="en-US"/>
        </a:p>
      </dgm:t>
    </dgm:pt>
    <dgm:pt modelId="{BBB66F02-1B7D-46F4-9070-BDF36553D7EB}" type="pres">
      <dgm:prSet presAssocID="{FD1C327F-9AFF-4663-A456-77675B0773D7}" presName="FiveNodes_2_text" presStyleLbl="node1" presStyleIdx="4" presStyleCnt="5">
        <dgm:presLayoutVars>
          <dgm:bulletEnabled val="1"/>
        </dgm:presLayoutVars>
      </dgm:prSet>
      <dgm:spPr/>
      <dgm:t>
        <a:bodyPr/>
        <a:lstStyle/>
        <a:p>
          <a:endParaRPr lang="en-US"/>
        </a:p>
      </dgm:t>
    </dgm:pt>
    <dgm:pt modelId="{6EBB0B98-401D-4F93-8BB3-672AC9721F6A}" type="pres">
      <dgm:prSet presAssocID="{FD1C327F-9AFF-4663-A456-77675B0773D7}" presName="FiveNodes_3_text" presStyleLbl="node1" presStyleIdx="4" presStyleCnt="5">
        <dgm:presLayoutVars>
          <dgm:bulletEnabled val="1"/>
        </dgm:presLayoutVars>
      </dgm:prSet>
      <dgm:spPr/>
      <dgm:t>
        <a:bodyPr/>
        <a:lstStyle/>
        <a:p>
          <a:endParaRPr lang="en-US"/>
        </a:p>
      </dgm:t>
    </dgm:pt>
    <dgm:pt modelId="{136F6400-8134-419F-8736-5AF98AB17AC7}" type="pres">
      <dgm:prSet presAssocID="{FD1C327F-9AFF-4663-A456-77675B0773D7}" presName="FiveNodes_4_text" presStyleLbl="node1" presStyleIdx="4" presStyleCnt="5">
        <dgm:presLayoutVars>
          <dgm:bulletEnabled val="1"/>
        </dgm:presLayoutVars>
      </dgm:prSet>
      <dgm:spPr/>
      <dgm:t>
        <a:bodyPr/>
        <a:lstStyle/>
        <a:p>
          <a:endParaRPr lang="en-US"/>
        </a:p>
      </dgm:t>
    </dgm:pt>
    <dgm:pt modelId="{37A6E91F-B6F0-4631-A3D0-29C7804061A3}" type="pres">
      <dgm:prSet presAssocID="{FD1C327F-9AFF-4663-A456-77675B0773D7}" presName="FiveNodes_5_text" presStyleLbl="node1" presStyleIdx="4" presStyleCnt="5">
        <dgm:presLayoutVars>
          <dgm:bulletEnabled val="1"/>
        </dgm:presLayoutVars>
      </dgm:prSet>
      <dgm:spPr/>
      <dgm:t>
        <a:bodyPr/>
        <a:lstStyle/>
        <a:p>
          <a:endParaRPr lang="en-US"/>
        </a:p>
      </dgm:t>
    </dgm:pt>
  </dgm:ptLst>
  <dgm:cxnLst>
    <dgm:cxn modelId="{DB716C8C-4187-4393-A381-94141F5A4F29}" type="presOf" srcId="{63AAC125-F642-4966-A6FD-18367737264D}" destId="{88C7819A-EEB2-4D64-9C1B-E3E0D2D73AC8}" srcOrd="0" destOrd="0" presId="urn:microsoft.com/office/officeart/2005/8/layout/vProcess5"/>
    <dgm:cxn modelId="{65800C95-EEFD-47EF-995E-8ECD87B6711B}" type="presOf" srcId="{6770DAA1-E8FE-4918-B343-1A1B040DBB84}" destId="{22E99CA2-7CA2-4AAD-BAEF-2ADE4EACB866}" srcOrd="0" destOrd="0" presId="urn:microsoft.com/office/officeart/2005/8/layout/vProcess5"/>
    <dgm:cxn modelId="{4782D706-C8F2-4569-A773-7C88E0254D79}" srcId="{FD1C327F-9AFF-4663-A456-77675B0773D7}" destId="{63AAC125-F642-4966-A6FD-18367737264D}" srcOrd="0" destOrd="0" parTransId="{B583EA7A-BBFE-4093-A4A3-17035580D81D}" sibTransId="{6770DAA1-E8FE-4918-B343-1A1B040DBB84}"/>
    <dgm:cxn modelId="{96E9F721-4E65-4D88-B1D5-250F4AED56B6}" srcId="{FD1C327F-9AFF-4663-A456-77675B0773D7}" destId="{F5BB9189-DB2C-45B0-94D8-0C315B413065}" srcOrd="1" destOrd="0" parTransId="{1E510A65-6DC6-40DE-9E4B-0971CC7B55C3}" sibTransId="{139079B3-3601-41CC-833E-9C5F133D9EC6}"/>
    <dgm:cxn modelId="{102B5C3B-5684-4F0B-8E11-6D4A5DCBA27D}" type="presOf" srcId="{63AAC125-F642-4966-A6FD-18367737264D}" destId="{014A057A-316F-4239-8D34-A6BCC69D63ED}" srcOrd="1" destOrd="0" presId="urn:microsoft.com/office/officeart/2005/8/layout/vProcess5"/>
    <dgm:cxn modelId="{219CD7F8-AF72-4A49-9038-962D168E576F}" type="presOf" srcId="{500F703E-792E-4CB0-ADD3-D0996CD1FB4A}" destId="{28729A62-CA73-4B99-888F-CA15034F4930}" srcOrd="0" destOrd="0" presId="urn:microsoft.com/office/officeart/2005/8/layout/vProcess5"/>
    <dgm:cxn modelId="{38069804-4244-4A69-9D17-69826A48A0AB}" type="presOf" srcId="{8433D0FA-D6A5-4AB3-AD91-72533CC8FB89}" destId="{545B008F-0480-4125-B66B-35858ACE24C7}" srcOrd="0" destOrd="0" presId="urn:microsoft.com/office/officeart/2005/8/layout/vProcess5"/>
    <dgm:cxn modelId="{9E70499A-CAA6-4AA0-A0C2-9D00BB856275}" type="presOf" srcId="{D9CFE196-BEF4-48B9-8A87-C8B21E2AD992}" destId="{E4B9B03B-C6AD-488A-9BB6-6A833B022865}" srcOrd="0" destOrd="0" presId="urn:microsoft.com/office/officeart/2005/8/layout/vProcess5"/>
    <dgm:cxn modelId="{AD149BA1-8FF9-4DE8-ABA7-FDE04F486457}" type="presOf" srcId="{F5BB9189-DB2C-45B0-94D8-0C315B413065}" destId="{BBB66F02-1B7D-46F4-9070-BDF36553D7EB}" srcOrd="1" destOrd="0" presId="urn:microsoft.com/office/officeart/2005/8/layout/vProcess5"/>
    <dgm:cxn modelId="{E4292341-4C5F-4CE9-9314-016C30A0B879}" type="presOf" srcId="{25E5520E-2817-4174-8E60-AE3FCF25C550}" destId="{37A6E91F-B6F0-4631-A3D0-29C7804061A3}" srcOrd="1" destOrd="0" presId="urn:microsoft.com/office/officeart/2005/8/layout/vProcess5"/>
    <dgm:cxn modelId="{7701F320-F036-4841-AC94-921C2E8E2228}" srcId="{FD1C327F-9AFF-4663-A456-77675B0773D7}" destId="{D9CFE196-BEF4-48B9-8A87-C8B21E2AD992}" srcOrd="3" destOrd="0" parTransId="{623D6146-78CD-4E84-8567-2A746F63206B}" sibTransId="{7505524A-C3B2-435D-AC40-ECF3054DA838}"/>
    <dgm:cxn modelId="{51163FBD-1C57-4900-978B-CAC454F624DC}" type="presOf" srcId="{500F703E-792E-4CB0-ADD3-D0996CD1FB4A}" destId="{6EBB0B98-401D-4F93-8BB3-672AC9721F6A}" srcOrd="1" destOrd="0" presId="urn:microsoft.com/office/officeart/2005/8/layout/vProcess5"/>
    <dgm:cxn modelId="{D66C5D1C-0700-4458-9841-F302936C01B9}" srcId="{FD1C327F-9AFF-4663-A456-77675B0773D7}" destId="{25E5520E-2817-4174-8E60-AE3FCF25C550}" srcOrd="4" destOrd="0" parTransId="{CD3B38CF-BE67-4E1F-B966-A32CCA9292BE}" sibTransId="{5CC382CA-869D-46A4-85DE-A0373BDCA487}"/>
    <dgm:cxn modelId="{213F52F5-8FF1-4C02-AF4E-864DC87F0989}" type="presOf" srcId="{7505524A-C3B2-435D-AC40-ECF3054DA838}" destId="{49D3E59F-76D6-4406-9DBC-DA118AD52FD0}" srcOrd="0" destOrd="0" presId="urn:microsoft.com/office/officeart/2005/8/layout/vProcess5"/>
    <dgm:cxn modelId="{D8FA20AD-9B4D-4A4C-991F-AD545EB04C08}" type="presOf" srcId="{FD1C327F-9AFF-4663-A456-77675B0773D7}" destId="{E570B617-8B7A-425A-93FB-447FD27C9DAA}" srcOrd="0" destOrd="0" presId="urn:microsoft.com/office/officeart/2005/8/layout/vProcess5"/>
    <dgm:cxn modelId="{5C6C14F1-F202-4D7F-8042-07314012B1DB}" srcId="{FD1C327F-9AFF-4663-A456-77675B0773D7}" destId="{500F703E-792E-4CB0-ADD3-D0996CD1FB4A}" srcOrd="2" destOrd="0" parTransId="{0FEF6235-8630-4EF2-A518-2AA94C548322}" sibTransId="{8433D0FA-D6A5-4AB3-AD91-72533CC8FB89}"/>
    <dgm:cxn modelId="{D91144C5-8EE6-4373-A589-56E353860B4D}" type="presOf" srcId="{139079B3-3601-41CC-833E-9C5F133D9EC6}" destId="{AFBD53C3-CF8D-40A1-981B-DC648FA2AA9F}" srcOrd="0" destOrd="0" presId="urn:microsoft.com/office/officeart/2005/8/layout/vProcess5"/>
    <dgm:cxn modelId="{83F53DB0-F15C-46D4-87FE-176C54FB02A9}" type="presOf" srcId="{25E5520E-2817-4174-8E60-AE3FCF25C550}" destId="{E51AA720-2F28-443E-B7FC-EC2CF3385397}" srcOrd="0" destOrd="0" presId="urn:microsoft.com/office/officeart/2005/8/layout/vProcess5"/>
    <dgm:cxn modelId="{DFA05E77-DBDD-47D7-9B6B-CF661497645D}" type="presOf" srcId="{F5BB9189-DB2C-45B0-94D8-0C315B413065}" destId="{66EAA648-83CE-4776-9F91-13E0323F7919}" srcOrd="0" destOrd="0" presId="urn:microsoft.com/office/officeart/2005/8/layout/vProcess5"/>
    <dgm:cxn modelId="{40BA3174-B2C8-4A72-AEE9-1BF38BAC55FF}" type="presOf" srcId="{D9CFE196-BEF4-48B9-8A87-C8B21E2AD992}" destId="{136F6400-8134-419F-8736-5AF98AB17AC7}" srcOrd="1" destOrd="0" presId="urn:microsoft.com/office/officeart/2005/8/layout/vProcess5"/>
    <dgm:cxn modelId="{E5AC8FF0-FCA8-4D23-AACC-346E377AA0E5}" type="presParOf" srcId="{E570B617-8B7A-425A-93FB-447FD27C9DAA}" destId="{1F86265C-677D-4221-B680-9FC0DB701994}" srcOrd="0" destOrd="0" presId="urn:microsoft.com/office/officeart/2005/8/layout/vProcess5"/>
    <dgm:cxn modelId="{F4132C59-9416-43D8-9A54-CE267E93D94C}" type="presParOf" srcId="{E570B617-8B7A-425A-93FB-447FD27C9DAA}" destId="{88C7819A-EEB2-4D64-9C1B-E3E0D2D73AC8}" srcOrd="1" destOrd="0" presId="urn:microsoft.com/office/officeart/2005/8/layout/vProcess5"/>
    <dgm:cxn modelId="{2AD5C781-FEF2-41A3-9C44-7B8914E5B704}" type="presParOf" srcId="{E570B617-8B7A-425A-93FB-447FD27C9DAA}" destId="{66EAA648-83CE-4776-9F91-13E0323F7919}" srcOrd="2" destOrd="0" presId="urn:microsoft.com/office/officeart/2005/8/layout/vProcess5"/>
    <dgm:cxn modelId="{6751893B-5F8B-4FEE-B149-CD87EC58631B}" type="presParOf" srcId="{E570B617-8B7A-425A-93FB-447FD27C9DAA}" destId="{28729A62-CA73-4B99-888F-CA15034F4930}" srcOrd="3" destOrd="0" presId="urn:microsoft.com/office/officeart/2005/8/layout/vProcess5"/>
    <dgm:cxn modelId="{CF898703-8606-47BA-8D22-45818A973F65}" type="presParOf" srcId="{E570B617-8B7A-425A-93FB-447FD27C9DAA}" destId="{E4B9B03B-C6AD-488A-9BB6-6A833B022865}" srcOrd="4" destOrd="0" presId="urn:microsoft.com/office/officeart/2005/8/layout/vProcess5"/>
    <dgm:cxn modelId="{FFEA2DAD-0CAE-48CE-BF0E-25E041DB4BDB}" type="presParOf" srcId="{E570B617-8B7A-425A-93FB-447FD27C9DAA}" destId="{E51AA720-2F28-443E-B7FC-EC2CF3385397}" srcOrd="5" destOrd="0" presId="urn:microsoft.com/office/officeart/2005/8/layout/vProcess5"/>
    <dgm:cxn modelId="{3F14B064-DF68-4DE5-9FA5-DA835CE404E8}" type="presParOf" srcId="{E570B617-8B7A-425A-93FB-447FD27C9DAA}" destId="{22E99CA2-7CA2-4AAD-BAEF-2ADE4EACB866}" srcOrd="6" destOrd="0" presId="urn:microsoft.com/office/officeart/2005/8/layout/vProcess5"/>
    <dgm:cxn modelId="{20BCBF05-6DD9-469E-A99F-9F6EC02D7D94}" type="presParOf" srcId="{E570B617-8B7A-425A-93FB-447FD27C9DAA}" destId="{AFBD53C3-CF8D-40A1-981B-DC648FA2AA9F}" srcOrd="7" destOrd="0" presId="urn:microsoft.com/office/officeart/2005/8/layout/vProcess5"/>
    <dgm:cxn modelId="{58B97B1C-B7A0-4AB4-8045-F625556E79F7}" type="presParOf" srcId="{E570B617-8B7A-425A-93FB-447FD27C9DAA}" destId="{545B008F-0480-4125-B66B-35858ACE24C7}" srcOrd="8" destOrd="0" presId="urn:microsoft.com/office/officeart/2005/8/layout/vProcess5"/>
    <dgm:cxn modelId="{75F0AEF7-0E2D-43B8-8DC7-F87BC0D154D8}" type="presParOf" srcId="{E570B617-8B7A-425A-93FB-447FD27C9DAA}" destId="{49D3E59F-76D6-4406-9DBC-DA118AD52FD0}" srcOrd="9" destOrd="0" presId="urn:microsoft.com/office/officeart/2005/8/layout/vProcess5"/>
    <dgm:cxn modelId="{C1B0C240-214D-4BDA-B26A-DD98BCFC1DC2}" type="presParOf" srcId="{E570B617-8B7A-425A-93FB-447FD27C9DAA}" destId="{014A057A-316F-4239-8D34-A6BCC69D63ED}" srcOrd="10" destOrd="0" presId="urn:microsoft.com/office/officeart/2005/8/layout/vProcess5"/>
    <dgm:cxn modelId="{7B37025F-C6B3-4E06-BA1D-FED9B3F3B6EF}" type="presParOf" srcId="{E570B617-8B7A-425A-93FB-447FD27C9DAA}" destId="{BBB66F02-1B7D-46F4-9070-BDF36553D7EB}" srcOrd="11" destOrd="0" presId="urn:microsoft.com/office/officeart/2005/8/layout/vProcess5"/>
    <dgm:cxn modelId="{CFCF4E33-9F8D-4BA2-86A6-C427E1CEEE74}" type="presParOf" srcId="{E570B617-8B7A-425A-93FB-447FD27C9DAA}" destId="{6EBB0B98-401D-4F93-8BB3-672AC9721F6A}" srcOrd="12" destOrd="0" presId="urn:microsoft.com/office/officeart/2005/8/layout/vProcess5"/>
    <dgm:cxn modelId="{EADD6CFE-5698-40A3-A2E4-4FF49DD82588}" type="presParOf" srcId="{E570B617-8B7A-425A-93FB-447FD27C9DAA}" destId="{136F6400-8134-419F-8736-5AF98AB17AC7}" srcOrd="13" destOrd="0" presId="urn:microsoft.com/office/officeart/2005/8/layout/vProcess5"/>
    <dgm:cxn modelId="{CD9BD7E3-A828-4937-9499-59A38DEA3EF5}" type="presParOf" srcId="{E570B617-8B7A-425A-93FB-447FD27C9DAA}" destId="{37A6E91F-B6F0-4631-A3D0-29C7804061A3}"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1"/>
          <p:cNvSpPr>
            <a:spLocks noGrp="1" noRot="1" noChangeAspect="1" noChangeArrowheads="1"/>
          </p:cNvSpPr>
          <p:nvPr>
            <p:ph type="sldImg"/>
          </p:nvPr>
        </p:nvSpPr>
        <p:spPr bwMode="auto">
          <a:xfrm>
            <a:off x="1195388" y="701675"/>
            <a:ext cx="4616450" cy="3462338"/>
          </a:xfrm>
          <a:prstGeom prst="rect">
            <a:avLst/>
          </a:prstGeom>
          <a:noFill/>
          <a:ln w="9525">
            <a:noFill/>
            <a:round/>
            <a:headEnd/>
            <a:tailEnd/>
          </a:ln>
        </p:spPr>
      </p:sp>
      <p:sp>
        <p:nvSpPr>
          <p:cNvPr id="2050" name="Rectangle 2"/>
          <p:cNvSpPr>
            <a:spLocks noGrp="1" noChangeArrowheads="1"/>
          </p:cNvSpPr>
          <p:nvPr>
            <p:ph type="body"/>
          </p:nvPr>
        </p:nvSpPr>
        <p:spPr bwMode="auto">
          <a:xfrm>
            <a:off x="701614" y="4386263"/>
            <a:ext cx="5607174" cy="41544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041277" cy="4606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buFont typeface="Times New Roman" pitchFamily="16" charset="0"/>
              <a:buNone/>
              <a:tabLst>
                <a:tab pos="655781" algn="l"/>
                <a:tab pos="1311562" algn="l"/>
                <a:tab pos="1967343" algn="l"/>
                <a:tab pos="2623124" algn="l"/>
              </a:tabLst>
              <a:defRPr sz="1300">
                <a:solidFill>
                  <a:srgbClr val="000000"/>
                </a:solidFill>
                <a:latin typeface="Times New Roman" pitchFamily="16" charset="0"/>
                <a:ea typeface="Bitstream Vera Sans" charset="0"/>
                <a:cs typeface="Bitstream Vera Sans" charset="0"/>
              </a:defRPr>
            </a:lvl1pPr>
          </a:lstStyle>
          <a:p>
            <a:pPr>
              <a:defRPr/>
            </a:pPr>
            <a:endParaRPr lang="en-US"/>
          </a:p>
        </p:txBody>
      </p:sp>
      <p:sp>
        <p:nvSpPr>
          <p:cNvPr id="2052" name="Rectangle 4"/>
          <p:cNvSpPr>
            <a:spLocks noGrp="1" noChangeArrowheads="1"/>
          </p:cNvSpPr>
          <p:nvPr>
            <p:ph type="dt"/>
          </p:nvPr>
        </p:nvSpPr>
        <p:spPr bwMode="auto">
          <a:xfrm>
            <a:off x="3967692" y="0"/>
            <a:ext cx="3041277" cy="4606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buFont typeface="Times New Roman" pitchFamily="16" charset="0"/>
              <a:buNone/>
              <a:tabLst>
                <a:tab pos="655781" algn="l"/>
                <a:tab pos="1311562" algn="l"/>
                <a:tab pos="1967343" algn="l"/>
                <a:tab pos="2623124" algn="l"/>
              </a:tabLst>
              <a:defRPr sz="1300">
                <a:solidFill>
                  <a:srgbClr val="000000"/>
                </a:solidFill>
                <a:latin typeface="Times New Roman" pitchFamily="16" charset="0"/>
                <a:ea typeface="Bitstream Vera Sans" charset="0"/>
                <a:cs typeface="Bitstream Vera Sans" charset="0"/>
              </a:defRPr>
            </a:lvl1pPr>
          </a:lstStyle>
          <a:p>
            <a:pPr>
              <a:defRPr/>
            </a:pPr>
            <a:endParaRPr lang="en-US"/>
          </a:p>
        </p:txBody>
      </p:sp>
      <p:sp>
        <p:nvSpPr>
          <p:cNvPr id="2053" name="Rectangle 5"/>
          <p:cNvSpPr>
            <a:spLocks noGrp="1" noChangeArrowheads="1"/>
          </p:cNvSpPr>
          <p:nvPr>
            <p:ph type="ftr"/>
          </p:nvPr>
        </p:nvSpPr>
        <p:spPr bwMode="auto">
          <a:xfrm>
            <a:off x="0" y="8773980"/>
            <a:ext cx="3041277" cy="4606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buFont typeface="Times New Roman" pitchFamily="16" charset="0"/>
              <a:buNone/>
              <a:tabLst>
                <a:tab pos="655781" algn="l"/>
                <a:tab pos="1311562" algn="l"/>
                <a:tab pos="1967343" algn="l"/>
                <a:tab pos="2623124" algn="l"/>
              </a:tabLst>
              <a:defRPr sz="1300">
                <a:solidFill>
                  <a:srgbClr val="000000"/>
                </a:solidFill>
                <a:latin typeface="Times New Roman" pitchFamily="16" charset="0"/>
                <a:ea typeface="Bitstream Vera Sans" charset="0"/>
                <a:cs typeface="Bitstream Vera Sans" charset="0"/>
              </a:defRPr>
            </a:lvl1pPr>
          </a:lstStyle>
          <a:p>
            <a:pPr>
              <a:defRPr/>
            </a:pPr>
            <a:endParaRPr lang="en-US"/>
          </a:p>
        </p:txBody>
      </p:sp>
      <p:sp>
        <p:nvSpPr>
          <p:cNvPr id="2054" name="Rectangle 6"/>
          <p:cNvSpPr>
            <a:spLocks noGrp="1" noChangeArrowheads="1"/>
          </p:cNvSpPr>
          <p:nvPr>
            <p:ph type="sldNum"/>
          </p:nvPr>
        </p:nvSpPr>
        <p:spPr bwMode="auto">
          <a:xfrm>
            <a:off x="3967692" y="8773980"/>
            <a:ext cx="3041277" cy="4606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655781" algn="l"/>
                <a:tab pos="1311562" algn="l"/>
                <a:tab pos="1967343" algn="l"/>
                <a:tab pos="2623124" algn="l"/>
              </a:tabLst>
              <a:defRPr sz="1300">
                <a:solidFill>
                  <a:srgbClr val="000000"/>
                </a:solidFill>
                <a:latin typeface="Times New Roman" charset="0"/>
                <a:ea typeface="Bitstream Vera Sans" charset="0"/>
                <a:cs typeface="Bitstream Vera Sans" charset="0"/>
              </a:defRPr>
            </a:lvl1pPr>
          </a:lstStyle>
          <a:p>
            <a:pPr>
              <a:defRPr/>
            </a:pPr>
            <a:fld id="{99A49625-83B8-46BC-B172-43CB0B60A728}" type="slidenum">
              <a:rPr lang="en-US"/>
              <a:pPr>
                <a:defRPr/>
              </a:pPr>
              <a:t>‹#›</a:t>
            </a:fld>
            <a:endParaRPr lang="en-US"/>
          </a:p>
        </p:txBody>
      </p:sp>
    </p:spTree>
    <p:extLst>
      <p:ext uri="{BB962C8B-B14F-4D97-AF65-F5344CB8AC3E}">
        <p14:creationId xmlns:p14="http://schemas.microsoft.com/office/powerpoint/2010/main" val="2705320749"/>
      </p:ext>
    </p:extLst>
  </p:cSld>
  <p:clrMap bg1="lt1" tx1="dk1" bg2="lt2" tx2="dk2" accent1="accent1" accent2="accent2" accent3="accent3" accent4="accent4" accent5="accent5" accent6="accent6" hlink="hlink" folHlink="folHlink"/>
  <p:notesStyle>
    <a:lvl1pPr algn="l" defTabSz="449076"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1pPr>
    <a:lvl2pPr marL="742642" indent="-285632" algn="l" defTabSz="449076"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2pPr>
    <a:lvl3pPr marL="1142524" indent="-228506" algn="l" defTabSz="449076"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3pPr>
    <a:lvl4pPr marL="1599537" indent="-228506" algn="l" defTabSz="449076"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4pPr>
    <a:lvl5pPr marL="2056547" indent="-228506" algn="l" defTabSz="449076"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5pPr>
    <a:lvl6pPr marL="2285052" algn="l" defTabSz="914021" rtl="0" eaLnBrk="1" latinLnBrk="0" hangingPunct="1">
      <a:defRPr sz="1200" kern="1200">
        <a:solidFill>
          <a:schemeClr val="tx1"/>
        </a:solidFill>
        <a:latin typeface="+mn-lt"/>
        <a:ea typeface="+mn-ea"/>
        <a:cs typeface="+mn-cs"/>
      </a:defRPr>
    </a:lvl6pPr>
    <a:lvl7pPr marL="2742063" algn="l" defTabSz="914021" rtl="0" eaLnBrk="1" latinLnBrk="0" hangingPunct="1">
      <a:defRPr sz="1200" kern="1200">
        <a:solidFill>
          <a:schemeClr val="tx1"/>
        </a:solidFill>
        <a:latin typeface="+mn-lt"/>
        <a:ea typeface="+mn-ea"/>
        <a:cs typeface="+mn-cs"/>
      </a:defRPr>
    </a:lvl7pPr>
    <a:lvl8pPr marL="3199073" algn="l" defTabSz="914021" rtl="0" eaLnBrk="1" latinLnBrk="0" hangingPunct="1">
      <a:defRPr sz="1200" kern="1200">
        <a:solidFill>
          <a:schemeClr val="tx1"/>
        </a:solidFill>
        <a:latin typeface="+mn-lt"/>
        <a:ea typeface="+mn-ea"/>
        <a:cs typeface="+mn-cs"/>
      </a:defRPr>
    </a:lvl8pPr>
    <a:lvl9pPr marL="3656083" algn="l" defTabSz="9140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endParaRPr lang="en-US" dirty="0"/>
          </a:p>
        </p:txBody>
      </p:sp>
      <p:sp>
        <p:nvSpPr>
          <p:cNvPr id="4" name="Slide Number Placeholder 3"/>
          <p:cNvSpPr>
            <a:spLocks noGrp="1"/>
          </p:cNvSpPr>
          <p:nvPr>
            <p:ph type="sldNum" sz="quarter" idx="10"/>
          </p:nvPr>
        </p:nvSpPr>
        <p:spPr/>
        <p:txBody>
          <a:bodyPr/>
          <a:lstStyle/>
          <a:p>
            <a:fld id="{8ABB5EF2-C060-4D9E-8B39-16C50B26C2D6}" type="slidenum">
              <a:rPr lang="en-US" smtClean="0"/>
              <a:t>1</a:t>
            </a:fld>
            <a:endParaRPr lang="en-US"/>
          </a:p>
        </p:txBody>
      </p:sp>
    </p:spTree>
    <p:extLst>
      <p:ext uri="{BB962C8B-B14F-4D97-AF65-F5344CB8AC3E}">
        <p14:creationId xmlns:p14="http://schemas.microsoft.com/office/powerpoint/2010/main" val="3510490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defRPr/>
            </a:pPr>
            <a:fld id="{99A49625-83B8-46BC-B172-43CB0B60A728}" type="slidenum">
              <a:rPr lang="en-US" smtClean="0"/>
              <a:pPr>
                <a:defRPr/>
              </a:pPr>
              <a:t>38</a:t>
            </a:fld>
            <a:endParaRPr lang="en-US"/>
          </a:p>
        </p:txBody>
      </p:sp>
    </p:spTree>
    <p:extLst>
      <p:ext uri="{BB962C8B-B14F-4D97-AF65-F5344CB8AC3E}">
        <p14:creationId xmlns:p14="http://schemas.microsoft.com/office/powerpoint/2010/main" val="3032171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6434" name="Rectangle 6"/>
          <p:cNvSpPr>
            <a:spLocks noGrp="1" noChangeArrowheads="1"/>
          </p:cNvSpPr>
          <p:nvPr>
            <p:ph type="sldNum" sz="quarter"/>
          </p:nvPr>
        </p:nvSpPr>
        <p:spPr>
          <a:noFill/>
        </p:spPr>
        <p:txBody>
          <a:bodyPr/>
          <a:lstStyle/>
          <a:p>
            <a:pPr>
              <a:buFont typeface="Times New Roman" pitchFamily="16" charset="0"/>
              <a:buNone/>
            </a:pPr>
            <a:fld id="{2E5E7A8C-DAD9-4ED9-BBAC-03F0F5EC8056}" type="slidenum">
              <a:rPr lang="en-US" smtClean="0">
                <a:latin typeface="Times New Roman" pitchFamily="16" charset="0"/>
              </a:rPr>
              <a:pPr>
                <a:buFont typeface="Times New Roman" pitchFamily="16" charset="0"/>
                <a:buNone/>
              </a:pPr>
              <a:t>39</a:t>
            </a:fld>
            <a:endParaRPr lang="en-US" smtClean="0">
              <a:latin typeface="Times New Roman" pitchFamily="16" charset="0"/>
            </a:endParaRPr>
          </a:p>
        </p:txBody>
      </p:sp>
      <p:sp>
        <p:nvSpPr>
          <p:cNvPr id="146435" name="Rectangle 1"/>
          <p:cNvSpPr>
            <a:spLocks noGrp="1" noRot="1" noChangeAspect="1" noChangeArrowheads="1" noTextEdit="1"/>
          </p:cNvSpPr>
          <p:nvPr>
            <p:ph type="sldImg"/>
          </p:nvPr>
        </p:nvSpPr>
        <p:spPr>
          <a:xfrm>
            <a:off x="1195388" y="701675"/>
            <a:ext cx="4619625" cy="3463925"/>
          </a:xfrm>
          <a:solidFill>
            <a:srgbClr val="FFFFFF"/>
          </a:solidFill>
          <a:ln>
            <a:solidFill>
              <a:srgbClr val="000000"/>
            </a:solidFill>
            <a:miter lim="800000"/>
          </a:ln>
        </p:spPr>
      </p:sp>
      <p:sp>
        <p:nvSpPr>
          <p:cNvPr id="146436" name="Rectangle 2"/>
          <p:cNvSpPr>
            <a:spLocks noGrp="1" noChangeArrowheads="1"/>
          </p:cNvSpPr>
          <p:nvPr>
            <p:ph type="body" idx="1"/>
          </p:nvPr>
        </p:nvSpPr>
        <p:spPr>
          <a:xfrm>
            <a:off x="701613" y="4386263"/>
            <a:ext cx="5608607" cy="4072852"/>
          </a:xfrm>
          <a:noFill/>
          <a:ln/>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8482" name="Rectangle 6"/>
          <p:cNvSpPr>
            <a:spLocks noGrp="1" noChangeArrowheads="1"/>
          </p:cNvSpPr>
          <p:nvPr>
            <p:ph type="sldNum" sz="quarter"/>
          </p:nvPr>
        </p:nvSpPr>
        <p:spPr>
          <a:noFill/>
        </p:spPr>
        <p:txBody>
          <a:bodyPr/>
          <a:lstStyle/>
          <a:p>
            <a:pPr>
              <a:buFont typeface="Times New Roman" pitchFamily="16" charset="0"/>
              <a:buNone/>
            </a:pPr>
            <a:fld id="{6A8498D6-0FF5-4F1B-AD79-FF68E839145F}" type="slidenum">
              <a:rPr lang="en-US" smtClean="0">
                <a:latin typeface="Times New Roman" pitchFamily="16" charset="0"/>
              </a:rPr>
              <a:pPr>
                <a:buFont typeface="Times New Roman" pitchFamily="16" charset="0"/>
                <a:buNone/>
              </a:pPr>
              <a:t>40</a:t>
            </a:fld>
            <a:endParaRPr lang="en-US" smtClean="0">
              <a:latin typeface="Times New Roman" pitchFamily="16" charset="0"/>
            </a:endParaRPr>
          </a:p>
        </p:txBody>
      </p:sp>
      <p:sp>
        <p:nvSpPr>
          <p:cNvPr id="148483" name="Rectangle 1"/>
          <p:cNvSpPr>
            <a:spLocks noGrp="1" noRot="1" noChangeAspect="1" noChangeArrowheads="1" noTextEdit="1"/>
          </p:cNvSpPr>
          <p:nvPr>
            <p:ph type="sldImg"/>
          </p:nvPr>
        </p:nvSpPr>
        <p:spPr>
          <a:xfrm>
            <a:off x="1195388" y="701675"/>
            <a:ext cx="4619625" cy="3463925"/>
          </a:xfrm>
          <a:solidFill>
            <a:srgbClr val="FFFFFF"/>
          </a:solidFill>
          <a:ln>
            <a:solidFill>
              <a:srgbClr val="000000"/>
            </a:solidFill>
            <a:miter lim="800000"/>
          </a:ln>
        </p:spPr>
      </p:sp>
      <p:sp>
        <p:nvSpPr>
          <p:cNvPr id="148484" name="Rectangle 2"/>
          <p:cNvSpPr>
            <a:spLocks noGrp="1" noChangeArrowheads="1"/>
          </p:cNvSpPr>
          <p:nvPr>
            <p:ph type="body" idx="1"/>
          </p:nvPr>
        </p:nvSpPr>
        <p:spPr>
          <a:xfrm>
            <a:off x="701613" y="4386263"/>
            <a:ext cx="5608607" cy="4072852"/>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pw</a:t>
            </a:r>
            <a:endParaRPr lang="en-US" dirty="0"/>
          </a:p>
        </p:txBody>
      </p:sp>
      <p:sp>
        <p:nvSpPr>
          <p:cNvPr id="4" name="Slide Number Placeholder 3"/>
          <p:cNvSpPr>
            <a:spLocks noGrp="1"/>
          </p:cNvSpPr>
          <p:nvPr>
            <p:ph type="sldNum" sz="quarter" idx="10"/>
          </p:nvPr>
        </p:nvSpPr>
        <p:spPr/>
        <p:txBody>
          <a:bodyPr/>
          <a:lstStyle/>
          <a:p>
            <a:fld id="{8ABB5EF2-C060-4D9E-8B39-16C50B26C2D6}" type="slidenum">
              <a:rPr lang="en-US" smtClean="0"/>
              <a:t>2</a:t>
            </a:fld>
            <a:endParaRPr lang="en-US"/>
          </a:p>
        </p:txBody>
      </p:sp>
    </p:spTree>
    <p:extLst>
      <p:ext uri="{BB962C8B-B14F-4D97-AF65-F5344CB8AC3E}">
        <p14:creationId xmlns:p14="http://schemas.microsoft.com/office/powerpoint/2010/main" val="1072328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6"/>
          <p:cNvSpPr>
            <a:spLocks noGrp="1" noChangeArrowheads="1"/>
          </p:cNvSpPr>
          <p:nvPr>
            <p:ph type="sldNum" sz="quarter"/>
          </p:nvPr>
        </p:nvSpPr>
        <p:spPr>
          <a:noFill/>
        </p:spPr>
        <p:txBody>
          <a:bodyPr/>
          <a:lstStyle/>
          <a:p>
            <a:pPr>
              <a:buFont typeface="Times New Roman" pitchFamily="16" charset="0"/>
              <a:buNone/>
            </a:pPr>
            <a:fld id="{338198EF-1FA5-43D7-B916-05AA38921F1C}" type="slidenum">
              <a:rPr lang="en-US" smtClean="0">
                <a:latin typeface="Times New Roman" pitchFamily="16" charset="0"/>
              </a:rPr>
              <a:pPr>
                <a:buFont typeface="Times New Roman" pitchFamily="16" charset="0"/>
                <a:buNone/>
              </a:pPr>
              <a:t>4</a:t>
            </a:fld>
            <a:endParaRPr lang="en-US" smtClean="0">
              <a:latin typeface="Times New Roman" pitchFamily="16" charset="0"/>
            </a:endParaRPr>
          </a:p>
        </p:txBody>
      </p:sp>
      <p:sp>
        <p:nvSpPr>
          <p:cNvPr id="110595" name="Rectangle 1"/>
          <p:cNvSpPr>
            <a:spLocks noGrp="1" noRot="1" noChangeAspect="1" noChangeArrowheads="1" noTextEdit="1"/>
          </p:cNvSpPr>
          <p:nvPr>
            <p:ph type="sldImg"/>
          </p:nvPr>
        </p:nvSpPr>
        <p:spPr>
          <a:xfrm>
            <a:off x="1195388" y="701675"/>
            <a:ext cx="4619625" cy="3463925"/>
          </a:xfrm>
          <a:solidFill>
            <a:srgbClr val="FFFFFF"/>
          </a:solidFill>
          <a:ln>
            <a:solidFill>
              <a:srgbClr val="000000"/>
            </a:solidFill>
            <a:miter lim="800000"/>
          </a:ln>
        </p:spPr>
      </p:sp>
      <p:sp>
        <p:nvSpPr>
          <p:cNvPr id="110596" name="Rectangle 2"/>
          <p:cNvSpPr>
            <a:spLocks noGrp="1" noChangeArrowheads="1"/>
          </p:cNvSpPr>
          <p:nvPr>
            <p:ph type="body" idx="1"/>
          </p:nvPr>
        </p:nvSpPr>
        <p:spPr>
          <a:xfrm>
            <a:off x="701613" y="4386263"/>
            <a:ext cx="5608607" cy="4072852"/>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pw</a:t>
            </a:r>
            <a:endParaRPr lang="en-US" dirty="0"/>
          </a:p>
        </p:txBody>
      </p:sp>
      <p:sp>
        <p:nvSpPr>
          <p:cNvPr id="4" name="Slide Number Placeholder 3"/>
          <p:cNvSpPr>
            <a:spLocks noGrp="1"/>
          </p:cNvSpPr>
          <p:nvPr>
            <p:ph type="sldNum" sz="quarter" idx="10"/>
          </p:nvPr>
        </p:nvSpPr>
        <p:spPr/>
        <p:txBody>
          <a:bodyPr/>
          <a:lstStyle/>
          <a:p>
            <a:fld id="{8ABB5EF2-C060-4D9E-8B39-16C50B26C2D6}" type="slidenum">
              <a:rPr lang="en-US" smtClean="0"/>
              <a:t>12</a:t>
            </a:fld>
            <a:endParaRPr lang="en-US"/>
          </a:p>
        </p:txBody>
      </p:sp>
    </p:spTree>
    <p:extLst>
      <p:ext uri="{BB962C8B-B14F-4D97-AF65-F5344CB8AC3E}">
        <p14:creationId xmlns:p14="http://schemas.microsoft.com/office/powerpoint/2010/main" val="3206788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09382" indent="-272840" eaLnBrk="0" hangingPunct="0">
              <a:defRPr>
                <a:solidFill>
                  <a:schemeClr val="tx1"/>
                </a:solidFill>
                <a:latin typeface="Arial" charset="0"/>
                <a:cs typeface="Arial" charset="0"/>
              </a:defRPr>
            </a:lvl2pPr>
            <a:lvl3pPr marL="1091358" indent="-218271" eaLnBrk="0" hangingPunct="0">
              <a:defRPr>
                <a:solidFill>
                  <a:schemeClr val="tx1"/>
                </a:solidFill>
                <a:latin typeface="Arial" charset="0"/>
                <a:cs typeface="Arial" charset="0"/>
              </a:defRPr>
            </a:lvl3pPr>
            <a:lvl4pPr marL="1527901" indent="-218271" eaLnBrk="0" hangingPunct="0">
              <a:defRPr>
                <a:solidFill>
                  <a:schemeClr val="tx1"/>
                </a:solidFill>
                <a:latin typeface="Arial" charset="0"/>
                <a:cs typeface="Arial" charset="0"/>
              </a:defRPr>
            </a:lvl4pPr>
            <a:lvl5pPr marL="1964444" indent="-218271" eaLnBrk="0" hangingPunct="0">
              <a:defRPr>
                <a:solidFill>
                  <a:schemeClr val="tx1"/>
                </a:solidFill>
                <a:latin typeface="Arial" charset="0"/>
                <a:cs typeface="Arial" charset="0"/>
              </a:defRPr>
            </a:lvl5pPr>
            <a:lvl6pPr marL="2400986" indent="-218271" eaLnBrk="0" fontAlgn="base" hangingPunct="0">
              <a:spcBef>
                <a:spcPct val="0"/>
              </a:spcBef>
              <a:spcAft>
                <a:spcPct val="0"/>
              </a:spcAft>
              <a:defRPr>
                <a:solidFill>
                  <a:schemeClr val="tx1"/>
                </a:solidFill>
                <a:latin typeface="Arial" charset="0"/>
                <a:cs typeface="Arial" charset="0"/>
              </a:defRPr>
            </a:lvl6pPr>
            <a:lvl7pPr marL="2837530" indent="-218271" eaLnBrk="0" fontAlgn="base" hangingPunct="0">
              <a:spcBef>
                <a:spcPct val="0"/>
              </a:spcBef>
              <a:spcAft>
                <a:spcPct val="0"/>
              </a:spcAft>
              <a:defRPr>
                <a:solidFill>
                  <a:schemeClr val="tx1"/>
                </a:solidFill>
                <a:latin typeface="Arial" charset="0"/>
                <a:cs typeface="Arial" charset="0"/>
              </a:defRPr>
            </a:lvl7pPr>
            <a:lvl8pPr marL="3274073" indent="-218271" eaLnBrk="0" fontAlgn="base" hangingPunct="0">
              <a:spcBef>
                <a:spcPct val="0"/>
              </a:spcBef>
              <a:spcAft>
                <a:spcPct val="0"/>
              </a:spcAft>
              <a:defRPr>
                <a:solidFill>
                  <a:schemeClr val="tx1"/>
                </a:solidFill>
                <a:latin typeface="Arial" charset="0"/>
                <a:cs typeface="Arial" charset="0"/>
              </a:defRPr>
            </a:lvl8pPr>
            <a:lvl9pPr marL="3710616" indent="-218271" eaLnBrk="0" fontAlgn="base" hangingPunct="0">
              <a:spcBef>
                <a:spcPct val="0"/>
              </a:spcBef>
              <a:spcAft>
                <a:spcPct val="0"/>
              </a:spcAft>
              <a:defRPr>
                <a:solidFill>
                  <a:schemeClr val="tx1"/>
                </a:solidFill>
                <a:latin typeface="Arial" charset="0"/>
                <a:cs typeface="Arial" charset="0"/>
              </a:defRPr>
            </a:lvl9pPr>
          </a:lstStyle>
          <a:p>
            <a:pPr eaLnBrk="1" hangingPunct="1"/>
            <a:fld id="{A6004078-CE00-465C-90EF-46E40B9B8792}" type="slidenum">
              <a:rPr lang="en-CA" smtClean="0"/>
              <a:pPr eaLnBrk="1" hangingPunct="1"/>
              <a:t>13</a:t>
            </a:fld>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p:txBody>
          <a:bodyPr/>
          <a:lstStyle/>
          <a:p>
            <a:pPr>
              <a:defRPr/>
            </a:pPr>
            <a:fld id="{99A49625-83B8-46BC-B172-43CB0B60A728}" type="slidenum">
              <a:rPr lang="en-US" smtClean="0"/>
              <a:pPr>
                <a:defRPr/>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p:spPr>
      </p:sp>
      <p:sp>
        <p:nvSpPr>
          <p:cNvPr id="95235"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Both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9506" name="Rectangle 6"/>
          <p:cNvSpPr>
            <a:spLocks noGrp="1" noChangeArrowheads="1"/>
          </p:cNvSpPr>
          <p:nvPr>
            <p:ph type="sldNum" sz="quarter"/>
          </p:nvPr>
        </p:nvSpPr>
        <p:spPr>
          <a:noFill/>
        </p:spPr>
        <p:txBody>
          <a:bodyPr/>
          <a:lstStyle/>
          <a:p>
            <a:pPr>
              <a:buFont typeface="Times New Roman" pitchFamily="16" charset="0"/>
              <a:buNone/>
            </a:pPr>
            <a:fld id="{45560DE7-9E22-442E-88F3-01628CC1B514}" type="slidenum">
              <a:rPr lang="en-US" smtClean="0">
                <a:latin typeface="Times New Roman" pitchFamily="16" charset="0"/>
              </a:rPr>
              <a:pPr>
                <a:buFont typeface="Times New Roman" pitchFamily="16" charset="0"/>
                <a:buNone/>
              </a:pPr>
              <a:t>29</a:t>
            </a:fld>
            <a:endParaRPr lang="en-US" smtClean="0">
              <a:latin typeface="Times New Roman" pitchFamily="16" charset="0"/>
            </a:endParaRPr>
          </a:p>
        </p:txBody>
      </p:sp>
      <p:sp>
        <p:nvSpPr>
          <p:cNvPr id="149507" name="Rectangle 1"/>
          <p:cNvSpPr>
            <a:spLocks noGrp="1" noRot="1" noChangeAspect="1" noChangeArrowheads="1" noTextEdit="1"/>
          </p:cNvSpPr>
          <p:nvPr>
            <p:ph type="sldImg"/>
          </p:nvPr>
        </p:nvSpPr>
        <p:spPr>
          <a:xfrm>
            <a:off x="1195388" y="701675"/>
            <a:ext cx="4619625" cy="3463925"/>
          </a:xfrm>
          <a:solidFill>
            <a:srgbClr val="FFFFFF"/>
          </a:solidFill>
          <a:ln>
            <a:solidFill>
              <a:srgbClr val="000000"/>
            </a:solidFill>
            <a:miter lim="800000"/>
          </a:ln>
        </p:spPr>
      </p:sp>
      <p:sp>
        <p:nvSpPr>
          <p:cNvPr id="149508" name="Rectangle 2"/>
          <p:cNvSpPr>
            <a:spLocks noGrp="1" noChangeArrowheads="1"/>
          </p:cNvSpPr>
          <p:nvPr>
            <p:ph type="body" idx="1"/>
          </p:nvPr>
        </p:nvSpPr>
        <p:spPr>
          <a:xfrm>
            <a:off x="701614" y="4386263"/>
            <a:ext cx="5608607" cy="4072852"/>
          </a:xfrm>
          <a:noFill/>
          <a:ln/>
        </p:spPr>
        <p:txBody>
          <a:bodyPr wrap="none" anchor="ct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defRPr/>
            </a:pPr>
            <a:fld id="{99A49625-83B8-46BC-B172-43CB0B60A728}" type="slidenum">
              <a:rPr lang="en-US" smtClean="0"/>
              <a:pPr>
                <a:defRPr/>
              </a:pPr>
              <a:t>37</a:t>
            </a:fld>
            <a:endParaRPr lang="en-US"/>
          </a:p>
        </p:txBody>
      </p:sp>
    </p:spTree>
    <p:extLst>
      <p:ext uri="{BB962C8B-B14F-4D97-AF65-F5344CB8AC3E}">
        <p14:creationId xmlns:p14="http://schemas.microsoft.com/office/powerpoint/2010/main" val="3032171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348403"/>
            <a:ext cx="8568531" cy="1620430"/>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094" y="4283818"/>
            <a:ext cx="7056438" cy="1931917"/>
          </a:xfrm>
        </p:spPr>
        <p:txBody>
          <a:bodyPr/>
          <a:lstStyle>
            <a:lvl1pPr marL="0" indent="0" algn="ctr">
              <a:buNone/>
              <a:defRPr>
                <a:solidFill>
                  <a:schemeClr val="tx1">
                    <a:tint val="75000"/>
                  </a:schemeClr>
                </a:solidFill>
              </a:defRPr>
            </a:lvl1pPr>
            <a:lvl2pPr marL="503710" indent="0" algn="ctr">
              <a:buNone/>
              <a:defRPr>
                <a:solidFill>
                  <a:schemeClr val="tx1">
                    <a:tint val="75000"/>
                  </a:schemeClr>
                </a:solidFill>
              </a:defRPr>
            </a:lvl2pPr>
            <a:lvl3pPr marL="1007421" indent="0" algn="ctr">
              <a:buNone/>
              <a:defRPr>
                <a:solidFill>
                  <a:schemeClr val="tx1">
                    <a:tint val="75000"/>
                  </a:schemeClr>
                </a:solidFill>
              </a:defRPr>
            </a:lvl3pPr>
            <a:lvl4pPr marL="1511132" indent="0" algn="ctr">
              <a:buNone/>
              <a:defRPr>
                <a:solidFill>
                  <a:schemeClr val="tx1">
                    <a:tint val="75000"/>
                  </a:schemeClr>
                </a:solidFill>
              </a:defRPr>
            </a:lvl4pPr>
            <a:lvl5pPr marL="2014841" indent="0" algn="ctr">
              <a:buNone/>
              <a:defRPr>
                <a:solidFill>
                  <a:schemeClr val="tx1">
                    <a:tint val="75000"/>
                  </a:schemeClr>
                </a:solidFill>
              </a:defRPr>
            </a:lvl5pPr>
            <a:lvl6pPr marL="2518552" indent="0" algn="ctr">
              <a:buNone/>
              <a:defRPr>
                <a:solidFill>
                  <a:schemeClr val="tx1">
                    <a:tint val="75000"/>
                  </a:schemeClr>
                </a:solidFill>
              </a:defRPr>
            </a:lvl6pPr>
            <a:lvl7pPr marL="3022262" indent="0" algn="ctr">
              <a:buNone/>
              <a:defRPr>
                <a:solidFill>
                  <a:schemeClr val="tx1">
                    <a:tint val="75000"/>
                  </a:schemeClr>
                </a:solidFill>
              </a:defRPr>
            </a:lvl7pPr>
            <a:lvl8pPr marL="3525971" indent="0" algn="ctr">
              <a:buNone/>
              <a:defRPr>
                <a:solidFill>
                  <a:schemeClr val="tx1">
                    <a:tint val="75000"/>
                  </a:schemeClr>
                </a:solidFill>
              </a:defRPr>
            </a:lvl8pPr>
            <a:lvl9pPr marL="402968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E96836-9DF4-48E2-A5EF-6CF3C8112791}" type="datetimeFigureOut">
              <a:rPr lang="en-US" smtClean="0"/>
              <a:pPr/>
              <a:t>12-07-03</a:t>
            </a:fld>
            <a:endParaRPr lang="en-US"/>
          </a:p>
        </p:txBody>
      </p:sp>
      <p:sp>
        <p:nvSpPr>
          <p:cNvPr id="6" name="Slide Number Placeholder 5"/>
          <p:cNvSpPr>
            <a:spLocks noGrp="1"/>
          </p:cNvSpPr>
          <p:nvPr>
            <p:ph type="sldNum" sz="quarter" idx="12"/>
          </p:nvPr>
        </p:nvSpPr>
        <p:spPr/>
        <p:txBody>
          <a:bodyPr/>
          <a:lstStyle/>
          <a:p>
            <a:pPr>
              <a:defRPr/>
            </a:pPr>
            <a:fld id="{69108010-502A-4A2A-A410-E2D00D0F681F}" type="slidenum">
              <a:rPr lang="en-US" smtClean="0"/>
              <a:pPr>
                <a:defRPr/>
              </a:pPr>
              <a:t>‹#›</a:t>
            </a:fld>
            <a:endParaRPr lang="en-US"/>
          </a:p>
        </p:txBody>
      </p:sp>
    </p:spTree>
    <p:extLst>
      <p:ext uri="{BB962C8B-B14F-4D97-AF65-F5344CB8AC3E}">
        <p14:creationId xmlns:p14="http://schemas.microsoft.com/office/powerpoint/2010/main" val="240881164"/>
      </p:ext>
    </p:extLst>
  </p:cSld>
  <p:clrMapOvr>
    <a:masterClrMapping/>
  </p:clrMapOvr>
  <p:timing>
    <p:tnLst>
      <p:par>
        <p:cTn xmlns:p14="http://schemas.microsoft.com/office/powerpoint/2010/main" id="1" dur="indefinite" restart="never" nodeType="tmRoot"/>
      </p:par>
    </p:tnLst>
  </p:timing>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96836-9DF4-48E2-A5EF-6CF3C8112791}" type="datetimeFigureOut">
              <a:rPr lang="en-US" smtClean="0"/>
              <a:pPr/>
              <a:t>12-07-03</a:t>
            </a:fld>
            <a:endParaRPr lang="en-US"/>
          </a:p>
        </p:txBody>
      </p:sp>
      <p:sp>
        <p:nvSpPr>
          <p:cNvPr id="5" name="Footer Placeholder 4"/>
          <p:cNvSpPr>
            <a:spLocks noGrp="1"/>
          </p:cNvSpPr>
          <p:nvPr>
            <p:ph type="ftr" sz="quarter" idx="11"/>
          </p:nvPr>
        </p:nvSpPr>
        <p:spPr>
          <a:xfrm>
            <a:off x="3528144" y="0"/>
            <a:ext cx="3192198" cy="402483"/>
          </a:xfrm>
          <a:prstGeom prst="rect">
            <a:avLst/>
          </a:prstGeom>
        </p:spPr>
        <p:txBody>
          <a:bodyPr/>
          <a:lstStyle/>
          <a:p>
            <a:pPr>
              <a:defRPr/>
            </a:pPr>
            <a:r>
              <a:rPr lang="en-US" smtClean="0"/>
              <a:t>Engineering Graduate Attribute Development (EGAD) Project</a:t>
            </a:r>
            <a:endParaRPr lang="en-US"/>
          </a:p>
        </p:txBody>
      </p:sp>
      <p:sp>
        <p:nvSpPr>
          <p:cNvPr id="6" name="Slide Number Placeholder 5"/>
          <p:cNvSpPr>
            <a:spLocks noGrp="1"/>
          </p:cNvSpPr>
          <p:nvPr>
            <p:ph type="sldNum" sz="quarter" idx="12"/>
          </p:nvPr>
        </p:nvSpPr>
        <p:spPr/>
        <p:txBody>
          <a:bodyPr/>
          <a:lstStyle/>
          <a:p>
            <a:pPr>
              <a:defRPr/>
            </a:pPr>
            <a:fld id="{69108010-502A-4A2A-A410-E2D00D0F681F}" type="slidenum">
              <a:rPr lang="en-US" smtClean="0"/>
              <a:pPr>
                <a:defRPr/>
              </a:pPr>
              <a:t>‹#›</a:t>
            </a:fld>
            <a:endParaRPr lang="en-US"/>
          </a:p>
        </p:txBody>
      </p:sp>
    </p:spTree>
    <p:extLst>
      <p:ext uri="{BB962C8B-B14F-4D97-AF65-F5344CB8AC3E}">
        <p14:creationId xmlns:p14="http://schemas.microsoft.com/office/powerpoint/2010/main" val="402683917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57499" y="334236"/>
            <a:ext cx="2500906" cy="71099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4785" y="334236"/>
            <a:ext cx="7334704" cy="71099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96836-9DF4-48E2-A5EF-6CF3C8112791}" type="datetimeFigureOut">
              <a:rPr lang="en-US" smtClean="0"/>
              <a:pPr/>
              <a:t>12-07-03</a:t>
            </a:fld>
            <a:endParaRPr lang="en-US"/>
          </a:p>
        </p:txBody>
      </p:sp>
      <p:sp>
        <p:nvSpPr>
          <p:cNvPr id="5" name="Footer Placeholder 4"/>
          <p:cNvSpPr>
            <a:spLocks noGrp="1"/>
          </p:cNvSpPr>
          <p:nvPr>
            <p:ph type="ftr" sz="quarter" idx="11"/>
          </p:nvPr>
        </p:nvSpPr>
        <p:spPr>
          <a:xfrm>
            <a:off x="3528144" y="0"/>
            <a:ext cx="3192198" cy="402483"/>
          </a:xfrm>
          <a:prstGeom prst="rect">
            <a:avLst/>
          </a:prstGeom>
        </p:spPr>
        <p:txBody>
          <a:bodyPr/>
          <a:lstStyle/>
          <a:p>
            <a:pPr>
              <a:defRPr/>
            </a:pPr>
            <a:r>
              <a:rPr lang="en-US" smtClean="0"/>
              <a:t>Engineering Graduate Attribute Development (EGAD) Project</a:t>
            </a:r>
            <a:endParaRPr lang="en-US"/>
          </a:p>
        </p:txBody>
      </p:sp>
      <p:sp>
        <p:nvSpPr>
          <p:cNvPr id="6" name="Slide Number Placeholder 5"/>
          <p:cNvSpPr>
            <a:spLocks noGrp="1"/>
          </p:cNvSpPr>
          <p:nvPr>
            <p:ph type="sldNum" sz="quarter" idx="12"/>
          </p:nvPr>
        </p:nvSpPr>
        <p:spPr/>
        <p:txBody>
          <a:bodyPr/>
          <a:lstStyle/>
          <a:p>
            <a:pPr>
              <a:defRPr/>
            </a:pPr>
            <a:fld id="{69108010-502A-4A2A-A410-E2D00D0F681F}" type="slidenum">
              <a:rPr lang="en-US" smtClean="0"/>
              <a:pPr>
                <a:defRPr/>
              </a:pPr>
              <a:t>‹#›</a:t>
            </a:fld>
            <a:endParaRPr lang="en-US"/>
          </a:p>
        </p:txBody>
      </p:sp>
    </p:spTree>
    <p:extLst>
      <p:ext uri="{BB962C8B-B14F-4D97-AF65-F5344CB8AC3E}">
        <p14:creationId xmlns:p14="http://schemas.microsoft.com/office/powerpoint/2010/main" val="147442620"/>
      </p:ext>
    </p:extLst>
  </p:cSld>
  <p:clrMapOvr>
    <a:masterClrMapping/>
  </p:clrMapOvr>
  <p:timing>
    <p:tnLst>
      <p:par>
        <p:cTn xmlns:p14="http://schemas.microsoft.com/office/powerpoint/2010/main" id="1" dur="indefinite" restart="never" nodeType="tmRoot"/>
      </p:par>
    </p:tnLst>
  </p:timing>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96836-9DF4-48E2-A5EF-6CF3C8112791}" type="datetimeFigureOut">
              <a:rPr lang="en-US" smtClean="0"/>
              <a:pPr/>
              <a:t>12-07-03</a:t>
            </a:fld>
            <a:endParaRPr lang="en-US"/>
          </a:p>
        </p:txBody>
      </p:sp>
      <p:sp>
        <p:nvSpPr>
          <p:cNvPr id="6" name="Slide Number Placeholder 5"/>
          <p:cNvSpPr>
            <a:spLocks noGrp="1"/>
          </p:cNvSpPr>
          <p:nvPr>
            <p:ph type="sldNum" sz="quarter" idx="12"/>
          </p:nvPr>
        </p:nvSpPr>
        <p:spPr/>
        <p:txBody>
          <a:bodyPr/>
          <a:lstStyle/>
          <a:p>
            <a:pPr>
              <a:defRPr/>
            </a:pPr>
            <a:fld id="{8B073426-6DEB-4E18-827B-69449BFFB518}" type="slidenum">
              <a:rPr lang="en-US" smtClean="0"/>
              <a:pPr>
                <a:defRPr/>
              </a:pPr>
              <a:t>‹#›</a:t>
            </a:fld>
            <a:endParaRPr lang="en-US"/>
          </a:p>
        </p:txBody>
      </p:sp>
    </p:spTree>
    <p:extLst>
      <p:ext uri="{BB962C8B-B14F-4D97-AF65-F5344CB8AC3E}">
        <p14:creationId xmlns:p14="http://schemas.microsoft.com/office/powerpoint/2010/main" val="309583033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300" y="4857797"/>
            <a:ext cx="8568531" cy="1501435"/>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6300" y="3204119"/>
            <a:ext cx="8568531" cy="1653678"/>
          </a:xfrm>
        </p:spPr>
        <p:txBody>
          <a:bodyPr anchor="b"/>
          <a:lstStyle>
            <a:lvl1pPr marL="0" indent="0">
              <a:buNone/>
              <a:defRPr sz="2200">
                <a:solidFill>
                  <a:schemeClr val="tx1">
                    <a:tint val="75000"/>
                  </a:schemeClr>
                </a:solidFill>
              </a:defRPr>
            </a:lvl1pPr>
            <a:lvl2pPr marL="503710" indent="0">
              <a:buNone/>
              <a:defRPr sz="2000">
                <a:solidFill>
                  <a:schemeClr val="tx1">
                    <a:tint val="75000"/>
                  </a:schemeClr>
                </a:solidFill>
              </a:defRPr>
            </a:lvl2pPr>
            <a:lvl3pPr marL="1007421" indent="0">
              <a:buNone/>
              <a:defRPr sz="1800">
                <a:solidFill>
                  <a:schemeClr val="tx1">
                    <a:tint val="75000"/>
                  </a:schemeClr>
                </a:solidFill>
              </a:defRPr>
            </a:lvl3pPr>
            <a:lvl4pPr marL="1511132" indent="0">
              <a:buNone/>
              <a:defRPr sz="1500">
                <a:solidFill>
                  <a:schemeClr val="tx1">
                    <a:tint val="75000"/>
                  </a:schemeClr>
                </a:solidFill>
              </a:defRPr>
            </a:lvl4pPr>
            <a:lvl5pPr marL="2014841" indent="0">
              <a:buNone/>
              <a:defRPr sz="1500">
                <a:solidFill>
                  <a:schemeClr val="tx1">
                    <a:tint val="75000"/>
                  </a:schemeClr>
                </a:solidFill>
              </a:defRPr>
            </a:lvl5pPr>
            <a:lvl6pPr marL="2518552" indent="0">
              <a:buNone/>
              <a:defRPr sz="1500">
                <a:solidFill>
                  <a:schemeClr val="tx1">
                    <a:tint val="75000"/>
                  </a:schemeClr>
                </a:solidFill>
              </a:defRPr>
            </a:lvl6pPr>
            <a:lvl7pPr marL="3022262" indent="0">
              <a:buNone/>
              <a:defRPr sz="1500">
                <a:solidFill>
                  <a:schemeClr val="tx1">
                    <a:tint val="75000"/>
                  </a:schemeClr>
                </a:solidFill>
              </a:defRPr>
            </a:lvl7pPr>
            <a:lvl8pPr marL="3525971" indent="0">
              <a:buNone/>
              <a:defRPr sz="1500">
                <a:solidFill>
                  <a:schemeClr val="tx1">
                    <a:tint val="75000"/>
                  </a:schemeClr>
                </a:solidFill>
              </a:defRPr>
            </a:lvl8pPr>
            <a:lvl9pPr marL="4029683"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96836-9DF4-48E2-A5EF-6CF3C8112791}" type="datetimeFigureOut">
              <a:rPr lang="en-US" smtClean="0"/>
              <a:pPr/>
              <a:t>12-07-03</a:t>
            </a:fld>
            <a:endParaRPr lang="en-US"/>
          </a:p>
        </p:txBody>
      </p:sp>
      <p:sp>
        <p:nvSpPr>
          <p:cNvPr id="6" name="Slide Number Placeholder 5"/>
          <p:cNvSpPr>
            <a:spLocks noGrp="1"/>
          </p:cNvSpPr>
          <p:nvPr>
            <p:ph type="sldNum" sz="quarter" idx="12"/>
          </p:nvPr>
        </p:nvSpPr>
        <p:spPr/>
        <p:txBody>
          <a:bodyPr/>
          <a:lstStyle/>
          <a:p>
            <a:pPr>
              <a:defRPr/>
            </a:pPr>
            <a:fld id="{69108010-502A-4A2A-A410-E2D00D0F681F}" type="slidenum">
              <a:rPr lang="en-US" smtClean="0"/>
              <a:pPr>
                <a:defRPr/>
              </a:pPr>
              <a:t>‹#›</a:t>
            </a:fld>
            <a:endParaRPr lang="en-US"/>
          </a:p>
        </p:txBody>
      </p:sp>
    </p:spTree>
    <p:extLst>
      <p:ext uri="{BB962C8B-B14F-4D97-AF65-F5344CB8AC3E}">
        <p14:creationId xmlns:p14="http://schemas.microsoft.com/office/powerpoint/2010/main" val="3896900289"/>
      </p:ext>
    </p:extLst>
  </p:cSld>
  <p:clrMapOvr>
    <a:masterClrMapping/>
  </p:clrMapOvr>
  <p:timing>
    <p:tnLst>
      <p:par>
        <p:cTn xmlns:p14="http://schemas.microsoft.com/office/powerpoint/2010/main" id="1" dur="indefinite" restart="never" nodeType="tmRoot"/>
      </p:par>
    </p:tnLst>
  </p:timing>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4791"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40606"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4A74BC6-B1BB-499F-8D0A-6287499B54FE}" type="slidenum">
              <a:rPr lang="en-US" smtClean="0"/>
              <a:pPr>
                <a:defRPr/>
              </a:pPr>
              <a:t>‹#›</a:t>
            </a:fld>
            <a:endParaRPr lang="en-US"/>
          </a:p>
        </p:txBody>
      </p:sp>
    </p:spTree>
    <p:extLst>
      <p:ext uri="{BB962C8B-B14F-4D97-AF65-F5344CB8AC3E}">
        <p14:creationId xmlns:p14="http://schemas.microsoft.com/office/powerpoint/2010/main" val="3074316390"/>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7"/>
            <a:ext cx="9072563" cy="12599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031" y="1692179"/>
            <a:ext cx="4454027" cy="705219"/>
          </a:xfrm>
        </p:spPr>
        <p:txBody>
          <a:bodyPr anchor="b"/>
          <a:lstStyle>
            <a:lvl1pPr marL="0" indent="0">
              <a:buNone/>
              <a:defRPr sz="2600" b="1"/>
            </a:lvl1pPr>
            <a:lvl2pPr marL="503710" indent="0">
              <a:buNone/>
              <a:defRPr sz="2200" b="1"/>
            </a:lvl2pPr>
            <a:lvl3pPr marL="1007421" indent="0">
              <a:buNone/>
              <a:defRPr sz="2000" b="1"/>
            </a:lvl3pPr>
            <a:lvl4pPr marL="1511132" indent="0">
              <a:buNone/>
              <a:defRPr sz="1800" b="1"/>
            </a:lvl4pPr>
            <a:lvl5pPr marL="2014841" indent="0">
              <a:buNone/>
              <a:defRPr sz="1800" b="1"/>
            </a:lvl5pPr>
            <a:lvl6pPr marL="2518552" indent="0">
              <a:buNone/>
              <a:defRPr sz="1800" b="1"/>
            </a:lvl6pPr>
            <a:lvl7pPr marL="3022262" indent="0">
              <a:buNone/>
              <a:defRPr sz="1800" b="1"/>
            </a:lvl7pPr>
            <a:lvl8pPr marL="3525971" indent="0">
              <a:buNone/>
              <a:defRPr sz="1800" b="1"/>
            </a:lvl8pPr>
            <a:lvl9pPr marL="4029683"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0818" y="1692179"/>
            <a:ext cx="4455776" cy="705219"/>
          </a:xfrm>
        </p:spPr>
        <p:txBody>
          <a:bodyPr anchor="b"/>
          <a:lstStyle>
            <a:lvl1pPr marL="0" indent="0">
              <a:buNone/>
              <a:defRPr sz="2600" b="1"/>
            </a:lvl1pPr>
            <a:lvl2pPr marL="503710" indent="0">
              <a:buNone/>
              <a:defRPr sz="2200" b="1"/>
            </a:lvl2pPr>
            <a:lvl3pPr marL="1007421" indent="0">
              <a:buNone/>
              <a:defRPr sz="2000" b="1"/>
            </a:lvl3pPr>
            <a:lvl4pPr marL="1511132" indent="0">
              <a:buNone/>
              <a:defRPr sz="1800" b="1"/>
            </a:lvl4pPr>
            <a:lvl5pPr marL="2014841" indent="0">
              <a:buNone/>
              <a:defRPr sz="1800" b="1"/>
            </a:lvl5pPr>
            <a:lvl6pPr marL="2518552" indent="0">
              <a:buNone/>
              <a:defRPr sz="1800" b="1"/>
            </a:lvl6pPr>
            <a:lvl7pPr marL="3022262" indent="0">
              <a:buNone/>
              <a:defRPr sz="1800" b="1"/>
            </a:lvl7pPr>
            <a:lvl8pPr marL="3525971" indent="0">
              <a:buNone/>
              <a:defRPr sz="1800" b="1"/>
            </a:lvl8pPr>
            <a:lvl9pPr marL="4029683"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E96836-9DF4-48E2-A5EF-6CF3C8112791}" type="datetimeFigureOut">
              <a:rPr lang="en-US" smtClean="0"/>
              <a:pPr/>
              <a:t>12-07-03</a:t>
            </a:fld>
            <a:endParaRPr lang="en-US"/>
          </a:p>
        </p:txBody>
      </p:sp>
      <p:sp>
        <p:nvSpPr>
          <p:cNvPr id="8" name="Footer Placeholder 7"/>
          <p:cNvSpPr>
            <a:spLocks noGrp="1"/>
          </p:cNvSpPr>
          <p:nvPr>
            <p:ph type="ftr" sz="quarter" idx="11"/>
          </p:nvPr>
        </p:nvSpPr>
        <p:spPr>
          <a:xfrm>
            <a:off x="3528144" y="0"/>
            <a:ext cx="3192198" cy="402483"/>
          </a:xfrm>
          <a:prstGeom prst="rect">
            <a:avLst/>
          </a:prstGeom>
        </p:spPr>
        <p:txBody>
          <a:bodyPr/>
          <a:lstStyle/>
          <a:p>
            <a:pPr>
              <a:defRPr/>
            </a:pPr>
            <a:r>
              <a:rPr lang="en-US" smtClean="0"/>
              <a:t>Engineering Graduate Attribute Development (EGAD) Project</a:t>
            </a:r>
            <a:endParaRPr lang="en-US"/>
          </a:p>
        </p:txBody>
      </p:sp>
      <p:sp>
        <p:nvSpPr>
          <p:cNvPr id="9" name="Slide Number Placeholder 8"/>
          <p:cNvSpPr>
            <a:spLocks noGrp="1"/>
          </p:cNvSpPr>
          <p:nvPr>
            <p:ph type="sldNum" sz="quarter" idx="12"/>
          </p:nvPr>
        </p:nvSpPr>
        <p:spPr/>
        <p:txBody>
          <a:bodyPr/>
          <a:lstStyle/>
          <a:p>
            <a:pPr>
              <a:defRPr/>
            </a:pPr>
            <a:fld id="{69108010-502A-4A2A-A410-E2D00D0F681F}" type="slidenum">
              <a:rPr lang="en-US" smtClean="0"/>
              <a:pPr>
                <a:defRPr/>
              </a:pPr>
              <a:t>‹#›</a:t>
            </a:fld>
            <a:endParaRPr lang="en-US"/>
          </a:p>
        </p:txBody>
      </p:sp>
    </p:spTree>
    <p:extLst>
      <p:ext uri="{BB962C8B-B14F-4D97-AF65-F5344CB8AC3E}">
        <p14:creationId xmlns:p14="http://schemas.microsoft.com/office/powerpoint/2010/main" val="422098928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a:xfrm>
            <a:off x="3528144" y="0"/>
            <a:ext cx="3192198" cy="402483"/>
          </a:xfrm>
          <a:prstGeom prst="rect">
            <a:avLst/>
          </a:prstGeom>
        </p:spPr>
        <p:txBody>
          <a:bodyPr/>
          <a:lstStyle/>
          <a:p>
            <a:pPr>
              <a:defRPr/>
            </a:pPr>
            <a:r>
              <a:rPr lang="en-US" smtClean="0"/>
              <a:t>Engineering Graduate Attribute Development (EGAD) Project</a:t>
            </a:r>
            <a:endParaRPr lang="en-US"/>
          </a:p>
        </p:txBody>
      </p:sp>
      <p:sp>
        <p:nvSpPr>
          <p:cNvPr id="5" name="Slide Number Placeholder 4"/>
          <p:cNvSpPr>
            <a:spLocks noGrp="1"/>
          </p:cNvSpPr>
          <p:nvPr>
            <p:ph type="sldNum" sz="quarter" idx="12"/>
          </p:nvPr>
        </p:nvSpPr>
        <p:spPr/>
        <p:txBody>
          <a:bodyPr/>
          <a:lstStyle/>
          <a:p>
            <a:pPr>
              <a:defRPr/>
            </a:pPr>
            <a:fld id="{5210314F-006B-4606-9226-2E7A2606274E}" type="slidenum">
              <a:rPr lang="en-US" smtClean="0"/>
              <a:pPr>
                <a:defRPr/>
              </a:pPr>
              <a:t>‹#›</a:t>
            </a:fld>
            <a:endParaRPr lang="en-US"/>
          </a:p>
        </p:txBody>
      </p:sp>
    </p:spTree>
    <p:extLst>
      <p:ext uri="{BB962C8B-B14F-4D97-AF65-F5344CB8AC3E}">
        <p14:creationId xmlns:p14="http://schemas.microsoft.com/office/powerpoint/2010/main" val="422566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96836-9DF4-48E2-A5EF-6CF3C8112791}" type="datetimeFigureOut">
              <a:rPr lang="en-US" smtClean="0"/>
              <a:pPr/>
              <a:t>12-07-03</a:t>
            </a:fld>
            <a:endParaRPr lang="en-US"/>
          </a:p>
        </p:txBody>
      </p:sp>
      <p:sp>
        <p:nvSpPr>
          <p:cNvPr id="3" name="Footer Placeholder 2"/>
          <p:cNvSpPr>
            <a:spLocks noGrp="1"/>
          </p:cNvSpPr>
          <p:nvPr>
            <p:ph type="ftr" sz="quarter" idx="11"/>
          </p:nvPr>
        </p:nvSpPr>
        <p:spPr>
          <a:xfrm>
            <a:off x="3528144" y="0"/>
            <a:ext cx="3192198" cy="402483"/>
          </a:xfrm>
          <a:prstGeom prst="rect">
            <a:avLst/>
          </a:prstGeom>
        </p:spPr>
        <p:txBody>
          <a:bodyPr/>
          <a:lstStyle/>
          <a:p>
            <a:pPr>
              <a:defRPr/>
            </a:pPr>
            <a:r>
              <a:rPr lang="en-US" smtClean="0"/>
              <a:t>Engineering Graduate Attribute Development (EGAD) Project</a:t>
            </a:r>
            <a:endParaRPr lang="en-US"/>
          </a:p>
        </p:txBody>
      </p:sp>
      <p:sp>
        <p:nvSpPr>
          <p:cNvPr id="4" name="Slide Number Placeholder 3"/>
          <p:cNvSpPr>
            <a:spLocks noGrp="1"/>
          </p:cNvSpPr>
          <p:nvPr>
            <p:ph type="sldNum" sz="quarter" idx="12"/>
          </p:nvPr>
        </p:nvSpPr>
        <p:spPr/>
        <p:txBody>
          <a:bodyPr/>
          <a:lstStyle/>
          <a:p>
            <a:pPr>
              <a:defRPr/>
            </a:pPr>
            <a:fld id="{45DB2B68-94E2-40E0-9D23-2030F7E6D724}" type="slidenum">
              <a:rPr lang="en-US" smtClean="0"/>
              <a:pPr>
                <a:defRPr/>
              </a:pPr>
              <a:t>‹#›</a:t>
            </a:fld>
            <a:endParaRPr lang="en-US"/>
          </a:p>
        </p:txBody>
      </p:sp>
    </p:spTree>
    <p:extLst>
      <p:ext uri="{BB962C8B-B14F-4D97-AF65-F5344CB8AC3E}">
        <p14:creationId xmlns:p14="http://schemas.microsoft.com/office/powerpoint/2010/main" val="279358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034" y="300987"/>
            <a:ext cx="3316456" cy="1280945"/>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41249" y="300993"/>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034" y="1581937"/>
            <a:ext cx="3316456" cy="5171028"/>
          </a:xfrm>
        </p:spPr>
        <p:txBody>
          <a:bodyPr/>
          <a:lstStyle>
            <a:lvl1pPr marL="0" indent="0">
              <a:buNone/>
              <a:defRPr sz="1500"/>
            </a:lvl1pPr>
            <a:lvl2pPr marL="503710" indent="0">
              <a:buNone/>
              <a:defRPr sz="1300"/>
            </a:lvl2pPr>
            <a:lvl3pPr marL="1007421" indent="0">
              <a:buNone/>
              <a:defRPr sz="1100"/>
            </a:lvl3pPr>
            <a:lvl4pPr marL="1511132" indent="0">
              <a:buNone/>
              <a:defRPr sz="1000"/>
            </a:lvl4pPr>
            <a:lvl5pPr marL="2014841" indent="0">
              <a:buNone/>
              <a:defRPr sz="1000"/>
            </a:lvl5pPr>
            <a:lvl6pPr marL="2518552" indent="0">
              <a:buNone/>
              <a:defRPr sz="1000"/>
            </a:lvl6pPr>
            <a:lvl7pPr marL="3022262" indent="0">
              <a:buNone/>
              <a:defRPr sz="1000"/>
            </a:lvl7pPr>
            <a:lvl8pPr marL="3525971" indent="0">
              <a:buNone/>
              <a:defRPr sz="1000"/>
            </a:lvl8pPr>
            <a:lvl9pPr marL="402968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528144" y="0"/>
            <a:ext cx="3192198" cy="402483"/>
          </a:xfrm>
          <a:prstGeom prst="rect">
            <a:avLst/>
          </a:prstGeom>
        </p:spPr>
        <p:txBody>
          <a:bodyPr/>
          <a:lstStyle/>
          <a:p>
            <a:pPr>
              <a:defRPr/>
            </a:pPr>
            <a:r>
              <a:rPr lang="en-US" smtClean="0"/>
              <a:t>Engineering Graduate Attribute Development (EGAD) Project</a:t>
            </a:r>
            <a:endParaRPr lang="en-US"/>
          </a:p>
        </p:txBody>
      </p:sp>
      <p:sp>
        <p:nvSpPr>
          <p:cNvPr id="7" name="Slide Number Placeholder 6"/>
          <p:cNvSpPr>
            <a:spLocks noGrp="1"/>
          </p:cNvSpPr>
          <p:nvPr>
            <p:ph type="sldNum" sz="quarter" idx="12"/>
          </p:nvPr>
        </p:nvSpPr>
        <p:spPr/>
        <p:txBody>
          <a:bodyPr/>
          <a:lstStyle/>
          <a:p>
            <a:pPr>
              <a:defRPr/>
            </a:pPr>
            <a:fld id="{2B165600-64F5-42E6-92D9-07ADA9AA68C2}" type="slidenum">
              <a:rPr lang="en-US" smtClean="0"/>
              <a:pPr>
                <a:defRPr/>
              </a:pPr>
              <a:t>‹#›</a:t>
            </a:fld>
            <a:endParaRPr lang="en-US"/>
          </a:p>
        </p:txBody>
      </p:sp>
    </p:spTree>
    <p:extLst>
      <p:ext uri="{BB962C8B-B14F-4D97-AF65-F5344CB8AC3E}">
        <p14:creationId xmlns:p14="http://schemas.microsoft.com/office/powerpoint/2010/main" val="184992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5873" y="5291772"/>
            <a:ext cx="6048375" cy="6247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5873" y="675471"/>
            <a:ext cx="6048375" cy="4535805"/>
          </a:xfrm>
        </p:spPr>
        <p:txBody>
          <a:bodyPr/>
          <a:lstStyle>
            <a:lvl1pPr marL="0" indent="0">
              <a:buNone/>
              <a:defRPr sz="3500"/>
            </a:lvl1pPr>
            <a:lvl2pPr marL="503710" indent="0">
              <a:buNone/>
              <a:defRPr sz="3100"/>
            </a:lvl2pPr>
            <a:lvl3pPr marL="1007421" indent="0">
              <a:buNone/>
              <a:defRPr sz="2600"/>
            </a:lvl3pPr>
            <a:lvl4pPr marL="1511132" indent="0">
              <a:buNone/>
              <a:defRPr sz="2200"/>
            </a:lvl4pPr>
            <a:lvl5pPr marL="2014841" indent="0">
              <a:buNone/>
              <a:defRPr sz="2200"/>
            </a:lvl5pPr>
            <a:lvl6pPr marL="2518552" indent="0">
              <a:buNone/>
              <a:defRPr sz="2200"/>
            </a:lvl6pPr>
            <a:lvl7pPr marL="3022262" indent="0">
              <a:buNone/>
              <a:defRPr sz="2200"/>
            </a:lvl7pPr>
            <a:lvl8pPr marL="3525971" indent="0">
              <a:buNone/>
              <a:defRPr sz="2200"/>
            </a:lvl8pPr>
            <a:lvl9pPr marL="4029683" indent="0">
              <a:buNone/>
              <a:defRPr sz="2200"/>
            </a:lvl9pPr>
          </a:lstStyle>
          <a:p>
            <a:endParaRPr lang="en-US"/>
          </a:p>
        </p:txBody>
      </p:sp>
      <p:sp>
        <p:nvSpPr>
          <p:cNvPr id="4" name="Text Placeholder 3"/>
          <p:cNvSpPr>
            <a:spLocks noGrp="1"/>
          </p:cNvSpPr>
          <p:nvPr>
            <p:ph type="body" sz="half" idx="2"/>
          </p:nvPr>
        </p:nvSpPr>
        <p:spPr>
          <a:xfrm>
            <a:off x="1975873" y="5916496"/>
            <a:ext cx="6048375" cy="887211"/>
          </a:xfrm>
        </p:spPr>
        <p:txBody>
          <a:bodyPr/>
          <a:lstStyle>
            <a:lvl1pPr marL="0" indent="0">
              <a:buNone/>
              <a:defRPr sz="1500"/>
            </a:lvl1pPr>
            <a:lvl2pPr marL="503710" indent="0">
              <a:buNone/>
              <a:defRPr sz="1300"/>
            </a:lvl2pPr>
            <a:lvl3pPr marL="1007421" indent="0">
              <a:buNone/>
              <a:defRPr sz="1100"/>
            </a:lvl3pPr>
            <a:lvl4pPr marL="1511132" indent="0">
              <a:buNone/>
              <a:defRPr sz="1000"/>
            </a:lvl4pPr>
            <a:lvl5pPr marL="2014841" indent="0">
              <a:buNone/>
              <a:defRPr sz="1000"/>
            </a:lvl5pPr>
            <a:lvl6pPr marL="2518552" indent="0">
              <a:buNone/>
              <a:defRPr sz="1000"/>
            </a:lvl6pPr>
            <a:lvl7pPr marL="3022262" indent="0">
              <a:buNone/>
              <a:defRPr sz="1000"/>
            </a:lvl7pPr>
            <a:lvl8pPr marL="3525971" indent="0">
              <a:buNone/>
              <a:defRPr sz="1000"/>
            </a:lvl8pPr>
            <a:lvl9pPr marL="402968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96836-9DF4-48E2-A5EF-6CF3C8112791}" type="datetimeFigureOut">
              <a:rPr lang="en-US" smtClean="0"/>
              <a:pPr/>
              <a:t>12-07-03</a:t>
            </a:fld>
            <a:endParaRPr lang="en-US"/>
          </a:p>
        </p:txBody>
      </p:sp>
      <p:sp>
        <p:nvSpPr>
          <p:cNvPr id="6" name="Footer Placeholder 5"/>
          <p:cNvSpPr>
            <a:spLocks noGrp="1"/>
          </p:cNvSpPr>
          <p:nvPr>
            <p:ph type="ftr" sz="quarter" idx="11"/>
          </p:nvPr>
        </p:nvSpPr>
        <p:spPr>
          <a:xfrm>
            <a:off x="3528144" y="0"/>
            <a:ext cx="3192198" cy="402483"/>
          </a:xfrm>
          <a:prstGeom prst="rect">
            <a:avLst/>
          </a:prstGeom>
        </p:spPr>
        <p:txBody>
          <a:bodyPr/>
          <a:lstStyle/>
          <a:p>
            <a:pPr>
              <a:defRPr/>
            </a:pPr>
            <a:r>
              <a:rPr lang="en-US" smtClean="0"/>
              <a:t>Engineering Graduate Attribute Development (EGAD) Project</a:t>
            </a:r>
            <a:endParaRPr lang="en-US"/>
          </a:p>
        </p:txBody>
      </p:sp>
      <p:sp>
        <p:nvSpPr>
          <p:cNvPr id="7" name="Slide Number Placeholder 6"/>
          <p:cNvSpPr>
            <a:spLocks noGrp="1"/>
          </p:cNvSpPr>
          <p:nvPr>
            <p:ph type="sldNum" sz="quarter" idx="12"/>
          </p:nvPr>
        </p:nvSpPr>
        <p:spPr/>
        <p:txBody>
          <a:bodyPr/>
          <a:lstStyle/>
          <a:p>
            <a:pPr>
              <a:defRPr/>
            </a:pPr>
            <a:fld id="{69108010-502A-4A2A-A410-E2D00D0F681F}" type="slidenum">
              <a:rPr lang="en-US" smtClean="0"/>
              <a:pPr>
                <a:defRPr/>
              </a:pPr>
              <a:t>‹#›</a:t>
            </a:fld>
            <a:endParaRPr lang="en-US"/>
          </a:p>
        </p:txBody>
      </p:sp>
    </p:spTree>
    <p:extLst>
      <p:ext uri="{BB962C8B-B14F-4D97-AF65-F5344CB8AC3E}">
        <p14:creationId xmlns:p14="http://schemas.microsoft.com/office/powerpoint/2010/main" val="1433971201"/>
      </p:ext>
    </p:extLst>
  </p:cSld>
  <p:clrMapOvr>
    <a:masterClrMapping/>
  </p:clrMapOvr>
  <p:hf hd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31" y="302737"/>
            <a:ext cx="9072563" cy="1259946"/>
          </a:xfrm>
          <a:prstGeom prst="rect">
            <a:avLst/>
          </a:prstGeom>
        </p:spPr>
        <p:txBody>
          <a:bodyPr vert="horz" lIns="100739" tIns="50372" rIns="100739" bIns="5037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4031" y="1763928"/>
            <a:ext cx="9072563" cy="4989036"/>
          </a:xfrm>
          <a:prstGeom prst="rect">
            <a:avLst/>
          </a:prstGeom>
        </p:spPr>
        <p:txBody>
          <a:bodyPr vert="horz" lIns="100739" tIns="50372" rIns="100739" bIns="5037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4031" y="7006705"/>
            <a:ext cx="2352146" cy="402483"/>
          </a:xfrm>
          <a:prstGeom prst="rect">
            <a:avLst/>
          </a:prstGeom>
        </p:spPr>
        <p:txBody>
          <a:bodyPr vert="horz" lIns="100739" tIns="50372" rIns="100739" bIns="50372" rtlCol="0" anchor="ctr"/>
          <a:lstStyle>
            <a:lvl1pPr algn="l">
              <a:defRPr sz="1300">
                <a:solidFill>
                  <a:schemeClr val="tx1">
                    <a:tint val="75000"/>
                  </a:schemeClr>
                </a:solidFill>
              </a:defRPr>
            </a:lvl1pPr>
          </a:lstStyle>
          <a:p>
            <a:fld id="{8EE96836-9DF4-48E2-A5EF-6CF3C8112791}" type="datetimeFigureOut">
              <a:rPr lang="en-US" smtClean="0"/>
              <a:pPr/>
              <a:t>12-07-03</a:t>
            </a:fld>
            <a:endParaRPr lang="en-US"/>
          </a:p>
        </p:txBody>
      </p:sp>
      <p:sp>
        <p:nvSpPr>
          <p:cNvPr id="6" name="Slide Number Placeholder 5"/>
          <p:cNvSpPr>
            <a:spLocks noGrp="1"/>
          </p:cNvSpPr>
          <p:nvPr>
            <p:ph type="sldNum" sz="quarter" idx="4"/>
          </p:nvPr>
        </p:nvSpPr>
        <p:spPr>
          <a:xfrm>
            <a:off x="7224448" y="7006705"/>
            <a:ext cx="2352146" cy="402483"/>
          </a:xfrm>
          <a:prstGeom prst="rect">
            <a:avLst/>
          </a:prstGeom>
        </p:spPr>
        <p:txBody>
          <a:bodyPr vert="horz" lIns="100739" tIns="50372" rIns="100739" bIns="50372" rtlCol="0" anchor="ctr"/>
          <a:lstStyle>
            <a:lvl1pPr algn="r">
              <a:defRPr sz="1300">
                <a:solidFill>
                  <a:schemeClr val="tx1"/>
                </a:solidFill>
              </a:defRPr>
            </a:lvl1pPr>
          </a:lstStyle>
          <a:p>
            <a:pPr>
              <a:defRPr/>
            </a:pPr>
            <a:fld id="{69108010-502A-4A2A-A410-E2D00D0F681F}" type="slidenum">
              <a:rPr lang="en-US" smtClean="0"/>
              <a:pPr>
                <a:defRPr/>
              </a:pPr>
              <a:t>‹#›</a:t>
            </a:fld>
            <a:endParaRPr lang="en-US" dirty="0"/>
          </a:p>
        </p:txBody>
      </p:sp>
    </p:spTree>
    <p:extLst>
      <p:ext uri="{BB962C8B-B14F-4D97-AF65-F5344CB8AC3E}">
        <p14:creationId xmlns:p14="http://schemas.microsoft.com/office/powerpoint/2010/main" val="135696257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iming>
    <p:tnLst>
      <p:par>
        <p:cTn xmlns:p14="http://schemas.microsoft.com/office/powerpoint/2010/main" id="1" dur="indefinite" restart="never" nodeType="tmRoot"/>
      </p:par>
    </p:tnLst>
  </p:timing>
  <p:hf hdr="0" dt="0"/>
  <p:txStyles>
    <p:titleStyle>
      <a:lvl1pPr algn="ctr" defTabSz="1007421" rtl="0" eaLnBrk="1" latinLnBrk="0" hangingPunct="1">
        <a:spcBef>
          <a:spcPct val="0"/>
        </a:spcBef>
        <a:buNone/>
        <a:defRPr sz="4900" kern="1200">
          <a:solidFill>
            <a:schemeClr val="tx1"/>
          </a:solidFill>
          <a:latin typeface="+mj-lt"/>
          <a:ea typeface="+mj-ea"/>
          <a:cs typeface="+mj-cs"/>
        </a:defRPr>
      </a:lvl1pPr>
    </p:titleStyle>
    <p:bodyStyle>
      <a:lvl1pPr marL="377782" indent="-377782" algn="l" defTabSz="1007421"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8529" indent="-314817" algn="l" defTabSz="1007421"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59279" indent="-251856" algn="l" defTabSz="1007421"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62988" indent="-251856" algn="l" defTabSz="1007421"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66697" indent="-251856" algn="l" defTabSz="1007421"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70407" indent="-251856" algn="l" defTabSz="1007421"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4118" indent="-251856" algn="l" defTabSz="1007421"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7828" indent="-251856" algn="l" defTabSz="1007421"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1538" indent="-251856" algn="l" defTabSz="1007421"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7421" rtl="0" eaLnBrk="1" latinLnBrk="0" hangingPunct="1">
        <a:defRPr sz="2000" kern="1200">
          <a:solidFill>
            <a:schemeClr val="tx1"/>
          </a:solidFill>
          <a:latin typeface="+mn-lt"/>
          <a:ea typeface="+mn-ea"/>
          <a:cs typeface="+mn-cs"/>
        </a:defRPr>
      </a:lvl1pPr>
      <a:lvl2pPr marL="503710" algn="l" defTabSz="1007421" rtl="0" eaLnBrk="1" latinLnBrk="0" hangingPunct="1">
        <a:defRPr sz="2000" kern="1200">
          <a:solidFill>
            <a:schemeClr val="tx1"/>
          </a:solidFill>
          <a:latin typeface="+mn-lt"/>
          <a:ea typeface="+mn-ea"/>
          <a:cs typeface="+mn-cs"/>
        </a:defRPr>
      </a:lvl2pPr>
      <a:lvl3pPr marL="1007421" algn="l" defTabSz="1007421" rtl="0" eaLnBrk="1" latinLnBrk="0" hangingPunct="1">
        <a:defRPr sz="2000" kern="1200">
          <a:solidFill>
            <a:schemeClr val="tx1"/>
          </a:solidFill>
          <a:latin typeface="+mn-lt"/>
          <a:ea typeface="+mn-ea"/>
          <a:cs typeface="+mn-cs"/>
        </a:defRPr>
      </a:lvl3pPr>
      <a:lvl4pPr marL="1511132" algn="l" defTabSz="1007421" rtl="0" eaLnBrk="1" latinLnBrk="0" hangingPunct="1">
        <a:defRPr sz="2000" kern="1200">
          <a:solidFill>
            <a:schemeClr val="tx1"/>
          </a:solidFill>
          <a:latin typeface="+mn-lt"/>
          <a:ea typeface="+mn-ea"/>
          <a:cs typeface="+mn-cs"/>
        </a:defRPr>
      </a:lvl4pPr>
      <a:lvl5pPr marL="2014841" algn="l" defTabSz="1007421" rtl="0" eaLnBrk="1" latinLnBrk="0" hangingPunct="1">
        <a:defRPr sz="2000" kern="1200">
          <a:solidFill>
            <a:schemeClr val="tx1"/>
          </a:solidFill>
          <a:latin typeface="+mn-lt"/>
          <a:ea typeface="+mn-ea"/>
          <a:cs typeface="+mn-cs"/>
        </a:defRPr>
      </a:lvl5pPr>
      <a:lvl6pPr marL="2518552" algn="l" defTabSz="1007421" rtl="0" eaLnBrk="1" latinLnBrk="0" hangingPunct="1">
        <a:defRPr sz="2000" kern="1200">
          <a:solidFill>
            <a:schemeClr val="tx1"/>
          </a:solidFill>
          <a:latin typeface="+mn-lt"/>
          <a:ea typeface="+mn-ea"/>
          <a:cs typeface="+mn-cs"/>
        </a:defRPr>
      </a:lvl6pPr>
      <a:lvl7pPr marL="3022262" algn="l" defTabSz="1007421" rtl="0" eaLnBrk="1" latinLnBrk="0" hangingPunct="1">
        <a:defRPr sz="2000" kern="1200">
          <a:solidFill>
            <a:schemeClr val="tx1"/>
          </a:solidFill>
          <a:latin typeface="+mn-lt"/>
          <a:ea typeface="+mn-ea"/>
          <a:cs typeface="+mn-cs"/>
        </a:defRPr>
      </a:lvl7pPr>
      <a:lvl8pPr marL="3525971" algn="l" defTabSz="1007421" rtl="0" eaLnBrk="1" latinLnBrk="0" hangingPunct="1">
        <a:defRPr sz="2000" kern="1200">
          <a:solidFill>
            <a:schemeClr val="tx1"/>
          </a:solidFill>
          <a:latin typeface="+mn-lt"/>
          <a:ea typeface="+mn-ea"/>
          <a:cs typeface="+mn-cs"/>
        </a:defRPr>
      </a:lvl8pPr>
      <a:lvl9pPr marL="4029683" algn="l" defTabSz="1007421"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047" y="923961"/>
            <a:ext cx="8568531" cy="1620430"/>
          </a:xfrm>
        </p:spPr>
        <p:txBody>
          <a:bodyPr>
            <a:noAutofit/>
          </a:bodyPr>
          <a:lstStyle/>
          <a:p>
            <a:r>
              <a:rPr lang="en-US" sz="4000" dirty="0"/>
              <a:t>Workshop </a:t>
            </a:r>
            <a:r>
              <a:rPr lang="en-US" sz="4000" dirty="0" smtClean="0"/>
              <a:t>2B:</a:t>
            </a:r>
            <a:r>
              <a:rPr lang="en-US" sz="4000" dirty="0"/>
              <a:t/>
            </a:r>
            <a:br>
              <a:rPr lang="en-US" sz="4000" dirty="0"/>
            </a:br>
            <a:r>
              <a:rPr lang="en-US" sz="4000" dirty="0" smtClean="0"/>
              <a:t>What to Look for in an Outcomes-Based Process</a:t>
            </a:r>
            <a:endParaRPr lang="en-US" sz="4000" dirty="0"/>
          </a:p>
        </p:txBody>
      </p:sp>
      <p:sp>
        <p:nvSpPr>
          <p:cNvPr id="3" name="Subtitle 2"/>
          <p:cNvSpPr>
            <a:spLocks noGrp="1"/>
          </p:cNvSpPr>
          <p:nvPr>
            <p:ph type="subTitle" idx="1"/>
          </p:nvPr>
        </p:nvSpPr>
        <p:spPr>
          <a:xfrm>
            <a:off x="5628590" y="3371959"/>
            <a:ext cx="4368271" cy="1931917"/>
          </a:xfrm>
        </p:spPr>
        <p:txBody>
          <a:bodyPr>
            <a:noAutofit/>
          </a:bodyPr>
          <a:lstStyle/>
          <a:p>
            <a:pPr>
              <a:spcBef>
                <a:spcPts val="661"/>
              </a:spcBef>
            </a:pPr>
            <a:r>
              <a:rPr lang="en-US" sz="2000" b="1" dirty="0">
                <a:solidFill>
                  <a:schemeClr val="tx1"/>
                </a:solidFill>
              </a:rPr>
              <a:t>Susan McCahan </a:t>
            </a:r>
          </a:p>
          <a:p>
            <a:pPr>
              <a:spcBef>
                <a:spcPts val="661"/>
              </a:spcBef>
            </a:pPr>
            <a:r>
              <a:rPr lang="en-US" sz="2000" b="1" dirty="0">
                <a:solidFill>
                  <a:schemeClr val="tx1"/>
                </a:solidFill>
              </a:rPr>
              <a:t>Vice-Dean, Undergraduate </a:t>
            </a:r>
          </a:p>
          <a:p>
            <a:pPr>
              <a:spcBef>
                <a:spcPts val="661"/>
              </a:spcBef>
            </a:pPr>
            <a:r>
              <a:rPr lang="en-US" sz="2000" b="1" dirty="0">
                <a:solidFill>
                  <a:schemeClr val="tx1"/>
                </a:solidFill>
              </a:rPr>
              <a:t>Faculty of Applied Science</a:t>
            </a:r>
            <a:br>
              <a:rPr lang="en-US" sz="2000" b="1" dirty="0">
                <a:solidFill>
                  <a:schemeClr val="tx1"/>
                </a:solidFill>
              </a:rPr>
            </a:br>
            <a:r>
              <a:rPr lang="en-US" sz="2000" b="1" dirty="0">
                <a:solidFill>
                  <a:schemeClr val="tx1"/>
                </a:solidFill>
              </a:rPr>
              <a:t>University of Toronto</a:t>
            </a:r>
          </a:p>
          <a:p>
            <a:pPr>
              <a:spcBef>
                <a:spcPts val="0"/>
              </a:spcBef>
            </a:pPr>
            <a:endParaRPr lang="en-US" sz="2200" b="1" dirty="0">
              <a:solidFill>
                <a:schemeClr val="tx1"/>
              </a:solidFill>
            </a:endParaRPr>
          </a:p>
          <a:p>
            <a:pPr>
              <a:spcBef>
                <a:spcPts val="0"/>
              </a:spcBef>
            </a:pPr>
            <a:endParaRPr lang="en-US" sz="2200" b="1" dirty="0">
              <a:solidFill>
                <a:schemeClr val="tx1"/>
              </a:solidFill>
            </a:endParaRPr>
          </a:p>
        </p:txBody>
      </p:sp>
      <p:sp>
        <p:nvSpPr>
          <p:cNvPr id="4" name="Rectangle 3"/>
          <p:cNvSpPr/>
          <p:nvPr/>
        </p:nvSpPr>
        <p:spPr>
          <a:xfrm>
            <a:off x="35756" y="3347789"/>
            <a:ext cx="5460339" cy="1486773"/>
          </a:xfrm>
          <a:prstGeom prst="rect">
            <a:avLst/>
          </a:prstGeom>
        </p:spPr>
        <p:txBody>
          <a:bodyPr wrap="square" lIns="100794" tIns="50397" rIns="100794" bIns="50397">
            <a:spAutoFit/>
          </a:bodyPr>
          <a:lstStyle/>
          <a:p>
            <a:pPr algn="ctr">
              <a:lnSpc>
                <a:spcPct val="100000"/>
              </a:lnSpc>
              <a:spcBef>
                <a:spcPts val="600"/>
              </a:spcBef>
            </a:pPr>
            <a:r>
              <a:rPr lang="en-US" sz="2000" b="1" dirty="0">
                <a:latin typeface="+mn-lt"/>
              </a:rPr>
              <a:t>Peter Wolf</a:t>
            </a:r>
          </a:p>
          <a:p>
            <a:pPr algn="ctr">
              <a:lnSpc>
                <a:spcPct val="100000"/>
              </a:lnSpc>
              <a:spcBef>
                <a:spcPts val="600"/>
              </a:spcBef>
            </a:pPr>
            <a:r>
              <a:rPr lang="en-US" sz="2000" b="1" dirty="0">
                <a:latin typeface="+mn-lt"/>
              </a:rPr>
              <a:t>Director</a:t>
            </a:r>
          </a:p>
          <a:p>
            <a:pPr algn="ctr">
              <a:lnSpc>
                <a:spcPct val="100000"/>
              </a:lnSpc>
              <a:spcBef>
                <a:spcPts val="600"/>
              </a:spcBef>
            </a:pPr>
            <a:r>
              <a:rPr lang="en-US" sz="2000" b="1" dirty="0">
                <a:latin typeface="+mn-lt"/>
              </a:rPr>
              <a:t>Centre </a:t>
            </a:r>
            <a:r>
              <a:rPr lang="en-US" sz="2000" b="1" dirty="0" smtClean="0">
                <a:latin typeface="+mn-lt"/>
              </a:rPr>
              <a:t> for Open </a:t>
            </a:r>
            <a:r>
              <a:rPr lang="en-US" sz="2000" b="1" dirty="0">
                <a:latin typeface="+mn-lt"/>
              </a:rPr>
              <a:t>Learning &amp; Educational Support</a:t>
            </a:r>
          </a:p>
          <a:p>
            <a:pPr algn="ctr">
              <a:lnSpc>
                <a:spcPct val="100000"/>
              </a:lnSpc>
              <a:spcBef>
                <a:spcPts val="0"/>
              </a:spcBef>
            </a:pPr>
            <a:r>
              <a:rPr lang="en-US" sz="2000" b="1" dirty="0">
                <a:latin typeface="+mn-lt"/>
              </a:rPr>
              <a:t>University of Guelph</a:t>
            </a:r>
          </a:p>
        </p:txBody>
      </p:sp>
      <p:grpSp>
        <p:nvGrpSpPr>
          <p:cNvPr id="8" name="Group 7"/>
          <p:cNvGrpSpPr/>
          <p:nvPr/>
        </p:nvGrpSpPr>
        <p:grpSpPr>
          <a:xfrm>
            <a:off x="1302081" y="6047740"/>
            <a:ext cx="7350456" cy="1488639"/>
            <a:chOff x="1181100" y="5562600"/>
            <a:chExt cx="6667500" cy="1350466"/>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300" y="5562600"/>
              <a:ext cx="65913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181100" y="6143624"/>
              <a:ext cx="3314700" cy="769441"/>
            </a:xfrm>
            <a:prstGeom prst="rect">
              <a:avLst/>
            </a:prstGeom>
          </p:spPr>
          <p:txBody>
            <a:bodyPr wrap="square">
              <a:spAutoFit/>
            </a:bodyPr>
            <a:lstStyle/>
            <a:p>
              <a:r>
                <a:rPr lang="en-US" sz="1200" dirty="0"/>
                <a:t>Brian Frank (project coordinator), Queen’s University</a:t>
              </a:r>
            </a:p>
            <a:p>
              <a:r>
                <a:rPr lang="en-US" sz="1200" dirty="0"/>
                <a:t>Susan </a:t>
              </a:r>
              <a:r>
                <a:rPr lang="en-US" sz="1200" dirty="0" err="1"/>
                <a:t>McCahan</a:t>
              </a:r>
              <a:r>
                <a:rPr lang="en-US" sz="1200" dirty="0"/>
                <a:t>, University of Toronto</a:t>
              </a:r>
            </a:p>
            <a:p>
              <a:r>
                <a:rPr lang="en-US" sz="1200" dirty="0" err="1"/>
                <a:t>Lata</a:t>
              </a:r>
              <a:r>
                <a:rPr lang="en-US" sz="1200" dirty="0"/>
                <a:t> Narayanan, Concordia University</a:t>
              </a:r>
            </a:p>
            <a:p>
              <a:r>
                <a:rPr lang="en-US" sz="1200" dirty="0"/>
                <a:t>Nasser </a:t>
              </a:r>
              <a:r>
                <a:rPr lang="en-US" sz="1200" dirty="0" err="1"/>
                <a:t>Saleh</a:t>
              </a:r>
              <a:r>
                <a:rPr lang="en-US" sz="1200" dirty="0"/>
                <a:t>, Queen’s University</a:t>
              </a:r>
            </a:p>
          </p:txBody>
        </p:sp>
        <p:sp>
          <p:nvSpPr>
            <p:cNvPr id="6" name="Rectangle 5"/>
            <p:cNvSpPr/>
            <p:nvPr/>
          </p:nvSpPr>
          <p:spPr>
            <a:xfrm>
              <a:off x="4572000" y="6143625"/>
              <a:ext cx="3276600" cy="769441"/>
            </a:xfrm>
            <a:prstGeom prst="rect">
              <a:avLst/>
            </a:prstGeom>
          </p:spPr>
          <p:txBody>
            <a:bodyPr wrap="square">
              <a:spAutoFit/>
            </a:bodyPr>
            <a:lstStyle/>
            <a:p>
              <a:pPr algn="r"/>
              <a:r>
                <a:rPr lang="en-US" sz="1200" dirty="0" err="1"/>
                <a:t>Nariman</a:t>
              </a:r>
              <a:r>
                <a:rPr lang="en-US" sz="1200" dirty="0"/>
                <a:t> </a:t>
              </a:r>
              <a:r>
                <a:rPr lang="en-US" sz="1200" dirty="0" err="1"/>
                <a:t>Sepehri</a:t>
              </a:r>
              <a:r>
                <a:rPr lang="en-US" sz="1200" dirty="0"/>
                <a:t>, University of Manitoba</a:t>
              </a:r>
            </a:p>
            <a:p>
              <a:pPr algn="r"/>
              <a:r>
                <a:rPr lang="en-US" sz="1200" dirty="0"/>
                <a:t>Peter </a:t>
              </a:r>
              <a:r>
                <a:rPr lang="en-US" sz="1200" dirty="0" err="1"/>
                <a:t>Ostafichuck</a:t>
              </a:r>
              <a:r>
                <a:rPr lang="en-US" sz="1200" dirty="0"/>
                <a:t>, University of British Columbia</a:t>
              </a:r>
            </a:p>
            <a:p>
              <a:pPr algn="r"/>
              <a:r>
                <a:rPr lang="en-US" sz="1200" dirty="0"/>
                <a:t>K. Christopher Watts, Dalhousie University</a:t>
              </a:r>
            </a:p>
            <a:p>
              <a:pPr algn="r"/>
              <a:r>
                <a:rPr lang="en-US" sz="1200" dirty="0"/>
                <a:t>Peter Wolf, University of Guelph</a:t>
              </a:r>
            </a:p>
          </p:txBody>
        </p:sp>
        <p:sp>
          <p:nvSpPr>
            <p:cNvPr id="7" name="Rectangle 6"/>
            <p:cNvSpPr/>
            <p:nvPr/>
          </p:nvSpPr>
          <p:spPr>
            <a:xfrm>
              <a:off x="1257300" y="6143624"/>
              <a:ext cx="6591300" cy="714376"/>
            </a:xfrm>
            <a:prstGeom prst="rect">
              <a:avLst/>
            </a:prstGeom>
            <a:no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16996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81013366"/>
              </p:ext>
            </p:extLst>
          </p:nvPr>
        </p:nvGraphicFramePr>
        <p:xfrm>
          <a:off x="210011" y="1595931"/>
          <a:ext cx="9660602" cy="1708680"/>
        </p:xfrm>
        <a:graphic>
          <a:graphicData uri="http://schemas.openxmlformats.org/drawingml/2006/table">
            <a:tbl>
              <a:tblPr firstRow="1" bandRow="1">
                <a:tableStyleId>{6E25E649-3F16-4E02-A733-19D2CDBF48F0}</a:tableStyleId>
              </a:tblPr>
              <a:tblGrid>
                <a:gridCol w="2267027"/>
                <a:gridCol w="1478715"/>
                <a:gridCol w="1478715"/>
                <a:gridCol w="1478715"/>
                <a:gridCol w="1478715"/>
                <a:gridCol w="1478715"/>
              </a:tblGrid>
              <a:tr h="468662">
                <a:tc>
                  <a:txBody>
                    <a:bodyPr/>
                    <a:lstStyle/>
                    <a:p>
                      <a:pPr algn="ctr"/>
                      <a:r>
                        <a:rPr lang="en-US" sz="2200" dirty="0" smtClean="0"/>
                        <a:t>Task</a:t>
                      </a:r>
                      <a:endParaRPr lang="en-US" sz="2200" dirty="0"/>
                    </a:p>
                  </a:txBody>
                  <a:tcPr marL="100806" marR="100806" marT="50398" marB="50398">
                    <a:solidFill>
                      <a:schemeClr val="tx2">
                        <a:lumMod val="75000"/>
                      </a:schemeClr>
                    </a:solidFill>
                  </a:tcPr>
                </a:tc>
                <a:tc>
                  <a:txBody>
                    <a:bodyPr/>
                    <a:lstStyle/>
                    <a:p>
                      <a:pPr algn="ctr"/>
                      <a:r>
                        <a:rPr lang="en-US" sz="2200" dirty="0" smtClean="0"/>
                        <a:t>2011/ 12</a:t>
                      </a:r>
                      <a:endParaRPr lang="en-US" sz="2200" dirty="0"/>
                    </a:p>
                  </a:txBody>
                  <a:tcPr marL="100806" marR="100806" marT="50398" marB="50398">
                    <a:solidFill>
                      <a:schemeClr val="tx2">
                        <a:lumMod val="75000"/>
                      </a:schemeClr>
                    </a:solidFill>
                  </a:tcPr>
                </a:tc>
                <a:tc>
                  <a:txBody>
                    <a:bodyPr/>
                    <a:lstStyle/>
                    <a:p>
                      <a:pPr algn="ctr"/>
                      <a:r>
                        <a:rPr lang="en-US" sz="2200" dirty="0" smtClean="0"/>
                        <a:t>2012/ 13</a:t>
                      </a:r>
                      <a:endParaRPr lang="en-US" sz="2200" dirty="0"/>
                    </a:p>
                  </a:txBody>
                  <a:tcPr marL="100806" marR="100806" marT="50398" marB="50398">
                    <a:solidFill>
                      <a:schemeClr val="tx2">
                        <a:lumMod val="75000"/>
                      </a:schemeClr>
                    </a:solidFill>
                  </a:tcPr>
                </a:tc>
                <a:tc>
                  <a:txBody>
                    <a:bodyPr/>
                    <a:lstStyle/>
                    <a:p>
                      <a:pPr marL="0" marR="0" indent="0" algn="ctr" defTabSz="1007421" rtl="0" eaLnBrk="1" fontAlgn="auto" latinLnBrk="0" hangingPunct="1">
                        <a:lnSpc>
                          <a:spcPct val="100000"/>
                        </a:lnSpc>
                        <a:spcBef>
                          <a:spcPts val="0"/>
                        </a:spcBef>
                        <a:spcAft>
                          <a:spcPts val="0"/>
                        </a:spcAft>
                        <a:buClrTx/>
                        <a:buSzTx/>
                        <a:buFontTx/>
                        <a:buNone/>
                        <a:tabLst/>
                        <a:defRPr/>
                      </a:pPr>
                      <a:r>
                        <a:rPr lang="en-US" sz="2200" dirty="0" smtClean="0"/>
                        <a:t>2013/ 14</a:t>
                      </a:r>
                    </a:p>
                  </a:txBody>
                  <a:tcPr marL="100806" marR="100806" marT="50398" marB="50398">
                    <a:solidFill>
                      <a:schemeClr val="tx2">
                        <a:lumMod val="75000"/>
                      </a:schemeClr>
                    </a:solidFill>
                  </a:tcPr>
                </a:tc>
                <a:tc>
                  <a:txBody>
                    <a:bodyPr/>
                    <a:lstStyle/>
                    <a:p>
                      <a:pPr marL="0" marR="0" indent="0" algn="ctr" defTabSz="1007421" rtl="0" eaLnBrk="1" fontAlgn="auto" latinLnBrk="0" hangingPunct="1">
                        <a:lnSpc>
                          <a:spcPct val="100000"/>
                        </a:lnSpc>
                        <a:spcBef>
                          <a:spcPts val="0"/>
                        </a:spcBef>
                        <a:spcAft>
                          <a:spcPts val="0"/>
                        </a:spcAft>
                        <a:buClrTx/>
                        <a:buSzTx/>
                        <a:buFontTx/>
                        <a:buNone/>
                        <a:tabLst/>
                        <a:defRPr/>
                      </a:pPr>
                      <a:r>
                        <a:rPr lang="en-US" sz="2200" dirty="0" smtClean="0"/>
                        <a:t>2014/ 15</a:t>
                      </a:r>
                    </a:p>
                  </a:txBody>
                  <a:tcPr marL="100806" marR="100806" marT="50398" marB="50398">
                    <a:solidFill>
                      <a:schemeClr val="tx2">
                        <a:lumMod val="75000"/>
                      </a:schemeClr>
                    </a:solidFill>
                  </a:tcPr>
                </a:tc>
                <a:tc>
                  <a:txBody>
                    <a:bodyPr/>
                    <a:lstStyle/>
                    <a:p>
                      <a:pPr algn="ctr"/>
                      <a:r>
                        <a:rPr lang="en-US" sz="2200" dirty="0" smtClean="0"/>
                        <a:t>2015/16</a:t>
                      </a:r>
                      <a:endParaRPr lang="en-US" sz="2200" dirty="0"/>
                    </a:p>
                  </a:txBody>
                  <a:tcPr marL="100806" marR="100806" marT="50398" marB="50398">
                    <a:solidFill>
                      <a:schemeClr val="tx2">
                        <a:lumMod val="75000"/>
                      </a:schemeClr>
                    </a:solidFill>
                  </a:tcPr>
                </a:tc>
              </a:tr>
              <a:tr h="468662">
                <a:tc>
                  <a:txBody>
                    <a:bodyPr/>
                    <a:lstStyle/>
                    <a:p>
                      <a:r>
                        <a:rPr lang="en-US" sz="2200" dirty="0" smtClean="0"/>
                        <a:t>All attribute</a:t>
                      </a:r>
                      <a:r>
                        <a:rPr lang="en-US" sz="2200" baseline="0" dirty="0" smtClean="0"/>
                        <a:t> areas</a:t>
                      </a:r>
                      <a:endParaRPr lang="en-US" sz="2200" dirty="0"/>
                    </a:p>
                  </a:txBody>
                  <a:tcPr marL="100806" marR="100806" marT="50398" marB="50398">
                    <a:solidFill>
                      <a:schemeClr val="bg1"/>
                    </a:solidFill>
                  </a:tcPr>
                </a:tc>
                <a:tc>
                  <a:txBody>
                    <a:bodyPr/>
                    <a:lstStyle/>
                    <a:p>
                      <a:pPr algn="ctr"/>
                      <a:r>
                        <a:rPr lang="en-US" sz="2200" dirty="0" smtClean="0"/>
                        <a:t>X</a:t>
                      </a: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c>
                  <a:txBody>
                    <a:bodyPr/>
                    <a:lstStyle/>
                    <a:p>
                      <a:pPr algn="ctr"/>
                      <a:r>
                        <a:rPr lang="en-US" sz="2200" dirty="0" smtClean="0"/>
                        <a:t>X</a:t>
                      </a:r>
                      <a:endParaRPr lang="en-US" sz="2200" dirty="0"/>
                    </a:p>
                  </a:txBody>
                  <a:tcPr marL="100806" marR="100806" marT="50398" marB="50398" anchor="ctr">
                    <a:solidFill>
                      <a:schemeClr val="bg1"/>
                    </a:solidFill>
                  </a:tcPr>
                </a:tc>
              </a:tr>
              <a:tr h="468662">
                <a:tc>
                  <a:txBody>
                    <a:bodyPr/>
                    <a:lstStyle/>
                    <a:p>
                      <a:r>
                        <a:rPr lang="en-US" sz="2200" dirty="0" smtClean="0">
                          <a:solidFill>
                            <a:schemeClr val="tx1"/>
                          </a:solidFill>
                        </a:rPr>
                        <a:t>Report data for visit</a:t>
                      </a:r>
                      <a:endParaRPr lang="en-US" sz="2200" dirty="0">
                        <a:solidFill>
                          <a:schemeClr val="tx1"/>
                        </a:solidFill>
                      </a:endParaRPr>
                    </a:p>
                  </a:txBody>
                  <a:tcPr marL="100806" marR="100806" marT="50398" marB="50398"/>
                </a:tc>
                <a:tc>
                  <a:txBody>
                    <a:bodyPr/>
                    <a:lstStyle/>
                    <a:p>
                      <a:pPr algn="ctr"/>
                      <a:endParaRPr lang="en-US" sz="2200" dirty="0">
                        <a:solidFill>
                          <a:schemeClr val="tx1"/>
                        </a:solidFill>
                      </a:endParaRPr>
                    </a:p>
                  </a:txBody>
                  <a:tcPr marL="100806" marR="100806" marT="50398" marB="50398" anchor="ctr"/>
                </a:tc>
                <a:tc>
                  <a:txBody>
                    <a:bodyPr/>
                    <a:lstStyle/>
                    <a:p>
                      <a:pPr algn="ctr"/>
                      <a:r>
                        <a:rPr lang="en-US" sz="2200" dirty="0" smtClean="0">
                          <a:solidFill>
                            <a:schemeClr val="tx1"/>
                          </a:solidFill>
                        </a:rPr>
                        <a:t>X</a:t>
                      </a:r>
                      <a:endParaRPr lang="en-US" sz="2200" dirty="0">
                        <a:solidFill>
                          <a:schemeClr val="tx1"/>
                        </a:solidFill>
                      </a:endParaRPr>
                    </a:p>
                  </a:txBody>
                  <a:tcPr marL="100806" marR="100806" marT="50398" marB="50398" anchor="ctr"/>
                </a:tc>
                <a:tc>
                  <a:txBody>
                    <a:bodyPr/>
                    <a:lstStyle/>
                    <a:p>
                      <a:pPr algn="ctr"/>
                      <a:endParaRPr lang="en-US" sz="2200" dirty="0">
                        <a:solidFill>
                          <a:schemeClr val="tx1"/>
                        </a:solidFill>
                      </a:endParaRPr>
                    </a:p>
                  </a:txBody>
                  <a:tcPr marL="100806" marR="100806" marT="50398" marB="50398" anchor="ctr"/>
                </a:tc>
                <a:tc>
                  <a:txBody>
                    <a:bodyPr/>
                    <a:lstStyle/>
                    <a:p>
                      <a:pPr algn="ctr"/>
                      <a:endParaRPr lang="en-US" sz="2200" dirty="0">
                        <a:solidFill>
                          <a:schemeClr val="tx1"/>
                        </a:solidFill>
                      </a:endParaRPr>
                    </a:p>
                  </a:txBody>
                  <a:tcPr marL="100806" marR="100806" marT="50398" marB="50398" anchor="ctr"/>
                </a:tc>
                <a:tc>
                  <a:txBody>
                    <a:bodyPr/>
                    <a:lstStyle/>
                    <a:p>
                      <a:pPr algn="ctr"/>
                      <a:endParaRPr lang="en-US" sz="2200" dirty="0">
                        <a:solidFill>
                          <a:schemeClr val="tx1"/>
                        </a:solidFill>
                      </a:endParaRPr>
                    </a:p>
                  </a:txBody>
                  <a:tcPr marL="100806" marR="100806" marT="50398" marB="50398" anchor="ctr"/>
                </a:tc>
              </a:tr>
            </a:tbl>
          </a:graphicData>
        </a:graphic>
      </p:graphicFrame>
      <p:sp>
        <p:nvSpPr>
          <p:cNvPr id="8" name="Title 1"/>
          <p:cNvSpPr txBox="1">
            <a:spLocks/>
          </p:cNvSpPr>
          <p:nvPr/>
        </p:nvSpPr>
        <p:spPr>
          <a:xfrm>
            <a:off x="0" y="167993"/>
            <a:ext cx="10080625" cy="503978"/>
          </a:xfrm>
          <a:prstGeom prst="rect">
            <a:avLst/>
          </a:prstGeom>
        </p:spPr>
        <p:txBody>
          <a:bodyPr vert="horz" lIns="100794" tIns="50397" rIns="100794" bIns="50397"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Sample Process Framework </a:t>
            </a:r>
            <a:r>
              <a:rPr lang="en-US" sz="1500" b="1" dirty="0"/>
              <a:t>(cont’d)</a:t>
            </a:r>
            <a:endParaRPr lang="en-US" b="1" dirty="0"/>
          </a:p>
        </p:txBody>
      </p:sp>
      <p:graphicFrame>
        <p:nvGraphicFramePr>
          <p:cNvPr id="5" name="Content Placeholder 3"/>
          <p:cNvGraphicFramePr>
            <a:graphicFrameLocks/>
          </p:cNvGraphicFramePr>
          <p:nvPr>
            <p:extLst>
              <p:ext uri="{D42A27DB-BD31-4B8C-83A1-F6EECF244321}">
                <p14:modId xmlns:p14="http://schemas.microsoft.com/office/powerpoint/2010/main" val="3148431308"/>
              </p:ext>
            </p:extLst>
          </p:nvPr>
        </p:nvGraphicFramePr>
        <p:xfrm>
          <a:off x="189011" y="4211885"/>
          <a:ext cx="9702601" cy="937324"/>
        </p:xfrm>
        <a:graphic>
          <a:graphicData uri="http://schemas.openxmlformats.org/drawingml/2006/table">
            <a:tbl>
              <a:tblPr firstRow="1" bandRow="1">
                <a:tableStyleId>{6E25E649-3F16-4E02-A733-19D2CDBF48F0}</a:tableStyleId>
              </a:tblPr>
              <a:tblGrid>
                <a:gridCol w="1304286"/>
                <a:gridCol w="1679663"/>
                <a:gridCol w="1679663"/>
                <a:gridCol w="1679663"/>
                <a:gridCol w="1679663"/>
                <a:gridCol w="1679663"/>
              </a:tblGrid>
              <a:tr h="468662">
                <a:tc>
                  <a:txBody>
                    <a:bodyPr/>
                    <a:lstStyle/>
                    <a:p>
                      <a:pPr algn="ctr"/>
                      <a:r>
                        <a:rPr lang="en-US" sz="2200" dirty="0" smtClean="0"/>
                        <a:t>Task</a:t>
                      </a:r>
                      <a:endParaRPr lang="en-US" sz="2200" dirty="0"/>
                    </a:p>
                  </a:txBody>
                  <a:tcPr marL="100806" marR="100806" marT="50398" marB="50398">
                    <a:solidFill>
                      <a:schemeClr val="tx2">
                        <a:lumMod val="75000"/>
                      </a:schemeClr>
                    </a:solidFill>
                  </a:tcPr>
                </a:tc>
                <a:tc>
                  <a:txBody>
                    <a:bodyPr/>
                    <a:lstStyle/>
                    <a:p>
                      <a:pPr algn="ctr"/>
                      <a:r>
                        <a:rPr lang="en-US" sz="2200" dirty="0" smtClean="0"/>
                        <a:t>2011/ 12</a:t>
                      </a:r>
                      <a:endParaRPr lang="en-US" sz="2200" dirty="0"/>
                    </a:p>
                  </a:txBody>
                  <a:tcPr marL="100806" marR="100806" marT="50398" marB="50398">
                    <a:solidFill>
                      <a:schemeClr val="tx2">
                        <a:lumMod val="75000"/>
                      </a:schemeClr>
                    </a:solidFill>
                  </a:tcPr>
                </a:tc>
                <a:tc>
                  <a:txBody>
                    <a:bodyPr/>
                    <a:lstStyle/>
                    <a:p>
                      <a:pPr algn="ctr"/>
                      <a:r>
                        <a:rPr lang="en-US" sz="2200" dirty="0" smtClean="0"/>
                        <a:t>2012/ 13</a:t>
                      </a:r>
                      <a:endParaRPr lang="en-US" sz="2200" dirty="0"/>
                    </a:p>
                  </a:txBody>
                  <a:tcPr marL="100806" marR="100806" marT="50398" marB="50398">
                    <a:solidFill>
                      <a:schemeClr val="tx2">
                        <a:lumMod val="75000"/>
                      </a:schemeClr>
                    </a:solidFill>
                  </a:tcPr>
                </a:tc>
                <a:tc>
                  <a:txBody>
                    <a:bodyPr/>
                    <a:lstStyle/>
                    <a:p>
                      <a:pPr algn="ctr"/>
                      <a:r>
                        <a:rPr lang="en-US" sz="2200" dirty="0" smtClean="0"/>
                        <a:t>2013/ 14</a:t>
                      </a:r>
                      <a:endParaRPr lang="en-US" sz="2200" dirty="0"/>
                    </a:p>
                  </a:txBody>
                  <a:tcPr marL="100806" marR="100806" marT="50398" marB="50398">
                    <a:solidFill>
                      <a:schemeClr val="tx2">
                        <a:lumMod val="75000"/>
                      </a:schemeClr>
                    </a:solidFill>
                  </a:tcPr>
                </a:tc>
                <a:tc>
                  <a:txBody>
                    <a:bodyPr/>
                    <a:lstStyle/>
                    <a:p>
                      <a:pPr algn="ctr"/>
                      <a:r>
                        <a:rPr lang="en-US" sz="2200" dirty="0" smtClean="0"/>
                        <a:t>2014/ 15</a:t>
                      </a:r>
                      <a:endParaRPr lang="en-US" sz="2200" dirty="0"/>
                    </a:p>
                  </a:txBody>
                  <a:tcPr marL="100806" marR="100806" marT="50398" marB="50398">
                    <a:solidFill>
                      <a:schemeClr val="tx2">
                        <a:lumMod val="75000"/>
                      </a:schemeClr>
                    </a:solidFill>
                  </a:tcPr>
                </a:tc>
                <a:tc>
                  <a:txBody>
                    <a:bodyPr/>
                    <a:lstStyle/>
                    <a:p>
                      <a:pPr algn="ctr"/>
                      <a:r>
                        <a:rPr lang="en-US" sz="2200" dirty="0" smtClean="0"/>
                        <a:t>2015/16</a:t>
                      </a:r>
                      <a:endParaRPr lang="en-US" sz="2200" dirty="0"/>
                    </a:p>
                  </a:txBody>
                  <a:tcPr marL="100806" marR="100806" marT="50398" marB="50398">
                    <a:solidFill>
                      <a:schemeClr val="tx2">
                        <a:lumMod val="75000"/>
                      </a:schemeClr>
                    </a:solidFill>
                  </a:tcPr>
                </a:tc>
              </a:tr>
              <a:tr h="468662">
                <a:tc>
                  <a:txBody>
                    <a:bodyPr/>
                    <a:lstStyle/>
                    <a:p>
                      <a:r>
                        <a:rPr lang="en-US" sz="2200" dirty="0" smtClean="0">
                          <a:solidFill>
                            <a:schemeClr val="tx1"/>
                          </a:solidFill>
                        </a:rPr>
                        <a:t>Year 4</a:t>
                      </a:r>
                      <a:endParaRPr lang="en-US" sz="2200" dirty="0">
                        <a:solidFill>
                          <a:schemeClr val="tx1"/>
                        </a:solidFill>
                      </a:endParaRPr>
                    </a:p>
                  </a:txBody>
                  <a:tcPr marL="100806" marR="100806" marT="50398" marB="50398"/>
                </a:tc>
                <a:tc>
                  <a:txBody>
                    <a:bodyPr/>
                    <a:lstStyle/>
                    <a:p>
                      <a:pPr algn="ctr"/>
                      <a:r>
                        <a:rPr lang="en-US" sz="2200" dirty="0" smtClean="0">
                          <a:solidFill>
                            <a:schemeClr val="tx1"/>
                          </a:solidFill>
                        </a:rPr>
                        <a:t>X</a:t>
                      </a:r>
                      <a:endParaRPr lang="en-US" sz="2200" dirty="0">
                        <a:solidFill>
                          <a:schemeClr val="tx1"/>
                        </a:solidFill>
                      </a:endParaRPr>
                    </a:p>
                  </a:txBody>
                  <a:tcPr marL="100806" marR="100806" marT="50398" marB="50398" anchor="ctr"/>
                </a:tc>
                <a:tc>
                  <a:txBody>
                    <a:bodyPr/>
                    <a:lstStyle/>
                    <a:p>
                      <a:pPr algn="ctr"/>
                      <a:r>
                        <a:rPr lang="en-US" sz="2200" dirty="0" smtClean="0">
                          <a:solidFill>
                            <a:schemeClr val="tx1"/>
                          </a:solidFill>
                        </a:rPr>
                        <a:t>X</a:t>
                      </a:r>
                      <a:endParaRPr lang="en-US" sz="2200" dirty="0">
                        <a:solidFill>
                          <a:schemeClr val="tx1"/>
                        </a:solidFill>
                      </a:endParaRPr>
                    </a:p>
                  </a:txBody>
                  <a:tcPr marL="100806" marR="100806" marT="50398" marB="50398" anchor="ctr"/>
                </a:tc>
                <a:tc>
                  <a:txBody>
                    <a:bodyPr/>
                    <a:lstStyle/>
                    <a:p>
                      <a:pPr algn="ctr"/>
                      <a:r>
                        <a:rPr lang="en-US" sz="2200" dirty="0" smtClean="0">
                          <a:solidFill>
                            <a:schemeClr val="tx1"/>
                          </a:solidFill>
                        </a:rPr>
                        <a:t>X</a:t>
                      </a:r>
                      <a:endParaRPr lang="en-US" sz="2200" dirty="0">
                        <a:solidFill>
                          <a:schemeClr val="tx1"/>
                        </a:solidFill>
                      </a:endParaRPr>
                    </a:p>
                  </a:txBody>
                  <a:tcPr marL="100806" marR="100806" marT="50398" marB="50398" anchor="ctr"/>
                </a:tc>
                <a:tc>
                  <a:txBody>
                    <a:bodyPr/>
                    <a:lstStyle/>
                    <a:p>
                      <a:pPr algn="ctr"/>
                      <a:r>
                        <a:rPr lang="en-US" sz="2200" dirty="0" smtClean="0">
                          <a:solidFill>
                            <a:schemeClr val="tx1"/>
                          </a:solidFill>
                        </a:rPr>
                        <a:t>X</a:t>
                      </a:r>
                      <a:endParaRPr lang="en-US" sz="2200" dirty="0">
                        <a:solidFill>
                          <a:schemeClr val="tx1"/>
                        </a:solidFill>
                      </a:endParaRPr>
                    </a:p>
                  </a:txBody>
                  <a:tcPr marL="100806" marR="100806" marT="50398" marB="50398" anchor="ctr"/>
                </a:tc>
                <a:tc>
                  <a:txBody>
                    <a:bodyPr/>
                    <a:lstStyle/>
                    <a:p>
                      <a:pPr algn="ctr"/>
                      <a:r>
                        <a:rPr lang="en-US" sz="2200" dirty="0" smtClean="0">
                          <a:solidFill>
                            <a:schemeClr val="tx1"/>
                          </a:solidFill>
                        </a:rPr>
                        <a:t>X</a:t>
                      </a:r>
                      <a:endParaRPr lang="en-US" sz="2200" dirty="0">
                        <a:solidFill>
                          <a:schemeClr val="tx1"/>
                        </a:solidFill>
                      </a:endParaRPr>
                    </a:p>
                  </a:txBody>
                  <a:tcPr marL="100806" marR="100806" marT="50398" marB="50398" anchor="ctr"/>
                </a:tc>
              </a:tr>
            </a:tbl>
          </a:graphicData>
        </a:graphic>
      </p:graphicFrame>
      <p:sp>
        <p:nvSpPr>
          <p:cNvPr id="2" name="TextBox 1"/>
          <p:cNvSpPr txBox="1"/>
          <p:nvPr/>
        </p:nvSpPr>
        <p:spPr>
          <a:xfrm>
            <a:off x="297250" y="965928"/>
            <a:ext cx="7179214" cy="384292"/>
          </a:xfrm>
          <a:prstGeom prst="rect">
            <a:avLst/>
          </a:prstGeom>
          <a:noFill/>
        </p:spPr>
        <p:txBody>
          <a:bodyPr wrap="square" lIns="100794" tIns="50397" rIns="100794" bIns="50397" rtlCol="0">
            <a:spAutoFit/>
          </a:bodyPr>
          <a:lstStyle/>
          <a:p>
            <a:r>
              <a:rPr lang="en-US" dirty="0" smtClean="0"/>
              <a:t>Example 3: data collection by snapshot</a:t>
            </a:r>
            <a:endParaRPr lang="en-US" dirty="0"/>
          </a:p>
        </p:txBody>
      </p:sp>
      <p:sp>
        <p:nvSpPr>
          <p:cNvPr id="6" name="TextBox 5"/>
          <p:cNvSpPr txBox="1"/>
          <p:nvPr/>
        </p:nvSpPr>
        <p:spPr>
          <a:xfrm>
            <a:off x="297250" y="3635821"/>
            <a:ext cx="8607304" cy="384292"/>
          </a:xfrm>
          <a:prstGeom prst="rect">
            <a:avLst/>
          </a:prstGeom>
          <a:noFill/>
        </p:spPr>
        <p:txBody>
          <a:bodyPr wrap="square" lIns="100794" tIns="50397" rIns="100794" bIns="50397" rtlCol="0">
            <a:spAutoFit/>
          </a:bodyPr>
          <a:lstStyle/>
          <a:p>
            <a:r>
              <a:rPr lang="en-US" dirty="0" smtClean="0"/>
              <a:t>Example 4:  Data collection on all attributes at graduation</a:t>
            </a:r>
            <a:endParaRPr lang="en-US" dirty="0"/>
          </a:p>
        </p:txBody>
      </p:sp>
      <p:sp>
        <p:nvSpPr>
          <p:cNvPr id="9" name="TextBox 8"/>
          <p:cNvSpPr txBox="1"/>
          <p:nvPr/>
        </p:nvSpPr>
        <p:spPr>
          <a:xfrm>
            <a:off x="276516" y="5724053"/>
            <a:ext cx="8607304" cy="384292"/>
          </a:xfrm>
          <a:prstGeom prst="rect">
            <a:avLst/>
          </a:prstGeom>
          <a:noFill/>
        </p:spPr>
        <p:txBody>
          <a:bodyPr wrap="square" lIns="100794" tIns="50397" rIns="100794" bIns="50397" rtlCol="0">
            <a:spAutoFit/>
          </a:bodyPr>
          <a:lstStyle/>
          <a:p>
            <a:r>
              <a:rPr lang="en-US" dirty="0" smtClean="0"/>
              <a:t>Example </a:t>
            </a:r>
            <a:r>
              <a:rPr lang="en-US" dirty="0"/>
              <a:t>5</a:t>
            </a:r>
            <a:r>
              <a:rPr lang="en-US" dirty="0" smtClean="0"/>
              <a:t>  Collect data on every attribute every year across the whole curriculum</a:t>
            </a:r>
            <a:endParaRPr lang="en-US" dirty="0"/>
          </a:p>
        </p:txBody>
      </p:sp>
    </p:spTree>
    <p:extLst>
      <p:ext uri="{BB962C8B-B14F-4D97-AF65-F5344CB8AC3E}">
        <p14:creationId xmlns:p14="http://schemas.microsoft.com/office/powerpoint/2010/main" val="32619827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3206602111"/>
              </p:ext>
            </p:extLst>
          </p:nvPr>
        </p:nvGraphicFramePr>
        <p:xfrm>
          <a:off x="210014" y="1511935"/>
          <a:ext cx="9660599" cy="4684248"/>
        </p:xfrm>
        <a:graphic>
          <a:graphicData uri="http://schemas.openxmlformats.org/drawingml/2006/table">
            <a:tbl>
              <a:tblPr firstRow="1" bandRow="1">
                <a:tableStyleId>{6E25E649-3F16-4E02-A733-19D2CDBF48F0}</a:tableStyleId>
              </a:tblPr>
              <a:tblGrid>
                <a:gridCol w="4067619"/>
                <a:gridCol w="1398245"/>
                <a:gridCol w="1398245"/>
                <a:gridCol w="1398245"/>
                <a:gridCol w="1398245"/>
              </a:tblGrid>
              <a:tr h="523119">
                <a:tc>
                  <a:txBody>
                    <a:bodyPr/>
                    <a:lstStyle/>
                    <a:p>
                      <a:pPr algn="ctr"/>
                      <a:r>
                        <a:rPr lang="en-US" sz="2200" dirty="0" smtClean="0"/>
                        <a:t>Task</a:t>
                      </a:r>
                      <a:endParaRPr lang="en-US" sz="2200" dirty="0"/>
                    </a:p>
                  </a:txBody>
                  <a:tcPr marL="100806" marR="100806" marT="50398" marB="50398">
                    <a:solidFill>
                      <a:schemeClr val="tx2">
                        <a:lumMod val="75000"/>
                      </a:schemeClr>
                    </a:solidFill>
                  </a:tcPr>
                </a:tc>
                <a:tc>
                  <a:txBody>
                    <a:bodyPr/>
                    <a:lstStyle/>
                    <a:p>
                      <a:pPr algn="ctr"/>
                      <a:r>
                        <a:rPr lang="en-US" sz="2200" dirty="0" smtClean="0"/>
                        <a:t>2012-13</a:t>
                      </a:r>
                      <a:endParaRPr lang="en-US" sz="2200" dirty="0"/>
                    </a:p>
                  </a:txBody>
                  <a:tcPr marL="100806" marR="100806" marT="50398" marB="50398">
                    <a:solidFill>
                      <a:schemeClr val="tx2">
                        <a:lumMod val="75000"/>
                      </a:schemeClr>
                    </a:solidFill>
                  </a:tcPr>
                </a:tc>
                <a:tc>
                  <a:txBody>
                    <a:bodyPr/>
                    <a:lstStyle/>
                    <a:p>
                      <a:pPr algn="ctr"/>
                      <a:r>
                        <a:rPr lang="en-US" sz="2200" dirty="0" smtClean="0"/>
                        <a:t>2013-14</a:t>
                      </a:r>
                      <a:endParaRPr lang="en-US" sz="2200" dirty="0"/>
                    </a:p>
                  </a:txBody>
                  <a:tcPr marL="100806" marR="100806" marT="50398" marB="50398">
                    <a:solidFill>
                      <a:schemeClr val="tx2">
                        <a:lumMod val="75000"/>
                      </a:schemeClr>
                    </a:solidFill>
                  </a:tcPr>
                </a:tc>
                <a:tc>
                  <a:txBody>
                    <a:bodyPr/>
                    <a:lstStyle/>
                    <a:p>
                      <a:pPr algn="ctr"/>
                      <a:r>
                        <a:rPr lang="en-US" sz="2200" dirty="0" smtClean="0"/>
                        <a:t>2013/ 14</a:t>
                      </a:r>
                      <a:endParaRPr lang="en-US" sz="2200" dirty="0"/>
                    </a:p>
                  </a:txBody>
                  <a:tcPr marL="100806" marR="100806" marT="50398" marB="50398">
                    <a:solidFill>
                      <a:schemeClr val="tx2">
                        <a:lumMod val="75000"/>
                      </a:schemeClr>
                    </a:solidFill>
                  </a:tcPr>
                </a:tc>
                <a:tc>
                  <a:txBody>
                    <a:bodyPr/>
                    <a:lstStyle/>
                    <a:p>
                      <a:pPr algn="ctr"/>
                      <a:r>
                        <a:rPr lang="en-US" sz="2200" dirty="0" smtClean="0"/>
                        <a:t>2014/ 15</a:t>
                      </a:r>
                      <a:endParaRPr lang="en-US" sz="2200" dirty="0"/>
                    </a:p>
                  </a:txBody>
                  <a:tcPr marL="100806" marR="100806" marT="50398" marB="50398">
                    <a:solidFill>
                      <a:schemeClr val="tx2">
                        <a:lumMod val="75000"/>
                      </a:schemeClr>
                    </a:solidFill>
                  </a:tcPr>
                </a:tc>
              </a:tr>
              <a:tr h="523119">
                <a:tc>
                  <a:txBody>
                    <a:bodyPr/>
                    <a:lstStyle/>
                    <a:p>
                      <a:r>
                        <a:rPr lang="en-US" sz="2200" dirty="0" smtClean="0"/>
                        <a:t>Graduate Survey</a:t>
                      </a:r>
                      <a:endParaRPr lang="en-US" sz="2200" dirty="0"/>
                    </a:p>
                  </a:txBody>
                  <a:tcPr marL="100806" marR="100806" marT="50398" marB="50398">
                    <a:solidFill>
                      <a:schemeClr val="bg1">
                        <a:lumMod val="95000"/>
                      </a:schemeClr>
                    </a:solidFill>
                  </a:tcPr>
                </a:tc>
                <a:tc>
                  <a:txBody>
                    <a:bodyPr/>
                    <a:lstStyle/>
                    <a:p>
                      <a:pPr algn="ctr"/>
                      <a:r>
                        <a:rPr lang="en-US" sz="2200" dirty="0" smtClean="0"/>
                        <a:t>X</a:t>
                      </a:r>
                      <a:endParaRPr lang="en-US" sz="2200" dirty="0"/>
                    </a:p>
                  </a:txBody>
                  <a:tcPr marL="100806" marR="100806" marT="50398" marB="50398" anchor="ctr">
                    <a:solidFill>
                      <a:schemeClr val="bg1">
                        <a:lumMod val="95000"/>
                      </a:schemeClr>
                    </a:solidFill>
                  </a:tcPr>
                </a:tc>
                <a:tc>
                  <a:txBody>
                    <a:bodyPr/>
                    <a:lstStyle/>
                    <a:p>
                      <a:pPr algn="ctr"/>
                      <a:r>
                        <a:rPr lang="en-US" sz="2200" dirty="0" smtClean="0"/>
                        <a:t>X</a:t>
                      </a:r>
                      <a:endParaRPr lang="en-US" sz="2200" dirty="0"/>
                    </a:p>
                  </a:txBody>
                  <a:tcPr marL="100806" marR="100806" marT="50398" marB="50398" anchor="ctr">
                    <a:solidFill>
                      <a:schemeClr val="bg1">
                        <a:lumMod val="95000"/>
                      </a:schemeClr>
                    </a:solidFill>
                  </a:tcPr>
                </a:tc>
                <a:tc>
                  <a:txBody>
                    <a:bodyPr/>
                    <a:lstStyle/>
                    <a:p>
                      <a:pPr algn="ctr"/>
                      <a:r>
                        <a:rPr lang="en-US" sz="2200" dirty="0" smtClean="0"/>
                        <a:t>X</a:t>
                      </a:r>
                      <a:endParaRPr lang="en-US" sz="2200" dirty="0"/>
                    </a:p>
                  </a:txBody>
                  <a:tcPr marL="100806" marR="100806" marT="50398" marB="50398" anchor="ctr">
                    <a:solidFill>
                      <a:schemeClr val="bg1">
                        <a:lumMod val="95000"/>
                      </a:schemeClr>
                    </a:solidFill>
                  </a:tcPr>
                </a:tc>
                <a:tc rowSpan="6">
                  <a:txBody>
                    <a:bodyPr/>
                    <a:lstStyle/>
                    <a:p>
                      <a:pPr algn="ctr"/>
                      <a:r>
                        <a:rPr lang="en-US" sz="18300" b="0" dirty="0" smtClean="0"/>
                        <a:t>X</a:t>
                      </a:r>
                      <a:endParaRPr lang="en-US" sz="1800" b="0" dirty="0"/>
                    </a:p>
                  </a:txBody>
                  <a:tcPr marL="100806" marR="100806" marT="50398" marB="50398" anchor="ctr">
                    <a:solidFill>
                      <a:schemeClr val="bg1">
                        <a:lumMod val="85000"/>
                      </a:schemeClr>
                    </a:solidFill>
                  </a:tcPr>
                </a:tc>
              </a:tr>
              <a:tr h="523119">
                <a:tc>
                  <a:txBody>
                    <a:bodyPr/>
                    <a:lstStyle/>
                    <a:p>
                      <a:r>
                        <a:rPr lang="en-US" sz="2200" dirty="0" smtClean="0"/>
                        <a:t>Student Portfolios Review</a:t>
                      </a:r>
                      <a:endParaRPr lang="en-US" sz="2200" dirty="0"/>
                    </a:p>
                  </a:txBody>
                  <a:tcPr marL="100806" marR="100806" marT="50398" marB="50398"/>
                </a:tc>
                <a:tc>
                  <a:txBody>
                    <a:bodyPr/>
                    <a:lstStyle/>
                    <a:p>
                      <a:pPr algn="ctr"/>
                      <a:endParaRPr lang="en-US" sz="2200" dirty="0"/>
                    </a:p>
                  </a:txBody>
                  <a:tcPr marL="100806" marR="100806" marT="50398" marB="50398" anchor="ctr"/>
                </a:tc>
                <a:tc>
                  <a:txBody>
                    <a:bodyPr/>
                    <a:lstStyle/>
                    <a:p>
                      <a:pPr algn="ctr"/>
                      <a:endParaRPr lang="en-US" sz="2200" dirty="0"/>
                    </a:p>
                  </a:txBody>
                  <a:tcPr marL="100806" marR="100806" marT="50398" marB="50398" anchor="ctr"/>
                </a:tc>
                <a:tc>
                  <a:txBody>
                    <a:bodyPr/>
                    <a:lstStyle/>
                    <a:p>
                      <a:pPr algn="ctr"/>
                      <a:endParaRPr lang="en-US" sz="2200" dirty="0"/>
                    </a:p>
                  </a:txBody>
                  <a:tcPr marL="100806" marR="100806" marT="50398" marB="50398" anchor="ctr"/>
                </a:tc>
                <a:tc vMerge="1">
                  <a:txBody>
                    <a:bodyPr/>
                    <a:lstStyle/>
                    <a:p>
                      <a:pPr algn="ctr"/>
                      <a:endParaRPr lang="en-US" dirty="0"/>
                    </a:p>
                  </a:txBody>
                  <a:tcPr anchor="ctr"/>
                </a:tc>
              </a:tr>
              <a:tr h="523119">
                <a:tc>
                  <a:txBody>
                    <a:bodyPr/>
                    <a:lstStyle/>
                    <a:p>
                      <a:r>
                        <a:rPr lang="en-US" sz="2200" dirty="0" smtClean="0"/>
                        <a:t>Student/Faculty</a:t>
                      </a:r>
                      <a:r>
                        <a:rPr lang="en-US" sz="2200" baseline="0" dirty="0" smtClean="0"/>
                        <a:t> Feedback</a:t>
                      </a:r>
                      <a:endParaRPr lang="en-US" sz="2200" dirty="0"/>
                    </a:p>
                  </a:txBody>
                  <a:tcPr marL="100806" marR="100806" marT="50398" marB="50398">
                    <a:solidFill>
                      <a:schemeClr val="bg1">
                        <a:lumMod val="95000"/>
                      </a:schemeClr>
                    </a:solidFill>
                  </a:tcPr>
                </a:tc>
                <a:tc>
                  <a:txBody>
                    <a:bodyPr/>
                    <a:lstStyle/>
                    <a:p>
                      <a:pPr algn="ctr"/>
                      <a:endParaRPr lang="en-US" sz="2200" dirty="0"/>
                    </a:p>
                  </a:txBody>
                  <a:tcPr marL="100806" marR="100806" marT="50398" marB="50398" anchor="ctr">
                    <a:solidFill>
                      <a:schemeClr val="bg1">
                        <a:lumMod val="95000"/>
                      </a:schemeClr>
                    </a:solidFill>
                  </a:tcPr>
                </a:tc>
                <a:tc>
                  <a:txBody>
                    <a:bodyPr/>
                    <a:lstStyle/>
                    <a:p>
                      <a:pPr algn="ctr"/>
                      <a:endParaRPr lang="en-US" sz="2200" dirty="0"/>
                    </a:p>
                  </a:txBody>
                  <a:tcPr marL="100806" marR="100806" marT="50398" marB="50398" anchor="ctr">
                    <a:solidFill>
                      <a:schemeClr val="bg1">
                        <a:lumMod val="95000"/>
                      </a:schemeClr>
                    </a:solidFill>
                  </a:tcPr>
                </a:tc>
                <a:tc>
                  <a:txBody>
                    <a:bodyPr/>
                    <a:lstStyle/>
                    <a:p>
                      <a:pPr algn="ctr"/>
                      <a:r>
                        <a:rPr lang="en-US" sz="2200" dirty="0" smtClean="0"/>
                        <a:t>X</a:t>
                      </a:r>
                      <a:endParaRPr lang="en-US" sz="2200" dirty="0"/>
                    </a:p>
                  </a:txBody>
                  <a:tcPr marL="100806" marR="100806" marT="50398" marB="50398" anchor="ctr">
                    <a:solidFill>
                      <a:schemeClr val="bg1">
                        <a:lumMod val="95000"/>
                      </a:schemeClr>
                    </a:solidFill>
                  </a:tcPr>
                </a:tc>
                <a:tc vMerge="1">
                  <a:txBody>
                    <a:bodyPr/>
                    <a:lstStyle/>
                    <a:p>
                      <a:pPr algn="ctr"/>
                      <a:endParaRPr lang="en-US" dirty="0"/>
                    </a:p>
                  </a:txBody>
                  <a:tcPr anchor="ctr">
                    <a:solidFill>
                      <a:srgbClr val="9ED3D7"/>
                    </a:solidFill>
                  </a:tcPr>
                </a:tc>
              </a:tr>
              <a:tr h="523119">
                <a:tc>
                  <a:txBody>
                    <a:bodyPr/>
                    <a:lstStyle/>
                    <a:p>
                      <a:r>
                        <a:rPr lang="en-US" sz="2200" dirty="0" smtClean="0"/>
                        <a:t>Alumni Survey</a:t>
                      </a:r>
                      <a:endParaRPr lang="en-US" sz="2200" dirty="0"/>
                    </a:p>
                  </a:txBody>
                  <a:tcPr marL="100806" marR="100806" marT="50398" marB="50398"/>
                </a:tc>
                <a:tc>
                  <a:txBody>
                    <a:bodyPr/>
                    <a:lstStyle/>
                    <a:p>
                      <a:pPr algn="ctr"/>
                      <a:endParaRPr lang="en-US" sz="2200" dirty="0"/>
                    </a:p>
                  </a:txBody>
                  <a:tcPr marL="100806" marR="100806" marT="50398" marB="50398" anchor="ctr"/>
                </a:tc>
                <a:tc>
                  <a:txBody>
                    <a:bodyPr/>
                    <a:lstStyle/>
                    <a:p>
                      <a:pPr algn="ctr"/>
                      <a:r>
                        <a:rPr lang="en-US" sz="2200" dirty="0" smtClean="0"/>
                        <a:t>X</a:t>
                      </a:r>
                      <a:endParaRPr lang="en-US" sz="2200" dirty="0"/>
                    </a:p>
                  </a:txBody>
                  <a:tcPr marL="100806" marR="100806" marT="50398" marB="50398" anchor="ctr"/>
                </a:tc>
                <a:tc>
                  <a:txBody>
                    <a:bodyPr/>
                    <a:lstStyle/>
                    <a:p>
                      <a:pPr algn="ctr"/>
                      <a:endParaRPr lang="en-US" sz="2200" dirty="0"/>
                    </a:p>
                  </a:txBody>
                  <a:tcPr marL="100806" marR="100806" marT="50398" marB="50398" anchor="ctr"/>
                </a:tc>
                <a:tc vMerge="1">
                  <a:txBody>
                    <a:bodyPr/>
                    <a:lstStyle/>
                    <a:p>
                      <a:pPr algn="ctr"/>
                      <a:endParaRPr lang="en-US" dirty="0"/>
                    </a:p>
                  </a:txBody>
                  <a:tcPr anchor="ctr"/>
                </a:tc>
              </a:tr>
              <a:tr h="523119">
                <a:tc>
                  <a:txBody>
                    <a:bodyPr/>
                    <a:lstStyle/>
                    <a:p>
                      <a:r>
                        <a:rPr lang="en-US" sz="2200" dirty="0" smtClean="0"/>
                        <a:t>Employer Focus Group</a:t>
                      </a:r>
                      <a:endParaRPr lang="en-US" sz="2200" dirty="0"/>
                    </a:p>
                  </a:txBody>
                  <a:tcPr marL="100806" marR="100806" marT="50398" marB="50398"/>
                </a:tc>
                <a:tc>
                  <a:txBody>
                    <a:bodyPr/>
                    <a:lstStyle/>
                    <a:p>
                      <a:pPr algn="ctr"/>
                      <a:r>
                        <a:rPr lang="en-US" sz="2200" dirty="0" smtClean="0"/>
                        <a:t>X</a:t>
                      </a:r>
                      <a:endParaRPr lang="en-US" sz="2200" dirty="0"/>
                    </a:p>
                  </a:txBody>
                  <a:tcPr marL="100806" marR="100806" marT="50398" marB="50398" anchor="ctr"/>
                </a:tc>
                <a:tc>
                  <a:txBody>
                    <a:bodyPr/>
                    <a:lstStyle/>
                    <a:p>
                      <a:pPr algn="ctr"/>
                      <a:endParaRPr lang="en-US" sz="2200" dirty="0"/>
                    </a:p>
                  </a:txBody>
                  <a:tcPr marL="100806" marR="100806" marT="50398" marB="50398" anchor="ctr"/>
                </a:tc>
                <a:tc>
                  <a:txBody>
                    <a:bodyPr/>
                    <a:lstStyle/>
                    <a:p>
                      <a:pPr algn="ctr"/>
                      <a:endParaRPr lang="en-US" sz="2200" dirty="0"/>
                    </a:p>
                  </a:txBody>
                  <a:tcPr marL="100806" marR="100806" marT="50398" marB="50398" anchor="ctr"/>
                </a:tc>
                <a:tc vMerge="1">
                  <a:txBody>
                    <a:bodyPr/>
                    <a:lstStyle/>
                    <a:p>
                      <a:pPr algn="ctr"/>
                      <a:endParaRPr lang="en-US" dirty="0"/>
                    </a:p>
                  </a:txBody>
                  <a:tcPr anchor="ctr"/>
                </a:tc>
              </a:tr>
              <a:tr h="772767">
                <a:tc>
                  <a:txBody>
                    <a:bodyPr/>
                    <a:lstStyle/>
                    <a:p>
                      <a:r>
                        <a:rPr lang="en-US" sz="2200" dirty="0" smtClean="0"/>
                        <a:t>Faculty&amp;</a:t>
                      </a:r>
                      <a:r>
                        <a:rPr lang="en-US" sz="2200" baseline="0" dirty="0" smtClean="0"/>
                        <a:t> </a:t>
                      </a:r>
                      <a:r>
                        <a:rPr lang="en-US" sz="2200" dirty="0" smtClean="0"/>
                        <a:t>Student</a:t>
                      </a:r>
                      <a:r>
                        <a:rPr lang="en-US" sz="2200" baseline="0" dirty="0" smtClean="0"/>
                        <a:t> </a:t>
                      </a:r>
                      <a:r>
                        <a:rPr lang="en-US" sz="2200" dirty="0" smtClean="0"/>
                        <a:t>Workshops/Retreat</a:t>
                      </a:r>
                      <a:endParaRPr lang="en-US" sz="2200" dirty="0"/>
                    </a:p>
                  </a:txBody>
                  <a:tcPr marL="100806" marR="100806" marT="50398" marB="50398"/>
                </a:tc>
                <a:tc>
                  <a:txBody>
                    <a:bodyPr/>
                    <a:lstStyle/>
                    <a:p>
                      <a:pPr algn="ctr"/>
                      <a:r>
                        <a:rPr lang="en-US" sz="2200" dirty="0" smtClean="0"/>
                        <a:t>X</a:t>
                      </a:r>
                      <a:endParaRPr lang="en-US" sz="2200" dirty="0"/>
                    </a:p>
                  </a:txBody>
                  <a:tcPr marL="100806" marR="100806" marT="50398" marB="50398" anchor="ctr"/>
                </a:tc>
                <a:tc>
                  <a:txBody>
                    <a:bodyPr/>
                    <a:lstStyle/>
                    <a:p>
                      <a:pPr algn="ctr"/>
                      <a:r>
                        <a:rPr lang="en-US" sz="2200" dirty="0" smtClean="0"/>
                        <a:t>X</a:t>
                      </a:r>
                      <a:endParaRPr lang="en-US" sz="2200" dirty="0"/>
                    </a:p>
                  </a:txBody>
                  <a:tcPr marL="100806" marR="100806" marT="50398" marB="50398" anchor="ctr"/>
                </a:tc>
                <a:tc>
                  <a:txBody>
                    <a:bodyPr/>
                    <a:lstStyle/>
                    <a:p>
                      <a:pPr algn="ctr"/>
                      <a:r>
                        <a:rPr lang="en-US" sz="2200" dirty="0" smtClean="0"/>
                        <a:t>X</a:t>
                      </a:r>
                      <a:endParaRPr lang="en-US" sz="2200" dirty="0"/>
                    </a:p>
                  </a:txBody>
                  <a:tcPr marL="100806" marR="100806" marT="50398" marB="50398" anchor="ctr"/>
                </a:tc>
                <a:tc vMerge="1">
                  <a:txBody>
                    <a:bodyPr/>
                    <a:lstStyle/>
                    <a:p>
                      <a:pPr algn="ctr"/>
                      <a:endParaRPr lang="en-US" dirty="0"/>
                    </a:p>
                  </a:txBody>
                  <a:tcPr anchor="ctr"/>
                </a:tc>
              </a:tr>
              <a:tr h="772767">
                <a:tc>
                  <a:txBody>
                    <a:bodyPr/>
                    <a:lstStyle/>
                    <a:p>
                      <a:r>
                        <a:rPr lang="en-US" sz="2200" dirty="0" smtClean="0"/>
                        <a:t>Review assessment</a:t>
                      </a:r>
                      <a:r>
                        <a:rPr lang="en-US" sz="2200" baseline="0" dirty="0" smtClean="0"/>
                        <a:t> process &amp; adapt</a:t>
                      </a:r>
                      <a:endParaRPr lang="en-US" sz="2200" dirty="0"/>
                    </a:p>
                  </a:txBody>
                  <a:tcPr marL="100806" marR="100806" marT="50398" marB="50398"/>
                </a:tc>
                <a:tc>
                  <a:txBody>
                    <a:bodyPr/>
                    <a:lstStyle/>
                    <a:p>
                      <a:pPr algn="ctr"/>
                      <a:endParaRPr lang="en-US" sz="2200" dirty="0"/>
                    </a:p>
                  </a:txBody>
                  <a:tcPr marL="100806" marR="100806" marT="50398" marB="50398" anchor="ctr"/>
                </a:tc>
                <a:tc>
                  <a:txBody>
                    <a:bodyPr/>
                    <a:lstStyle/>
                    <a:p>
                      <a:pPr algn="ctr"/>
                      <a:endParaRPr lang="en-US" sz="2200" dirty="0"/>
                    </a:p>
                  </a:txBody>
                  <a:tcPr marL="100806" marR="100806" marT="50398" marB="50398" anchor="ctr"/>
                </a:tc>
                <a:tc>
                  <a:txBody>
                    <a:bodyPr/>
                    <a:lstStyle/>
                    <a:p>
                      <a:pPr algn="ctr"/>
                      <a:endParaRPr lang="en-US" sz="2200" dirty="0"/>
                    </a:p>
                  </a:txBody>
                  <a:tcPr marL="100806" marR="100806" marT="50398" marB="50398" anchor="ctr"/>
                </a:tc>
                <a:tc>
                  <a:txBody>
                    <a:bodyPr/>
                    <a:lstStyle/>
                    <a:p>
                      <a:pPr algn="ctr"/>
                      <a:r>
                        <a:rPr lang="en-US" sz="1800" dirty="0" smtClean="0"/>
                        <a:t>X</a:t>
                      </a:r>
                      <a:endParaRPr lang="en-US" sz="1800" dirty="0"/>
                    </a:p>
                  </a:txBody>
                  <a:tcPr marL="100806" marR="100806" marT="50398" marB="50398" anchor="ctr">
                    <a:solidFill>
                      <a:schemeClr val="bg1">
                        <a:lumMod val="85000"/>
                      </a:schemeClr>
                    </a:solidFill>
                  </a:tcPr>
                </a:tc>
              </a:tr>
            </a:tbl>
          </a:graphicData>
        </a:graphic>
      </p:graphicFrame>
      <p:sp>
        <p:nvSpPr>
          <p:cNvPr id="8" name="Title 1"/>
          <p:cNvSpPr txBox="1">
            <a:spLocks/>
          </p:cNvSpPr>
          <p:nvPr/>
        </p:nvSpPr>
        <p:spPr>
          <a:xfrm>
            <a:off x="0" y="167993"/>
            <a:ext cx="10080625" cy="503978"/>
          </a:xfrm>
          <a:prstGeom prst="rect">
            <a:avLst/>
          </a:prstGeom>
        </p:spPr>
        <p:txBody>
          <a:bodyPr vert="horz" lIns="100794" tIns="50397" rIns="100794" bIns="50397"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Sample Process Framework </a:t>
            </a:r>
            <a:r>
              <a:rPr lang="en-US" sz="1500" b="1" dirty="0"/>
              <a:t>(cont’d)</a:t>
            </a:r>
            <a:endParaRPr lang="en-US" b="1" dirty="0"/>
          </a:p>
        </p:txBody>
      </p:sp>
      <p:sp>
        <p:nvSpPr>
          <p:cNvPr id="4" name="TextBox 3"/>
          <p:cNvSpPr txBox="1"/>
          <p:nvPr/>
        </p:nvSpPr>
        <p:spPr>
          <a:xfrm>
            <a:off x="297250" y="965928"/>
            <a:ext cx="1634870" cy="384292"/>
          </a:xfrm>
          <a:prstGeom prst="rect">
            <a:avLst/>
          </a:prstGeom>
          <a:noFill/>
        </p:spPr>
        <p:txBody>
          <a:bodyPr wrap="square" lIns="100794" tIns="50397" rIns="100794" bIns="50397" rtlCol="0">
            <a:spAutoFit/>
          </a:bodyPr>
          <a:lstStyle/>
          <a:p>
            <a:r>
              <a:rPr lang="en-US" dirty="0" smtClean="0"/>
              <a:t>Example 1</a:t>
            </a:r>
            <a:endParaRPr lang="en-US" dirty="0"/>
          </a:p>
        </p:txBody>
      </p:sp>
    </p:spTree>
    <p:extLst>
      <p:ext uri="{BB962C8B-B14F-4D97-AF65-F5344CB8AC3E}">
        <p14:creationId xmlns:p14="http://schemas.microsoft.com/office/powerpoint/2010/main" val="27559063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2DF69F-B558-4490-989C-1C5E3346A817}" type="slidenum">
              <a:rPr lang="en-US" smtClean="0"/>
              <a:pPr/>
              <a:t>12</a:t>
            </a:fld>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811615428"/>
              </p:ext>
            </p:extLst>
          </p:nvPr>
        </p:nvGraphicFramePr>
        <p:xfrm>
          <a:off x="420026" y="419982"/>
          <a:ext cx="9408583" cy="6719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52823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US" dirty="0" smtClean="0"/>
              <a:t>1. Program Evaluation:  Defining purpose and indicators</a:t>
            </a:r>
          </a:p>
        </p:txBody>
      </p:sp>
      <p:sp>
        <p:nvSpPr>
          <p:cNvPr id="9219" name="Content Placeholder 2"/>
          <p:cNvSpPr>
            <a:spLocks noGrp="1"/>
          </p:cNvSpPr>
          <p:nvPr>
            <p:ph idx="1"/>
          </p:nvPr>
        </p:nvSpPr>
        <p:spPr>
          <a:xfrm>
            <a:off x="503808" y="1907629"/>
            <a:ext cx="9072563" cy="5040561"/>
          </a:xfrm>
        </p:spPr>
        <p:txBody>
          <a:bodyPr>
            <a:normAutofit lnSpcReduction="10000"/>
          </a:bodyPr>
          <a:lstStyle/>
          <a:p>
            <a:pPr>
              <a:buFontTx/>
              <a:buNone/>
            </a:pPr>
            <a:r>
              <a:rPr lang="en-US" sz="3600" dirty="0" smtClean="0"/>
              <a:t>Graduate Attributes: 12 defined by CEAB</a:t>
            </a:r>
          </a:p>
          <a:p>
            <a:r>
              <a:rPr lang="en-US" sz="2800" dirty="0"/>
              <a:t>Characteristics of a graduating engineer</a:t>
            </a:r>
          </a:p>
          <a:p>
            <a:r>
              <a:rPr lang="en-US" sz="2800" dirty="0"/>
              <a:t>A broad ability or knowledge base to be held by graduates of a given undergraduate engineering </a:t>
            </a:r>
            <a:r>
              <a:rPr lang="en-US" sz="2800" dirty="0" smtClean="0"/>
              <a:t>program</a:t>
            </a:r>
          </a:p>
          <a:p>
            <a:endParaRPr lang="en-US" sz="2600" dirty="0"/>
          </a:p>
          <a:p>
            <a:pPr marL="0" indent="0">
              <a:buNone/>
            </a:pPr>
            <a:r>
              <a:rPr lang="en-US" sz="3600" dirty="0" smtClean="0"/>
              <a:t>Indicators:</a:t>
            </a:r>
          </a:p>
          <a:p>
            <a:r>
              <a:rPr lang="en-US" sz="2800" dirty="0" smtClean="0"/>
              <a:t>Descriptors of what students must </a:t>
            </a:r>
            <a:r>
              <a:rPr lang="en-US" sz="2800" b="1" u="sng" dirty="0" smtClean="0"/>
              <a:t>do</a:t>
            </a:r>
            <a:r>
              <a:rPr lang="en-US" sz="2800" dirty="0" smtClean="0"/>
              <a:t> to be considered competent in an attribute; the </a:t>
            </a:r>
            <a:r>
              <a:rPr lang="en-US" sz="2800" b="1" u="sng" dirty="0" smtClean="0"/>
              <a:t>measurable</a:t>
            </a:r>
            <a:r>
              <a:rPr lang="en-US" sz="2800" dirty="0" smtClean="0"/>
              <a:t> and </a:t>
            </a:r>
            <a:br>
              <a:rPr lang="en-US" sz="2800" dirty="0" smtClean="0"/>
            </a:br>
            <a:r>
              <a:rPr lang="en-US" sz="2800" dirty="0" smtClean="0"/>
              <a:t>pre-determined standards used to evaluate learning.</a:t>
            </a:r>
          </a:p>
          <a:p>
            <a:pPr marL="0" indent="0">
              <a:buNone/>
            </a:pPr>
            <a:r>
              <a:rPr lang="en-US" sz="2800" dirty="0" smtClean="0"/>
              <a:t> </a:t>
            </a:r>
            <a:endParaRPr lang="en-US" sz="2800" dirty="0"/>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818614" indent="-314850" eaLnBrk="0" hangingPunct="0">
              <a:defRPr>
                <a:solidFill>
                  <a:schemeClr val="tx1"/>
                </a:solidFill>
                <a:latin typeface="Arial" charset="0"/>
                <a:cs typeface="Arial" charset="0"/>
              </a:defRPr>
            </a:lvl2pPr>
            <a:lvl3pPr marL="1259409" indent="-251882" eaLnBrk="0" hangingPunct="0">
              <a:defRPr>
                <a:solidFill>
                  <a:schemeClr val="tx1"/>
                </a:solidFill>
                <a:latin typeface="Arial" charset="0"/>
                <a:cs typeface="Arial" charset="0"/>
              </a:defRPr>
            </a:lvl3pPr>
            <a:lvl4pPr marL="1763170" indent="-251882" eaLnBrk="0" hangingPunct="0">
              <a:defRPr>
                <a:solidFill>
                  <a:schemeClr val="tx1"/>
                </a:solidFill>
                <a:latin typeface="Arial" charset="0"/>
                <a:cs typeface="Arial" charset="0"/>
              </a:defRPr>
            </a:lvl4pPr>
            <a:lvl5pPr marL="2266932" indent="-251882" eaLnBrk="0" hangingPunct="0">
              <a:defRPr>
                <a:solidFill>
                  <a:schemeClr val="tx1"/>
                </a:solidFill>
                <a:latin typeface="Arial" charset="0"/>
                <a:cs typeface="Arial" charset="0"/>
              </a:defRPr>
            </a:lvl5pPr>
            <a:lvl6pPr marL="2770695" indent="-251882" eaLnBrk="0" fontAlgn="base" hangingPunct="0">
              <a:spcBef>
                <a:spcPct val="0"/>
              </a:spcBef>
              <a:spcAft>
                <a:spcPct val="0"/>
              </a:spcAft>
              <a:defRPr>
                <a:solidFill>
                  <a:schemeClr val="tx1"/>
                </a:solidFill>
                <a:latin typeface="Arial" charset="0"/>
                <a:cs typeface="Arial" charset="0"/>
              </a:defRPr>
            </a:lvl6pPr>
            <a:lvl7pPr marL="3274457" indent="-251882" eaLnBrk="0" fontAlgn="base" hangingPunct="0">
              <a:spcBef>
                <a:spcPct val="0"/>
              </a:spcBef>
              <a:spcAft>
                <a:spcPct val="0"/>
              </a:spcAft>
              <a:defRPr>
                <a:solidFill>
                  <a:schemeClr val="tx1"/>
                </a:solidFill>
                <a:latin typeface="Arial" charset="0"/>
                <a:cs typeface="Arial" charset="0"/>
              </a:defRPr>
            </a:lvl7pPr>
            <a:lvl8pPr marL="3778220" indent="-251882" eaLnBrk="0" fontAlgn="base" hangingPunct="0">
              <a:spcBef>
                <a:spcPct val="0"/>
              </a:spcBef>
              <a:spcAft>
                <a:spcPct val="0"/>
              </a:spcAft>
              <a:defRPr>
                <a:solidFill>
                  <a:schemeClr val="tx1"/>
                </a:solidFill>
                <a:latin typeface="Arial" charset="0"/>
                <a:cs typeface="Arial" charset="0"/>
              </a:defRPr>
            </a:lvl8pPr>
            <a:lvl9pPr marL="4281982" indent="-251882" eaLnBrk="0" fontAlgn="base" hangingPunct="0">
              <a:spcBef>
                <a:spcPct val="0"/>
              </a:spcBef>
              <a:spcAft>
                <a:spcPct val="0"/>
              </a:spcAft>
              <a:defRPr>
                <a:solidFill>
                  <a:schemeClr val="tx1"/>
                </a:solidFill>
                <a:latin typeface="Arial" charset="0"/>
                <a:cs typeface="Arial" charset="0"/>
              </a:defRPr>
            </a:lvl9pPr>
          </a:lstStyle>
          <a:p>
            <a:pPr eaLnBrk="1" hangingPunct="1"/>
            <a:fld id="{825C2AF3-7F41-4C8A-91CA-8529669731C9}" type="slidenum">
              <a:rPr lang="en-CA" smtClean="0"/>
              <a:pPr eaLnBrk="1" hangingPunct="1"/>
              <a:t>13</a:t>
            </a:fld>
            <a:endParaRPr lang="en-CA" smtClean="0"/>
          </a:p>
        </p:txBody>
      </p:sp>
    </p:spTree>
    <p:extLst>
      <p:ext uri="{BB962C8B-B14F-4D97-AF65-F5344CB8AC3E}">
        <p14:creationId xmlns:p14="http://schemas.microsoft.com/office/powerpoint/2010/main" val="31186212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10080625" cy="839964"/>
          </a:xfrm>
        </p:spPr>
        <p:txBody>
          <a:bodyPr>
            <a:normAutofit fontScale="90000"/>
          </a:bodyPr>
          <a:lstStyle/>
          <a:p>
            <a:r>
              <a:rPr lang="en-US" dirty="0" smtClean="0"/>
              <a:t>Indicators</a:t>
            </a:r>
          </a:p>
        </p:txBody>
      </p:sp>
      <p:sp>
        <p:nvSpPr>
          <p:cNvPr id="35842" name="Content Placeholder 2"/>
          <p:cNvSpPr>
            <a:spLocks noGrp="1"/>
          </p:cNvSpPr>
          <p:nvPr>
            <p:ph idx="1"/>
          </p:nvPr>
        </p:nvSpPr>
        <p:spPr>
          <a:xfrm>
            <a:off x="84005" y="839964"/>
            <a:ext cx="7644474" cy="6551718"/>
          </a:xfrm>
          <a:ln>
            <a:solidFill>
              <a:schemeClr val="bg1">
                <a:lumMod val="85000"/>
              </a:schemeClr>
            </a:solidFill>
          </a:ln>
        </p:spPr>
        <p:txBody>
          <a:bodyPr>
            <a:normAutofit/>
          </a:bodyPr>
          <a:lstStyle/>
          <a:p>
            <a:pPr>
              <a:buFontTx/>
              <a:buNone/>
            </a:pPr>
            <a:r>
              <a:rPr lang="en-US" sz="2600" dirty="0" smtClean="0"/>
              <a:t>1</a:t>
            </a:r>
            <a:r>
              <a:rPr lang="en-US" sz="2600" dirty="0"/>
              <a:t>) For Attribute #3 (Investigation), which of the following potential indicators are appropriate?</a:t>
            </a:r>
          </a:p>
          <a:p>
            <a:pPr marL="955272" lvl="1" indent="-514297">
              <a:spcBef>
                <a:spcPts val="1200"/>
              </a:spcBef>
              <a:buFont typeface="+mj-lt"/>
              <a:buAutoNum type="alphaLcParenR"/>
            </a:pPr>
            <a:r>
              <a:rPr lang="en-CA" sz="2200" dirty="0"/>
              <a:t>Complete a minimum of three physical experiments in each year of study.</a:t>
            </a:r>
          </a:p>
          <a:p>
            <a:pPr marL="955272" lvl="1" indent="-514297">
              <a:buFont typeface="+mj-lt"/>
              <a:buAutoNum type="alphaLcParenR"/>
            </a:pPr>
            <a:r>
              <a:rPr lang="en-CA" sz="2200" dirty="0"/>
              <a:t>Be able to develop an experiment to classify material behaviour as brittle, plastic, or elastic.</a:t>
            </a:r>
          </a:p>
          <a:p>
            <a:pPr marL="955272" lvl="1" indent="-514297">
              <a:buFont typeface="+mj-lt"/>
              <a:buAutoNum type="alphaLcParenR"/>
            </a:pPr>
            <a:r>
              <a:rPr lang="en-CA" sz="2200" dirty="0"/>
              <a:t>Be able to design investigations involving information and data gathering, analysis, and/or experimentation</a:t>
            </a:r>
          </a:p>
          <a:p>
            <a:pPr marL="955272" lvl="1" indent="-514297">
              <a:buFont typeface="+mj-lt"/>
              <a:buAutoNum type="alphaLcParenR"/>
            </a:pPr>
            <a:r>
              <a:rPr lang="en-CA" sz="2200" dirty="0"/>
              <a:t>Learn the safe use of laboratory </a:t>
            </a:r>
            <a:r>
              <a:rPr lang="en-CA" sz="2200" dirty="0" smtClean="0"/>
              <a:t>equipment</a:t>
            </a:r>
          </a:p>
          <a:p>
            <a:pPr marL="955272" lvl="1" indent="-514297">
              <a:buFont typeface="+mj-lt"/>
              <a:buAutoNum type="alphaLcParenR"/>
            </a:pPr>
            <a:r>
              <a:rPr lang="en-CA" sz="2200" dirty="0" smtClean="0"/>
              <a:t>Understand how to investigate a complex problem</a:t>
            </a:r>
            <a:endParaRPr lang="en-CA" sz="2200" dirty="0"/>
          </a:p>
          <a:p>
            <a:pPr marL="0" indent="0">
              <a:spcBef>
                <a:spcPts val="1800"/>
              </a:spcBef>
              <a:buNone/>
            </a:pPr>
            <a:r>
              <a:rPr lang="en-CA" sz="2600" dirty="0"/>
              <a:t>2) What are other potential indicators for </a:t>
            </a:r>
            <a:r>
              <a:rPr lang="en-CA" sz="2600" dirty="0" smtClean="0"/>
              <a:t/>
            </a:r>
            <a:br>
              <a:rPr lang="en-CA" sz="2600" dirty="0" smtClean="0"/>
            </a:br>
            <a:r>
              <a:rPr lang="en-CA" sz="2600" dirty="0" smtClean="0"/>
              <a:t>      this </a:t>
            </a:r>
            <a:r>
              <a:rPr lang="en-CA" sz="2600" dirty="0"/>
              <a:t>attribute?</a:t>
            </a:r>
          </a:p>
          <a:p>
            <a:pPr marL="0" indent="0">
              <a:spcBef>
                <a:spcPts val="1800"/>
              </a:spcBef>
              <a:buNone/>
            </a:pPr>
            <a:r>
              <a:rPr lang="en-CA" sz="2600" dirty="0"/>
              <a:t>3) How many indicators are appropriate for </a:t>
            </a:r>
            <a:r>
              <a:rPr lang="en-CA" sz="2600" dirty="0" smtClean="0"/>
              <a:t/>
            </a:r>
            <a:br>
              <a:rPr lang="en-CA" sz="2600" dirty="0" smtClean="0"/>
            </a:br>
            <a:r>
              <a:rPr lang="en-CA" sz="2600" dirty="0" smtClean="0"/>
              <a:t>     this </a:t>
            </a:r>
            <a:r>
              <a:rPr lang="en-CA" sz="2600" dirty="0"/>
              <a:t>attribute? Why?</a:t>
            </a:r>
          </a:p>
          <a:p>
            <a:pPr marL="514297" indent="-514297">
              <a:buFont typeface="+mj-lt"/>
              <a:buAutoNum type="alphaLcParenR"/>
            </a:pPr>
            <a:endParaRPr lang="en-CA" sz="2600" dirty="0"/>
          </a:p>
        </p:txBody>
      </p:sp>
      <p:sp>
        <p:nvSpPr>
          <p:cNvPr id="2" name="Line Callout 1 1"/>
          <p:cNvSpPr/>
          <p:nvPr/>
        </p:nvSpPr>
        <p:spPr>
          <a:xfrm>
            <a:off x="7812484" y="839964"/>
            <a:ext cx="2016125" cy="5039783"/>
          </a:xfrm>
          <a:prstGeom prst="borderCallout1">
            <a:avLst>
              <a:gd name="adj1" fmla="val 18750"/>
              <a:gd name="adj2" fmla="val -8333"/>
              <a:gd name="adj3" fmla="val 16986"/>
              <a:gd name="adj4" fmla="val -15886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r>
              <a:rPr lang="en-CA" b="1" dirty="0">
                <a:solidFill>
                  <a:schemeClr val="tx1"/>
                </a:solidFill>
                <a:latin typeface="Arial" pitchFamily="34" charset="0"/>
                <a:ea typeface="Times New Roman" pitchFamily="18" charset="0"/>
                <a:cs typeface="Arial" pitchFamily="34" charset="0"/>
              </a:rPr>
              <a:t>Investigation:   </a:t>
            </a:r>
          </a:p>
          <a:p>
            <a:pPr algn="ctr"/>
            <a:r>
              <a:rPr lang="en-CA" dirty="0">
                <a:solidFill>
                  <a:schemeClr val="tx1"/>
                </a:solidFill>
                <a:latin typeface="Arial" pitchFamily="34" charset="0"/>
                <a:ea typeface="Times New Roman" pitchFamily="18" charset="0"/>
                <a:cs typeface="Arial" pitchFamily="34" charset="0"/>
              </a:rPr>
              <a:t>An ability to conduct investigations of complex problems by methods that include appropriate experiments, analysis and interpretation of data, and synthesis of information in order to reach valid conclusions</a:t>
            </a:r>
            <a:endParaRPr lang="en-CA" dirty="0">
              <a:solidFill>
                <a:schemeClr val="tx1"/>
              </a:solidFill>
              <a:latin typeface="Arial" pitchFamily="34" charset="0"/>
              <a:cs typeface="Arial" pitchFamily="34" charset="0"/>
            </a:endParaRPr>
          </a:p>
          <a:p>
            <a:pPr algn="ctr"/>
            <a:endParaRPr lang="en-US" dirty="0">
              <a:solidFill>
                <a:schemeClr val="tx1"/>
              </a:solidFill>
            </a:endParaRPr>
          </a:p>
        </p:txBody>
      </p:sp>
    </p:spTree>
    <p:extLst>
      <p:ext uri="{BB962C8B-B14F-4D97-AF65-F5344CB8AC3E}">
        <p14:creationId xmlns:p14="http://schemas.microsoft.com/office/powerpoint/2010/main" val="37354629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84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42">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84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84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84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84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84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84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177" y="1979637"/>
            <a:ext cx="9360817" cy="5277383"/>
          </a:xfrm>
        </p:spPr>
        <p:txBody>
          <a:bodyPr/>
          <a:lstStyle/>
          <a:p>
            <a:pPr marL="0" indent="0">
              <a:buNone/>
            </a:pPr>
            <a:r>
              <a:rPr lang="en-US" dirty="0" smtClean="0"/>
              <a:t>What to look for:</a:t>
            </a:r>
          </a:p>
          <a:p>
            <a:r>
              <a:rPr lang="en-US" dirty="0" smtClean="0"/>
              <a:t>Indicators align with attributes and research questions</a:t>
            </a:r>
          </a:p>
          <a:p>
            <a:pPr>
              <a:spcBef>
                <a:spcPts val="1800"/>
              </a:spcBef>
            </a:pPr>
            <a:r>
              <a:rPr lang="en-US" dirty="0" smtClean="0"/>
              <a:t>Indicators are “leading indicators”: </a:t>
            </a:r>
            <a:br>
              <a:rPr lang="en-US" dirty="0" smtClean="0"/>
            </a:br>
            <a:r>
              <a:rPr lang="en-US" dirty="0" smtClean="0"/>
              <a:t>central to attribute; indicate competency</a:t>
            </a:r>
          </a:p>
          <a:p>
            <a:pPr>
              <a:spcBef>
                <a:spcPts val="1800"/>
              </a:spcBef>
            </a:pPr>
            <a:r>
              <a:rPr lang="en-US" dirty="0" smtClean="0"/>
              <a:t>Enough indicators defined to identify strength areas; and weak areas (but not too many)</a:t>
            </a:r>
          </a:p>
          <a:p>
            <a:pPr>
              <a:spcBef>
                <a:spcPts val="1800"/>
              </a:spcBef>
            </a:pPr>
            <a:r>
              <a:rPr lang="en-US" dirty="0" smtClean="0"/>
              <a:t>Indicators are clearly articulated and measurable </a:t>
            </a:r>
            <a:endParaRPr lang="en-US"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15</a:t>
            </a:fld>
            <a:endParaRPr lang="en-US"/>
          </a:p>
        </p:txBody>
      </p:sp>
      <p:sp>
        <p:nvSpPr>
          <p:cNvPr id="6" name="Title 1"/>
          <p:cNvSpPr txBox="1">
            <a:spLocks/>
          </p:cNvSpPr>
          <p:nvPr/>
        </p:nvSpPr>
        <p:spPr>
          <a:xfrm>
            <a:off x="656431" y="455137"/>
            <a:ext cx="9072563" cy="1259946"/>
          </a:xfrm>
          <a:prstGeom prst="rect">
            <a:avLst/>
          </a:prstGeom>
        </p:spPr>
        <p:txBody>
          <a:bodyPr vert="horz" lIns="100739" tIns="50372" rIns="100739" bIns="50372" rtlCol="0" anchor="ctr">
            <a:normAutofit fontScale="90000" lnSpcReduction="20000"/>
          </a:bodyPr>
          <a:lstStyle>
            <a:lvl1pPr algn="ctr" defTabSz="1007421" rtl="0" eaLnBrk="1" latinLnBrk="0" hangingPunct="1">
              <a:spcBef>
                <a:spcPct val="0"/>
              </a:spcBef>
              <a:buNone/>
              <a:defRPr sz="4900" kern="1200">
                <a:solidFill>
                  <a:schemeClr val="tx1"/>
                </a:solidFill>
                <a:latin typeface="+mj-lt"/>
                <a:ea typeface="+mj-ea"/>
                <a:cs typeface="+mj-cs"/>
              </a:defRPr>
            </a:lvl1pPr>
          </a:lstStyle>
          <a:p>
            <a:r>
              <a:rPr lang="en-US" dirty="0" smtClean="0"/>
              <a:t>1. Program Evaluation:  Defining purpose and indicators</a:t>
            </a:r>
          </a:p>
        </p:txBody>
      </p:sp>
      <p:sp>
        <p:nvSpPr>
          <p:cNvPr id="7" name="Title 6"/>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5831816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4031" y="179437"/>
            <a:ext cx="9072563" cy="1259946"/>
          </a:xfrm>
        </p:spPr>
        <p:txBody>
          <a:bodyPr>
            <a:noAutofit/>
          </a:bodyPr>
          <a:lstStyle/>
          <a:p>
            <a:r>
              <a:rPr lang="en-CA" sz="3600" dirty="0"/>
              <a:t>Example: Adapted from Queens, 2010</a:t>
            </a:r>
          </a:p>
        </p:txBody>
      </p:sp>
      <p:sp>
        <p:nvSpPr>
          <p:cNvPr id="5" name="Slide Number Placeholder 4"/>
          <p:cNvSpPr>
            <a:spLocks noGrp="1"/>
          </p:cNvSpPr>
          <p:nvPr>
            <p:ph type="sldNum" sz="quarter" idx="12"/>
          </p:nvPr>
        </p:nvSpPr>
        <p:spPr/>
        <p:txBody>
          <a:bodyPr/>
          <a:lstStyle/>
          <a:p>
            <a:pPr>
              <a:defRPr/>
            </a:pPr>
            <a:fld id="{8B073426-6DEB-4E18-827B-69449BFFB518}" type="slidenum">
              <a:rPr lang="en-US" smtClean="0"/>
              <a:pPr>
                <a:defRPr/>
              </a:pPr>
              <a:t>16</a:t>
            </a:fld>
            <a:endParaRPr lang="en-US"/>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92" y="1115540"/>
            <a:ext cx="9420225" cy="6000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907311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 Mapping the Curriculum</a:t>
            </a:r>
            <a:endParaRPr lang="en-US" dirty="0"/>
          </a:p>
        </p:txBody>
      </p:sp>
      <p:sp>
        <p:nvSpPr>
          <p:cNvPr id="5" name="Content Placeholder 4"/>
          <p:cNvSpPr>
            <a:spLocks noGrp="1"/>
          </p:cNvSpPr>
          <p:nvPr>
            <p:ph idx="1"/>
          </p:nvPr>
        </p:nvSpPr>
        <p:spPr/>
        <p:txBody>
          <a:bodyPr/>
          <a:lstStyle/>
          <a:p>
            <a:r>
              <a:rPr lang="en-US" dirty="0" smtClean="0"/>
              <a:t>Goal:  </a:t>
            </a:r>
          </a:p>
          <a:p>
            <a:pPr lvl="1"/>
            <a:r>
              <a:rPr lang="en-US" dirty="0" smtClean="0"/>
              <a:t>Where are the students learning?</a:t>
            </a:r>
          </a:p>
          <a:p>
            <a:pPr lvl="1"/>
            <a:r>
              <a:rPr lang="en-US" dirty="0" smtClean="0"/>
              <a:t>Where are we already assessing learning?</a:t>
            </a:r>
            <a:endParaRPr lang="en-US" dirty="0"/>
          </a:p>
          <a:p>
            <a:pPr lvl="1"/>
            <a:r>
              <a:rPr lang="en-US" dirty="0" smtClean="0"/>
              <a:t>Start to identify assessment checkpoints</a:t>
            </a:r>
            <a:endParaRPr lang="en-US" dirty="0"/>
          </a:p>
        </p:txBody>
      </p:sp>
      <p:sp>
        <p:nvSpPr>
          <p:cNvPr id="8" name="Slide Number Placeholder 7"/>
          <p:cNvSpPr>
            <a:spLocks noGrp="1"/>
          </p:cNvSpPr>
          <p:nvPr>
            <p:ph type="sldNum" sz="quarter" idx="12"/>
          </p:nvPr>
        </p:nvSpPr>
        <p:spPr/>
        <p:txBody>
          <a:bodyPr/>
          <a:lstStyle/>
          <a:p>
            <a:pPr>
              <a:defRPr/>
            </a:pPr>
            <a:fld id="{8B073426-6DEB-4E18-827B-69449BFFB518}" type="slidenum">
              <a:rPr lang="en-US" smtClean="0"/>
              <a:pPr>
                <a:defRPr/>
              </a:pPr>
              <a:t>17</a:t>
            </a:fld>
            <a:endParaRPr lang="en-US"/>
          </a:p>
        </p:txBody>
      </p:sp>
    </p:spTree>
    <p:extLst>
      <p:ext uri="{BB962C8B-B14F-4D97-AF65-F5344CB8AC3E}">
        <p14:creationId xmlns:p14="http://schemas.microsoft.com/office/powerpoint/2010/main" val="6436833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7"/>
            <a:ext cx="9072563" cy="1028828"/>
          </a:xfrm>
        </p:spPr>
        <p:txBody>
          <a:bodyPr>
            <a:normAutofit/>
          </a:bodyPr>
          <a:lstStyle/>
          <a:p>
            <a:r>
              <a:rPr lang="en-US" dirty="0" smtClean="0"/>
              <a:t>2. Mapping the Curriculum</a:t>
            </a:r>
            <a:endParaRPr lang="en-US" dirty="0"/>
          </a:p>
        </p:txBody>
      </p:sp>
      <p:sp>
        <p:nvSpPr>
          <p:cNvPr id="3" name="Content Placeholder 2"/>
          <p:cNvSpPr>
            <a:spLocks noGrp="1"/>
          </p:cNvSpPr>
          <p:nvPr>
            <p:ph idx="1"/>
          </p:nvPr>
        </p:nvSpPr>
        <p:spPr>
          <a:xfrm>
            <a:off x="504031" y="1475581"/>
            <a:ext cx="9072563" cy="5760640"/>
          </a:xfrm>
        </p:spPr>
        <p:txBody>
          <a:bodyPr>
            <a:normAutofit fontScale="92500" lnSpcReduction="10000"/>
          </a:bodyPr>
          <a:lstStyle/>
          <a:p>
            <a:pPr marL="0" indent="0">
              <a:buNone/>
            </a:pPr>
            <a:r>
              <a:rPr lang="en-US" dirty="0" smtClean="0"/>
              <a:t>What to look for:</a:t>
            </a:r>
            <a:endParaRPr lang="en-US" dirty="0"/>
          </a:p>
          <a:p>
            <a:pPr>
              <a:spcBef>
                <a:spcPts val="1800"/>
              </a:spcBef>
            </a:pPr>
            <a:r>
              <a:rPr lang="en-US" dirty="0" smtClean="0"/>
              <a:t>Information in the map is </a:t>
            </a:r>
          </a:p>
          <a:p>
            <a:pPr lvl="1"/>
            <a:r>
              <a:rPr lang="en-US" dirty="0" smtClean="0"/>
              <a:t>Accurate, with some depth, identifies outcomes</a:t>
            </a:r>
          </a:p>
          <a:p>
            <a:pPr lvl="1"/>
            <a:r>
              <a:rPr lang="en-US" dirty="0" smtClean="0"/>
              <a:t>Not simply a list of topics “covered”</a:t>
            </a:r>
          </a:p>
          <a:p>
            <a:pPr>
              <a:spcBef>
                <a:spcPts val="1800"/>
              </a:spcBef>
            </a:pPr>
            <a:r>
              <a:rPr lang="en-US" dirty="0" smtClean="0"/>
              <a:t>Map provides information for each attribute</a:t>
            </a:r>
          </a:p>
          <a:p>
            <a:pPr lvl="1"/>
            <a:r>
              <a:rPr lang="en-US" dirty="0" smtClean="0"/>
              <a:t>Can include curricular and other experiences</a:t>
            </a:r>
          </a:p>
          <a:p>
            <a:pPr>
              <a:spcBef>
                <a:spcPts val="1800"/>
              </a:spcBef>
            </a:pPr>
            <a:r>
              <a:rPr lang="en-US" dirty="0" smtClean="0"/>
              <a:t>Map indicates where the attribute is:</a:t>
            </a:r>
          </a:p>
          <a:p>
            <a:pPr lvl="1"/>
            <a:r>
              <a:rPr lang="en-US" dirty="0" smtClean="0"/>
              <a:t>Taught: possibly with some information</a:t>
            </a:r>
          </a:p>
          <a:p>
            <a:pPr lvl="1"/>
            <a:r>
              <a:rPr lang="en-US" dirty="0" smtClean="0"/>
              <a:t>Assessed </a:t>
            </a:r>
          </a:p>
          <a:p>
            <a:pPr lvl="1"/>
            <a:r>
              <a:rPr lang="en-US" dirty="0" smtClean="0"/>
              <a:t>Points of planned data collection</a:t>
            </a:r>
            <a:endParaRPr lang="en-US"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18</a:t>
            </a:fld>
            <a:endParaRPr lang="en-US"/>
          </a:p>
        </p:txBody>
      </p:sp>
    </p:spTree>
    <p:extLst>
      <p:ext uri="{BB962C8B-B14F-4D97-AF65-F5344CB8AC3E}">
        <p14:creationId xmlns:p14="http://schemas.microsoft.com/office/powerpoint/2010/main" val="135003438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Curriculum Assessment Case Study</a:t>
            </a:r>
            <a:endParaRPr lang="en-US" sz="3600" dirty="0"/>
          </a:p>
        </p:txBody>
      </p:sp>
      <p:sp>
        <p:nvSpPr>
          <p:cNvPr id="3" name="Content Placeholder 2"/>
          <p:cNvSpPr>
            <a:spLocks noGrp="1"/>
          </p:cNvSpPr>
          <p:nvPr>
            <p:ph idx="1"/>
          </p:nvPr>
        </p:nvSpPr>
        <p:spPr>
          <a:xfrm>
            <a:off x="504031" y="1547589"/>
            <a:ext cx="9072563" cy="5544616"/>
          </a:xfrm>
        </p:spPr>
        <p:txBody>
          <a:bodyPr>
            <a:normAutofit fontScale="92500" lnSpcReduction="10000"/>
          </a:bodyPr>
          <a:lstStyle/>
          <a:p>
            <a:pPr marL="0" indent="0">
              <a:buNone/>
            </a:pPr>
            <a:r>
              <a:rPr lang="en-US" b="1" dirty="0" smtClean="0"/>
              <a:t>Curriculum Context:</a:t>
            </a:r>
          </a:p>
          <a:p>
            <a:r>
              <a:rPr lang="en-US" dirty="0" smtClean="0"/>
              <a:t>Small applied sciences undergraduate with approximately 200 students</a:t>
            </a:r>
          </a:p>
          <a:p>
            <a:r>
              <a:rPr lang="en-US" dirty="0" smtClean="0"/>
              <a:t>20 faculty (40% of whom are non-native English speakers) with no sessional/contract instructors</a:t>
            </a:r>
          </a:p>
          <a:p>
            <a:pPr marL="0" indent="0">
              <a:buNone/>
            </a:pPr>
            <a:endParaRPr lang="en-US" dirty="0"/>
          </a:p>
          <a:p>
            <a:pPr marL="0" indent="0">
              <a:buNone/>
            </a:pPr>
            <a:r>
              <a:rPr lang="en-US" b="1" dirty="0" smtClean="0"/>
              <a:t>Question:</a:t>
            </a:r>
          </a:p>
          <a:p>
            <a:pPr marL="0" indent="0">
              <a:buNone/>
            </a:pPr>
            <a:r>
              <a:rPr lang="en-US" dirty="0" smtClean="0"/>
              <a:t>There is a suspicion and concern amongst faculty that the writing skills of students is lower than desired. Is this the case? If so,  how to adapt curriculum &amp; related practices to further enhance student writing</a:t>
            </a:r>
          </a:p>
          <a:p>
            <a:endParaRPr lang="en-US" dirty="0"/>
          </a:p>
        </p:txBody>
      </p:sp>
    </p:spTree>
    <p:extLst>
      <p:ext uri="{BB962C8B-B14F-4D97-AF65-F5344CB8AC3E}">
        <p14:creationId xmlns:p14="http://schemas.microsoft.com/office/powerpoint/2010/main" val="875706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8"/>
            <a:ext cx="9072563" cy="705219"/>
          </a:xfrm>
        </p:spPr>
        <p:txBody>
          <a:bodyPr>
            <a:normAutofit fontScale="90000"/>
          </a:bodyPr>
          <a:lstStyle/>
          <a:p>
            <a:r>
              <a:rPr lang="en-US" dirty="0" smtClean="0"/>
              <a:t>Workshop Outcomes:</a:t>
            </a:r>
            <a:endParaRPr lang="en-US" dirty="0"/>
          </a:p>
        </p:txBody>
      </p:sp>
      <p:sp>
        <p:nvSpPr>
          <p:cNvPr id="3" name="Content Placeholder 2"/>
          <p:cNvSpPr>
            <a:spLocks noGrp="1"/>
          </p:cNvSpPr>
          <p:nvPr>
            <p:ph idx="1"/>
          </p:nvPr>
        </p:nvSpPr>
        <p:spPr>
          <a:xfrm>
            <a:off x="168010" y="1175949"/>
            <a:ext cx="9660599" cy="3251959"/>
          </a:xfrm>
        </p:spPr>
        <p:txBody>
          <a:bodyPr>
            <a:noAutofit/>
          </a:bodyPr>
          <a:lstStyle/>
          <a:p>
            <a:pPr marL="0" indent="0">
              <a:buNone/>
            </a:pPr>
            <a:r>
              <a:rPr lang="en-US" sz="2400" dirty="0" smtClean="0"/>
              <a:t>What </a:t>
            </a:r>
            <a:r>
              <a:rPr lang="en-US" sz="2400" dirty="0"/>
              <a:t>makes for a sustainable, effective outcomes-based curriculum improvement process? In this workshop we will examine the parts of an outcome-based curriculum improvement process and identify the characteristics of a high quality process. We will also discuss common flaws that can undermine an outcome-based process; learn how to identify such flaws, and how to correct them. Short case studies will be used to give participants an opportunity to apply what they are learning in the workshop.</a:t>
            </a:r>
            <a:endParaRPr lang="en-US" sz="2400" dirty="0">
              <a:effectLst/>
            </a:endParaRPr>
          </a:p>
        </p:txBody>
      </p:sp>
      <p:sp>
        <p:nvSpPr>
          <p:cNvPr id="4" name="Slide Number Placeholder 3"/>
          <p:cNvSpPr>
            <a:spLocks noGrp="1"/>
          </p:cNvSpPr>
          <p:nvPr>
            <p:ph type="sldNum" sz="quarter" idx="12"/>
          </p:nvPr>
        </p:nvSpPr>
        <p:spPr/>
        <p:txBody>
          <a:bodyPr/>
          <a:lstStyle/>
          <a:p>
            <a:fld id="{862DF69F-B558-4490-989C-1C5E3346A817}" type="slidenum">
              <a:rPr lang="en-US" smtClean="0"/>
              <a:pPr/>
              <a:t>2</a:t>
            </a:fld>
            <a:endParaRPr lang="en-US" dirty="0"/>
          </a:p>
        </p:txBody>
      </p:sp>
      <p:sp>
        <p:nvSpPr>
          <p:cNvPr id="5" name="TextBox 4"/>
          <p:cNvSpPr txBox="1"/>
          <p:nvPr/>
        </p:nvSpPr>
        <p:spPr>
          <a:xfrm>
            <a:off x="240880" y="4499917"/>
            <a:ext cx="9576594" cy="1985307"/>
          </a:xfrm>
          <a:prstGeom prst="rect">
            <a:avLst/>
          </a:prstGeom>
          <a:noFill/>
        </p:spPr>
        <p:txBody>
          <a:bodyPr wrap="square" lIns="100794" tIns="50397" rIns="100794" bIns="50397" rtlCol="0">
            <a:spAutoFit/>
          </a:bodyPr>
          <a:lstStyle/>
          <a:p>
            <a:r>
              <a:rPr lang="en-US" sz="2400" b="1" dirty="0">
                <a:latin typeface="+mn-lt"/>
              </a:rPr>
              <a:t>You should be able </a:t>
            </a:r>
            <a:r>
              <a:rPr lang="en-US" sz="2400" b="1" dirty="0" smtClean="0">
                <a:latin typeface="+mn-lt"/>
              </a:rPr>
              <a:t>to</a:t>
            </a:r>
            <a:endParaRPr lang="en-US" sz="2400" b="1" dirty="0">
              <a:latin typeface="+mn-lt"/>
            </a:endParaRPr>
          </a:p>
          <a:p>
            <a:pPr marL="342900" indent="-342900">
              <a:buFont typeface="Arial" pitchFamily="34" charset="0"/>
              <a:buChar char="•"/>
            </a:pPr>
            <a:r>
              <a:rPr lang="en-US" sz="2400" dirty="0" smtClean="0">
                <a:latin typeface="+mn-lt"/>
              </a:rPr>
              <a:t>Identify the characteristics of a high quality outcomes-based curriculum improvement process</a:t>
            </a:r>
          </a:p>
          <a:p>
            <a:pPr marL="342900" indent="-342900">
              <a:buFont typeface="Arial" pitchFamily="34" charset="0"/>
              <a:buChar char="•"/>
            </a:pPr>
            <a:r>
              <a:rPr lang="en-US" sz="2400" dirty="0" smtClean="0">
                <a:latin typeface="+mn-lt"/>
              </a:rPr>
              <a:t>Begin to provide an informed critique of a continuous curriculum improvement process</a:t>
            </a:r>
          </a:p>
        </p:txBody>
      </p:sp>
    </p:spTree>
    <p:extLst>
      <p:ext uri="{BB962C8B-B14F-4D97-AF65-F5344CB8AC3E}">
        <p14:creationId xmlns:p14="http://schemas.microsoft.com/office/powerpoint/2010/main" val="114681882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8011" y="755968"/>
            <a:ext cx="9828609" cy="4610192"/>
          </a:xfrm>
          <a:prstGeom prst="rect">
            <a:avLst/>
          </a:prstGeom>
        </p:spPr>
        <p:txBody>
          <a:bodyPr wrap="square" lIns="100794" tIns="50397" rIns="100794" bIns="50397">
            <a:spAutoFit/>
          </a:bodyPr>
          <a:lstStyle/>
          <a:p>
            <a:r>
              <a:rPr lang="en-US" sz="3100" b="1" dirty="0" smtClean="0"/>
              <a:t>Data </a:t>
            </a:r>
            <a:r>
              <a:rPr lang="en-US" sz="3100" b="1" dirty="0"/>
              <a:t>Collection:</a:t>
            </a:r>
          </a:p>
          <a:p>
            <a:pPr marL="457200" indent="-457200">
              <a:spcBef>
                <a:spcPts val="1200"/>
              </a:spcBef>
              <a:buFont typeface="Arial" pitchFamily="34" charset="0"/>
              <a:buChar char="•"/>
            </a:pPr>
            <a:r>
              <a:rPr lang="en-US" sz="3100" dirty="0"/>
              <a:t>Map writing to courses</a:t>
            </a:r>
          </a:p>
          <a:p>
            <a:pPr marL="457200" indent="-457200">
              <a:spcBef>
                <a:spcPts val="1200"/>
              </a:spcBef>
              <a:buFont typeface="Arial" pitchFamily="34" charset="0"/>
              <a:buChar char="•"/>
            </a:pPr>
            <a:r>
              <a:rPr lang="en-US" sz="3100" dirty="0"/>
              <a:t>Survey of student work</a:t>
            </a:r>
          </a:p>
          <a:p>
            <a:pPr marL="457200" indent="-457200">
              <a:spcBef>
                <a:spcPts val="1200"/>
              </a:spcBef>
              <a:buFont typeface="Arial" pitchFamily="34" charset="0"/>
              <a:buChar char="•"/>
            </a:pPr>
            <a:r>
              <a:rPr lang="en-US" sz="3100" dirty="0"/>
              <a:t>Student survey on writing development</a:t>
            </a:r>
          </a:p>
          <a:p>
            <a:pPr marL="457200" indent="-457200">
              <a:spcBef>
                <a:spcPts val="1200"/>
              </a:spcBef>
              <a:buFont typeface="Arial" pitchFamily="34" charset="0"/>
              <a:buChar char="•"/>
            </a:pPr>
            <a:r>
              <a:rPr lang="en-US" sz="3100" dirty="0"/>
              <a:t>Department meeting discussion (including TAs, contract instructors, academic counselors, etc.)</a:t>
            </a:r>
          </a:p>
          <a:p>
            <a:endParaRPr lang="en-US" sz="3100" dirty="0"/>
          </a:p>
          <a:p>
            <a:endParaRPr lang="en-US" sz="3100" dirty="0"/>
          </a:p>
        </p:txBody>
      </p:sp>
    </p:spTree>
    <p:extLst>
      <p:ext uri="{BB962C8B-B14F-4D97-AF65-F5344CB8AC3E}">
        <p14:creationId xmlns:p14="http://schemas.microsoft.com/office/powerpoint/2010/main" val="3389315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44264" y="467469"/>
            <a:ext cx="9870612" cy="5746144"/>
          </a:xfrm>
          <a:prstGeom prst="rect">
            <a:avLst/>
          </a:prstGeom>
        </p:spPr>
        <p:txBody>
          <a:bodyPr wrap="square" lIns="100794" tIns="50397" rIns="100794" bIns="50397">
            <a:spAutoFit/>
          </a:bodyPr>
          <a:lstStyle/>
          <a:p>
            <a:pPr lvl="1"/>
            <a:r>
              <a:rPr lang="en-US" sz="3200" b="1" dirty="0" smtClean="0"/>
              <a:t>Relevant qualitative data:</a:t>
            </a:r>
          </a:p>
          <a:p>
            <a:pPr marL="914210" lvl="1" indent="-457200">
              <a:buFont typeface="Arial" pitchFamily="34" charset="0"/>
              <a:buChar char="•"/>
            </a:pPr>
            <a:r>
              <a:rPr lang="en-US" sz="2800" dirty="0" smtClean="0"/>
              <a:t>Students </a:t>
            </a:r>
            <a:r>
              <a:rPr lang="en-US" sz="2800" dirty="0"/>
              <a:t>wish they had more opportunities to develop writing </a:t>
            </a:r>
            <a:r>
              <a:rPr lang="en-US" sz="2800" dirty="0" smtClean="0"/>
              <a:t>skills</a:t>
            </a:r>
          </a:p>
          <a:p>
            <a:pPr marL="914210" lvl="1" indent="-457200">
              <a:spcBef>
                <a:spcPts val="1200"/>
              </a:spcBef>
              <a:buFont typeface="Arial" pitchFamily="34" charset="0"/>
              <a:buChar char="•"/>
            </a:pPr>
            <a:r>
              <a:rPr lang="en-US" sz="2800" dirty="0" smtClean="0"/>
              <a:t>Samples show consistently lower-than-desired level of sophistication </a:t>
            </a:r>
            <a:endParaRPr lang="en-US" sz="2800" dirty="0"/>
          </a:p>
          <a:p>
            <a:pPr marL="914210" lvl="1" indent="-457200">
              <a:spcBef>
                <a:spcPts val="1200"/>
              </a:spcBef>
              <a:buFont typeface="Arial" pitchFamily="34" charset="0"/>
              <a:buChar char="•"/>
            </a:pPr>
            <a:r>
              <a:rPr lang="en-US" sz="2800" dirty="0"/>
              <a:t>The </a:t>
            </a:r>
            <a:r>
              <a:rPr lang="en-US" sz="2800" dirty="0" smtClean="0"/>
              <a:t>department meeting included discussion about:</a:t>
            </a:r>
          </a:p>
          <a:p>
            <a:pPr marL="1371218" lvl="2" indent="-457200">
              <a:buFont typeface="Arial" pitchFamily="34" charset="0"/>
              <a:buChar char="•"/>
            </a:pPr>
            <a:r>
              <a:rPr lang="en-US" sz="2800" dirty="0"/>
              <a:t>T</a:t>
            </a:r>
            <a:r>
              <a:rPr lang="en-US" sz="2800" dirty="0" smtClean="0"/>
              <a:t>he large international </a:t>
            </a:r>
            <a:r>
              <a:rPr lang="en-US" sz="2800" dirty="0"/>
              <a:t>proportion of </a:t>
            </a:r>
            <a:r>
              <a:rPr lang="en-US" sz="2800" dirty="0" smtClean="0"/>
              <a:t>faculty </a:t>
            </a:r>
          </a:p>
          <a:p>
            <a:pPr marL="1371218" lvl="2" indent="-457200">
              <a:buFont typeface="Arial" pitchFamily="34" charset="0"/>
              <a:buChar char="•"/>
            </a:pPr>
            <a:r>
              <a:rPr lang="en-US" sz="2800" dirty="0"/>
              <a:t>T</a:t>
            </a:r>
            <a:r>
              <a:rPr lang="en-US" sz="2800" dirty="0" smtClean="0"/>
              <a:t>he appropriateness of scientists teaching writing </a:t>
            </a:r>
          </a:p>
          <a:p>
            <a:pPr marL="1371218" lvl="2" indent="-457200">
              <a:buFont typeface="Arial" pitchFamily="34" charset="0"/>
              <a:buChar char="•"/>
            </a:pPr>
            <a:r>
              <a:rPr lang="en-US" sz="2800" dirty="0" smtClean="0"/>
              <a:t>A reluctance to teach and assess writing in general from faculty</a:t>
            </a:r>
          </a:p>
          <a:p>
            <a:pPr marL="1371218" lvl="2" indent="-457200">
              <a:buFont typeface="Arial" pitchFamily="34" charset="0"/>
              <a:buChar char="•"/>
            </a:pPr>
            <a:r>
              <a:rPr lang="en-US" sz="2800" dirty="0" smtClean="0"/>
              <a:t>A lack of resources and tools for those faculty interested but unsure how to go about it</a:t>
            </a:r>
            <a:endParaRPr lang="en-US" sz="2800" dirty="0"/>
          </a:p>
        </p:txBody>
      </p:sp>
    </p:spTree>
    <p:extLst>
      <p:ext uri="{BB962C8B-B14F-4D97-AF65-F5344CB8AC3E}">
        <p14:creationId xmlns:p14="http://schemas.microsoft.com/office/powerpoint/2010/main" val="357780164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666109215"/>
              </p:ext>
            </p:extLst>
          </p:nvPr>
        </p:nvGraphicFramePr>
        <p:xfrm>
          <a:off x="336021" y="1091953"/>
          <a:ext cx="9072563" cy="604774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a:spLocks noChangeArrowheads="1"/>
          </p:cNvSpPr>
          <p:nvPr/>
        </p:nvSpPr>
        <p:spPr bwMode="auto">
          <a:xfrm>
            <a:off x="40251" y="-30185"/>
            <a:ext cx="10080626" cy="1259947"/>
          </a:xfrm>
          <a:prstGeom prst="rect">
            <a:avLst/>
          </a:prstGeom>
          <a:noFill/>
          <a:ln w="9525">
            <a:noFill/>
            <a:miter lim="800000"/>
            <a:headEnd/>
            <a:tailEnd/>
          </a:ln>
        </p:spPr>
        <p:txBody>
          <a:bodyPr lIns="100794" tIns="50397" rIns="100794" bIns="50397" anchor="ctr"/>
          <a:lstStyle/>
          <a:p>
            <a:pPr algn="ctr"/>
            <a:r>
              <a:rPr lang="en-US" sz="3600" b="1" dirty="0">
                <a:effectLst>
                  <a:outerShdw blurRad="38100" dist="38100" dir="2700000" algn="tl">
                    <a:srgbClr val="000000">
                      <a:alpha val="43137"/>
                    </a:srgbClr>
                  </a:outerShdw>
                </a:effectLst>
                <a:latin typeface="Tahoma" pitchFamily="34" charset="0"/>
              </a:rPr>
              <a:t>Courses available to Majors</a:t>
            </a:r>
          </a:p>
        </p:txBody>
      </p:sp>
    </p:spTree>
    <p:extLst>
      <p:ext uri="{BB962C8B-B14F-4D97-AF65-F5344CB8AC3E}">
        <p14:creationId xmlns:p14="http://schemas.microsoft.com/office/powerpoint/2010/main" val="311594542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535830542"/>
              </p:ext>
            </p:extLst>
          </p:nvPr>
        </p:nvGraphicFramePr>
        <p:xfrm>
          <a:off x="1680104" y="1595931"/>
          <a:ext cx="8400521" cy="596374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a:spLocks noChangeArrowheads="1"/>
          </p:cNvSpPr>
          <p:nvPr/>
        </p:nvSpPr>
        <p:spPr bwMode="auto">
          <a:xfrm>
            <a:off x="40251" y="-30185"/>
            <a:ext cx="10080626" cy="1259947"/>
          </a:xfrm>
          <a:prstGeom prst="rect">
            <a:avLst/>
          </a:prstGeom>
          <a:noFill/>
          <a:ln w="9525">
            <a:noFill/>
            <a:miter lim="800000"/>
            <a:headEnd/>
            <a:tailEnd/>
          </a:ln>
        </p:spPr>
        <p:txBody>
          <a:bodyPr lIns="100794" tIns="50397" rIns="100794" bIns="50397" anchor="ctr"/>
          <a:lstStyle/>
          <a:p>
            <a:pPr algn="ctr"/>
            <a:r>
              <a:rPr lang="en-US" sz="3600" b="1" dirty="0">
                <a:effectLst>
                  <a:outerShdw blurRad="38100" dist="38100" dir="2700000" algn="tl">
                    <a:srgbClr val="000000">
                      <a:alpha val="43137"/>
                    </a:srgbClr>
                  </a:outerShdw>
                </a:effectLst>
                <a:latin typeface="Tahoma" pitchFamily="34" charset="0"/>
              </a:rPr>
              <a:t>Mapping Writing</a:t>
            </a:r>
          </a:p>
        </p:txBody>
      </p:sp>
    </p:spTree>
    <p:extLst>
      <p:ext uri="{BB962C8B-B14F-4D97-AF65-F5344CB8AC3E}">
        <p14:creationId xmlns:p14="http://schemas.microsoft.com/office/powerpoint/2010/main" val="41255276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719832" y="1475581"/>
            <a:ext cx="8232510" cy="3324045"/>
          </a:xfrm>
        </p:spPr>
        <p:txBody>
          <a:bodyPr>
            <a:normAutofit/>
          </a:bodyPr>
          <a:lstStyle/>
          <a:p>
            <a:r>
              <a:rPr lang="en-US" sz="2800" dirty="0" smtClean="0">
                <a:solidFill>
                  <a:schemeClr val="tx1"/>
                </a:solidFill>
              </a:rPr>
              <a:t>Superior graduating students</a:t>
            </a:r>
            <a:endParaRPr lang="en-US" sz="2800" dirty="0">
              <a:solidFill>
                <a:schemeClr val="tx1"/>
              </a:solidFill>
            </a:endParaRPr>
          </a:p>
          <a:p>
            <a:r>
              <a:rPr lang="en-US" sz="2800" dirty="0" smtClean="0">
                <a:solidFill>
                  <a:schemeClr val="tx1"/>
                </a:solidFill>
              </a:rPr>
              <a:t>Evidence of graduating student quality</a:t>
            </a:r>
            <a:endParaRPr lang="en-US" sz="2800" dirty="0">
              <a:solidFill>
                <a:schemeClr val="tx1"/>
              </a:solidFill>
            </a:endParaRPr>
          </a:p>
          <a:p>
            <a:r>
              <a:rPr lang="en-US" sz="2800" dirty="0" smtClean="0">
                <a:solidFill>
                  <a:schemeClr val="tx1"/>
                </a:solidFill>
              </a:rPr>
              <a:t>Opportunity </a:t>
            </a:r>
            <a:r>
              <a:rPr lang="en-US" sz="2800" dirty="0">
                <a:solidFill>
                  <a:schemeClr val="tx1"/>
                </a:solidFill>
              </a:rPr>
              <a:t>for </a:t>
            </a:r>
            <a:r>
              <a:rPr lang="en-US" sz="2800" dirty="0" smtClean="0">
                <a:solidFill>
                  <a:schemeClr val="tx1"/>
                </a:solidFill>
              </a:rPr>
              <a:t>individual student &amp; programme autonomy</a:t>
            </a:r>
          </a:p>
          <a:p>
            <a:r>
              <a:rPr lang="en-US" sz="2800" dirty="0" smtClean="0">
                <a:solidFill>
                  <a:schemeClr val="tx1"/>
                </a:solidFill>
              </a:rPr>
              <a:t>Enhanced time </a:t>
            </a:r>
            <a:r>
              <a:rPr lang="en-US" sz="2800" dirty="0">
                <a:solidFill>
                  <a:schemeClr val="tx1"/>
                </a:solidFill>
              </a:rPr>
              <a:t>&amp; resource </a:t>
            </a:r>
            <a:r>
              <a:rPr lang="en-US" sz="2800" dirty="0" smtClean="0">
                <a:solidFill>
                  <a:schemeClr val="tx1"/>
                </a:solidFill>
              </a:rPr>
              <a:t>usage</a:t>
            </a:r>
          </a:p>
        </p:txBody>
      </p:sp>
      <p:sp>
        <p:nvSpPr>
          <p:cNvPr id="2" name="Title 1"/>
          <p:cNvSpPr>
            <a:spLocks noGrp="1"/>
          </p:cNvSpPr>
          <p:nvPr>
            <p:ph type="title"/>
          </p:nvPr>
        </p:nvSpPr>
        <p:spPr>
          <a:xfrm>
            <a:off x="287784" y="335986"/>
            <a:ext cx="9792841" cy="794466"/>
          </a:xfrm>
        </p:spPr>
        <p:txBody>
          <a:bodyPr rtlCol="0">
            <a:normAutofit fontScale="90000"/>
          </a:bodyPr>
          <a:lstStyle/>
          <a:p>
            <a:pPr algn="l">
              <a:defRPr/>
            </a:pPr>
            <a:r>
              <a:rPr lang="en-US" dirty="0" smtClean="0"/>
              <a:t>Continuous improvement of the curriculum can lead to:</a:t>
            </a:r>
            <a:endParaRPr lang="en-US" dirty="0"/>
          </a:p>
        </p:txBody>
      </p:sp>
      <p:sp>
        <p:nvSpPr>
          <p:cNvPr id="4" name="Slide Number Placeholder 3"/>
          <p:cNvSpPr>
            <a:spLocks noGrp="1"/>
          </p:cNvSpPr>
          <p:nvPr>
            <p:ph type="sldNum" sz="quarter" idx="12"/>
          </p:nvPr>
        </p:nvSpPr>
        <p:spPr/>
        <p:txBody>
          <a:bodyPr/>
          <a:lstStyle/>
          <a:p>
            <a:pPr>
              <a:defRPr/>
            </a:pPr>
            <a:fld id="{CB9F5AA0-897A-4991-9E5B-1232441A1994}" type="slidenum">
              <a:rPr lang="en-US" smtClean="0"/>
              <a:pPr>
                <a:defRPr/>
              </a:pPr>
              <a:t>24</a:t>
            </a:fld>
            <a:endParaRPr lang="en-US"/>
          </a:p>
        </p:txBody>
      </p:sp>
      <p:sp>
        <p:nvSpPr>
          <p:cNvPr id="5" name="TextBox 4"/>
          <p:cNvSpPr txBox="1"/>
          <p:nvPr/>
        </p:nvSpPr>
        <p:spPr>
          <a:xfrm>
            <a:off x="287784" y="4499917"/>
            <a:ext cx="9505056" cy="24436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t>Note:  in the Graduate Attributes process </a:t>
            </a:r>
          </a:p>
          <a:p>
            <a:pPr marL="457200" indent="-457200">
              <a:spcBef>
                <a:spcPts val="600"/>
              </a:spcBef>
              <a:buFont typeface="Arial" pitchFamily="34" charset="0"/>
              <a:buChar char="•"/>
            </a:pPr>
            <a:r>
              <a:rPr lang="en-US" sz="2800" dirty="0" smtClean="0"/>
              <a:t>curriculum mapping is a step toward outcomes assessment, not the end goal </a:t>
            </a:r>
          </a:p>
          <a:p>
            <a:pPr marL="457200" indent="-457200">
              <a:spcBef>
                <a:spcPts val="600"/>
              </a:spcBef>
              <a:buFont typeface="Arial" pitchFamily="34" charset="0"/>
              <a:buChar char="•"/>
            </a:pPr>
            <a:r>
              <a:rPr lang="en-US" sz="2800" dirty="0" smtClean="0"/>
              <a:t>can yield important insights into curriculum and improvement opportunities</a:t>
            </a:r>
            <a:endParaRPr lang="en-US" sz="2800" dirty="0"/>
          </a:p>
        </p:txBody>
      </p:sp>
    </p:spTree>
    <p:extLst>
      <p:ext uri="{BB962C8B-B14F-4D97-AF65-F5344CB8AC3E}">
        <p14:creationId xmlns:p14="http://schemas.microsoft.com/office/powerpoint/2010/main" val="3133534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0658">
                                            <p:txEl>
                                              <p:pRg st="1" end="1"/>
                                            </p:txEl>
                                          </p:spTgt>
                                        </p:tgtEl>
                                        <p:attrNameLst>
                                          <p:attrName>style.visibility</p:attrName>
                                        </p:attrNameLst>
                                      </p:cBhvr>
                                      <p:to>
                                        <p:strVal val="visible"/>
                                      </p:to>
                                    </p:set>
                                    <p:animEffect transition="in" filter="fade">
                                      <p:cBhvr>
                                        <p:cTn id="11" dur="500"/>
                                        <p:tgtEl>
                                          <p:spTgt spid="7065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0658">
                                            <p:txEl>
                                              <p:pRg st="2" end="2"/>
                                            </p:txEl>
                                          </p:spTgt>
                                        </p:tgtEl>
                                        <p:attrNameLst>
                                          <p:attrName>style.visibility</p:attrName>
                                        </p:attrNameLst>
                                      </p:cBhvr>
                                      <p:to>
                                        <p:strVal val="visible"/>
                                      </p:to>
                                    </p:set>
                                    <p:animEffect transition="in" filter="fade">
                                      <p:cBhvr>
                                        <p:cTn id="16" dur="500"/>
                                        <p:tgtEl>
                                          <p:spTgt spid="7065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0658">
                                            <p:txEl>
                                              <p:pRg st="3" end="3"/>
                                            </p:txEl>
                                          </p:spTgt>
                                        </p:tgtEl>
                                        <p:attrNameLst>
                                          <p:attrName>style.visibility</p:attrName>
                                        </p:attrNameLst>
                                      </p:cBhvr>
                                      <p:to>
                                        <p:strVal val="visible"/>
                                      </p:to>
                                    </p:set>
                                    <p:animEffect transition="in" filter="fade">
                                      <p:cBhvr>
                                        <p:cTn id="21" dur="500"/>
                                        <p:tgtEl>
                                          <p:spTgt spid="70658">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Collecting Data on Student Learning</a:t>
            </a:r>
            <a:endParaRPr lang="en-US" dirty="0"/>
          </a:p>
        </p:txBody>
      </p:sp>
      <p:sp>
        <p:nvSpPr>
          <p:cNvPr id="3" name="Content Placeholder 2"/>
          <p:cNvSpPr>
            <a:spLocks noGrp="1"/>
          </p:cNvSpPr>
          <p:nvPr>
            <p:ph idx="1"/>
          </p:nvPr>
        </p:nvSpPr>
        <p:spPr>
          <a:xfrm>
            <a:off x="504031" y="1763928"/>
            <a:ext cx="9360817" cy="4989036"/>
          </a:xfrm>
        </p:spPr>
        <p:txBody>
          <a:bodyPr>
            <a:normAutofit/>
          </a:bodyPr>
          <a:lstStyle/>
          <a:p>
            <a:r>
              <a:rPr lang="en-US" dirty="0" smtClean="0"/>
              <a:t>Data collection can include:</a:t>
            </a:r>
          </a:p>
          <a:p>
            <a:pPr lvl="1"/>
            <a:r>
              <a:rPr lang="en-US" sz="2800" dirty="0" smtClean="0"/>
              <a:t>Qualitative data</a:t>
            </a:r>
          </a:p>
          <a:p>
            <a:pPr lvl="1"/>
            <a:r>
              <a:rPr lang="en-US" sz="2800" dirty="0" smtClean="0"/>
              <a:t>Quantitative data</a:t>
            </a:r>
          </a:p>
          <a:p>
            <a:pPr lvl="1"/>
            <a:endParaRPr lang="en-US" sz="2800" dirty="0"/>
          </a:p>
          <a:p>
            <a:r>
              <a:rPr lang="en-US" dirty="0" smtClean="0"/>
              <a:t>Ultimately is translated into information that addresses the research questions</a:t>
            </a:r>
            <a:endParaRPr lang="en-US" sz="2800" dirty="0" smtClean="0"/>
          </a:p>
          <a:p>
            <a:pPr marL="503712" lvl="1" indent="0">
              <a:spcBef>
                <a:spcPts val="600"/>
              </a:spcBef>
              <a:buNone/>
            </a:pPr>
            <a:r>
              <a:rPr lang="en-US" sz="2800" dirty="0" smtClean="0"/>
              <a:t>On the indicator being assessed</a:t>
            </a:r>
          </a:p>
          <a:p>
            <a:pPr marL="503712" lvl="1" indent="0">
              <a:spcBef>
                <a:spcPts val="600"/>
              </a:spcBef>
              <a:buNone/>
            </a:pPr>
            <a:r>
              <a:rPr lang="en-US" sz="2800" dirty="0" smtClean="0"/>
              <a:t>At a particular, identified point in the program</a:t>
            </a:r>
            <a:endParaRPr lang="en-US" sz="2800"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25</a:t>
            </a:fld>
            <a:endParaRPr lang="en-US" dirty="0"/>
          </a:p>
        </p:txBody>
      </p:sp>
    </p:spTree>
    <p:extLst>
      <p:ext uri="{BB962C8B-B14F-4D97-AF65-F5344CB8AC3E}">
        <p14:creationId xmlns:p14="http://schemas.microsoft.com/office/powerpoint/2010/main" val="214411850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Collecting Data on Student Learning</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r>
              <a:rPr lang="en-US" dirty="0" smtClean="0"/>
              <a:t>What to look for:</a:t>
            </a:r>
          </a:p>
          <a:p>
            <a:r>
              <a:rPr lang="en-US" dirty="0" smtClean="0"/>
              <a:t>Assessment aligns with indicator;  i.e. valid data</a:t>
            </a:r>
          </a:p>
          <a:p>
            <a:pPr>
              <a:spcBef>
                <a:spcPts val="1800"/>
              </a:spcBef>
            </a:pPr>
            <a:r>
              <a:rPr lang="en-US" dirty="0" smtClean="0"/>
              <a:t>Triangulation is used:  i.e. reliable data collection</a:t>
            </a:r>
            <a:br>
              <a:rPr lang="en-US" dirty="0" smtClean="0"/>
            </a:br>
            <a:r>
              <a:rPr lang="en-US" dirty="0" smtClean="0"/>
              <a:t>within reason</a:t>
            </a:r>
          </a:p>
          <a:p>
            <a:pPr>
              <a:spcBef>
                <a:spcPts val="1800"/>
              </a:spcBef>
            </a:pPr>
            <a:r>
              <a:rPr lang="en-US" dirty="0" smtClean="0"/>
              <a:t>Assessment scoring is well designed</a:t>
            </a:r>
            <a:br>
              <a:rPr lang="en-US" dirty="0" smtClean="0"/>
            </a:br>
            <a:r>
              <a:rPr lang="en-US" dirty="0" smtClean="0"/>
              <a:t>levels are well described, and appropriate</a:t>
            </a:r>
          </a:p>
          <a:p>
            <a:pPr>
              <a:spcBef>
                <a:spcPts val="1800"/>
              </a:spcBef>
            </a:pPr>
            <a:r>
              <a:rPr lang="en-US" dirty="0" smtClean="0"/>
              <a:t>Assessment avoids “double barreled” (or more) scoring</a:t>
            </a:r>
            <a:endParaRPr lang="en-US" dirty="0"/>
          </a:p>
          <a:p>
            <a:pPr>
              <a:spcBef>
                <a:spcPts val="1800"/>
              </a:spcBef>
            </a:pPr>
            <a:r>
              <a:rPr lang="en-US" dirty="0" smtClean="0"/>
              <a:t>Sampling is used appropriately</a:t>
            </a:r>
          </a:p>
          <a:p>
            <a:pPr>
              <a:spcBef>
                <a:spcPts val="1800"/>
              </a:spcBef>
            </a:pPr>
            <a:r>
              <a:rPr lang="en-US" dirty="0" smtClean="0"/>
              <a:t>Data collected for assessing the program/cohort quality, </a:t>
            </a:r>
            <a:br>
              <a:rPr lang="en-US" dirty="0" smtClean="0"/>
            </a:br>
            <a:r>
              <a:rPr lang="en-US" dirty="0" smtClean="0"/>
              <a:t>not an assessment of student</a:t>
            </a:r>
            <a:endParaRPr lang="en-US" dirty="0"/>
          </a:p>
        </p:txBody>
      </p:sp>
      <p:sp>
        <p:nvSpPr>
          <p:cNvPr id="4" name="Slide Number Placeholder 3"/>
          <p:cNvSpPr>
            <a:spLocks noGrp="1"/>
          </p:cNvSpPr>
          <p:nvPr>
            <p:ph type="sldNum" sz="quarter" idx="12"/>
          </p:nvPr>
        </p:nvSpPr>
        <p:spPr/>
        <p:txBody>
          <a:bodyPr/>
          <a:lstStyle/>
          <a:p>
            <a:pPr>
              <a:defRPr/>
            </a:pPr>
            <a:fld id="{5210314F-006B-4606-9226-2E7A2606274E}" type="slidenum">
              <a:rPr lang="en-US" smtClean="0"/>
              <a:pPr>
                <a:defRPr/>
              </a:pPr>
              <a:t>26</a:t>
            </a:fld>
            <a:endParaRPr lang="en-US"/>
          </a:p>
        </p:txBody>
      </p:sp>
    </p:spTree>
    <p:extLst>
      <p:ext uri="{BB962C8B-B14F-4D97-AF65-F5344CB8AC3E}">
        <p14:creationId xmlns:p14="http://schemas.microsoft.com/office/powerpoint/2010/main" val="73751533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808" y="179437"/>
            <a:ext cx="9072563" cy="668788"/>
          </a:xfrm>
        </p:spPr>
        <p:txBody>
          <a:bodyPr>
            <a:normAutofit fontScale="90000"/>
          </a:bodyPr>
          <a:lstStyle/>
          <a:p>
            <a:r>
              <a:rPr lang="en-US" dirty="0" smtClean="0"/>
              <a:t>Case Studies</a:t>
            </a:r>
            <a:endParaRPr lang="en-US" dirty="0"/>
          </a:p>
        </p:txBody>
      </p:sp>
      <p:sp>
        <p:nvSpPr>
          <p:cNvPr id="3" name="Content Placeholder 2"/>
          <p:cNvSpPr>
            <a:spLocks noGrp="1"/>
          </p:cNvSpPr>
          <p:nvPr>
            <p:ph idx="1"/>
          </p:nvPr>
        </p:nvSpPr>
        <p:spPr>
          <a:xfrm>
            <a:off x="215776" y="1115541"/>
            <a:ext cx="9864849" cy="6048672"/>
          </a:xfrm>
        </p:spPr>
        <p:txBody>
          <a:bodyPr>
            <a:normAutofit fontScale="77500" lnSpcReduction="20000"/>
          </a:bodyPr>
          <a:lstStyle/>
          <a:p>
            <a:pPr marL="514350" indent="-514350">
              <a:buFont typeface="+mj-lt"/>
              <a:buAutoNum type="arabicPeriod"/>
            </a:pPr>
            <a:r>
              <a:rPr lang="en-US" dirty="0" smtClean="0"/>
              <a:t>Communication:  Ability to develop a credible argument is assessed using a multiple choice test.</a:t>
            </a:r>
            <a:r>
              <a:rPr lang="en-US" dirty="0"/>
              <a:t> </a:t>
            </a:r>
            <a:endParaRPr lang="en-US" dirty="0" smtClean="0"/>
          </a:p>
          <a:p>
            <a:pPr marL="514350" indent="-514350">
              <a:lnSpc>
                <a:spcPct val="120000"/>
              </a:lnSpc>
              <a:spcBef>
                <a:spcPts val="1200"/>
              </a:spcBef>
              <a:buFont typeface="+mj-lt"/>
              <a:buAutoNum type="arabicPeriod"/>
            </a:pPr>
            <a:r>
              <a:rPr lang="en-US" dirty="0" smtClean="0"/>
              <a:t>Communication</a:t>
            </a:r>
            <a:r>
              <a:rPr lang="en-US" dirty="0"/>
              <a:t>:  Ability to develop a credible argument is assessed using a  lab report discussion section.  Grading is done based on word count</a:t>
            </a:r>
            <a:r>
              <a:rPr lang="en-US" dirty="0" smtClean="0"/>
              <a:t>.</a:t>
            </a:r>
          </a:p>
          <a:p>
            <a:pPr marL="514350" indent="-514350">
              <a:lnSpc>
                <a:spcPct val="120000"/>
              </a:lnSpc>
              <a:spcBef>
                <a:spcPts val="1200"/>
              </a:spcBef>
              <a:buFont typeface="+mj-lt"/>
              <a:buAutoNum type="arabicPeriod"/>
            </a:pPr>
            <a:r>
              <a:rPr lang="en-US" dirty="0" smtClean="0"/>
              <a:t>Investigation:  Ability to develop an investigation plan is assessed using a lab report that requires experiment design.</a:t>
            </a:r>
          </a:p>
          <a:p>
            <a:pPr marL="514350" indent="-514350">
              <a:lnSpc>
                <a:spcPct val="120000"/>
              </a:lnSpc>
              <a:spcBef>
                <a:spcPts val="1200"/>
              </a:spcBef>
              <a:buFont typeface="+mj-lt"/>
              <a:buAutoNum type="arabicPeriod"/>
            </a:pPr>
            <a:r>
              <a:rPr lang="en-US" dirty="0" smtClean="0"/>
              <a:t>Ethics: </a:t>
            </a:r>
            <a:r>
              <a:rPr lang="en-US" dirty="0"/>
              <a:t>E</a:t>
            </a:r>
            <a:r>
              <a:rPr lang="en-US" dirty="0" smtClean="0"/>
              <a:t>thics is assessed only using the grade in an ethics course.</a:t>
            </a:r>
          </a:p>
          <a:p>
            <a:pPr marL="514350" indent="-514350">
              <a:lnSpc>
                <a:spcPct val="120000"/>
              </a:lnSpc>
              <a:spcBef>
                <a:spcPts val="1200"/>
              </a:spcBef>
              <a:buFont typeface="+mj-lt"/>
              <a:buAutoNum type="arabicPeriod"/>
            </a:pPr>
            <a:r>
              <a:rPr lang="en-US" dirty="0" smtClean="0"/>
              <a:t>Design:  Ability to generate creative design ideas is assessed using a student survey.</a:t>
            </a:r>
          </a:p>
          <a:p>
            <a:pPr marL="514350" indent="-514350">
              <a:lnSpc>
                <a:spcPct val="120000"/>
              </a:lnSpc>
              <a:spcBef>
                <a:spcPts val="1200"/>
              </a:spcBef>
              <a:buFont typeface="+mj-lt"/>
              <a:buAutoNum type="arabicPeriod"/>
            </a:pPr>
            <a:r>
              <a:rPr lang="en-US" dirty="0" smtClean="0"/>
              <a:t>Knowledge base:  A course grade in physics is used to assess physics knowledge base.</a:t>
            </a:r>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27</a:t>
            </a:fld>
            <a:endParaRPr lang="en-US"/>
          </a:p>
        </p:txBody>
      </p:sp>
    </p:spTree>
    <p:extLst>
      <p:ext uri="{BB962C8B-B14F-4D97-AF65-F5344CB8AC3E}">
        <p14:creationId xmlns:p14="http://schemas.microsoft.com/office/powerpoint/2010/main" val="157857583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Rubrics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28</a:t>
            </a:fld>
            <a:endParaRPr lang="en-US"/>
          </a:p>
        </p:txBody>
      </p:sp>
    </p:spTree>
    <p:extLst>
      <p:ext uri="{BB962C8B-B14F-4D97-AF65-F5344CB8AC3E}">
        <p14:creationId xmlns:p14="http://schemas.microsoft.com/office/powerpoint/2010/main" val="278422254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nvGraphicFramePr>
        <p:xfrm>
          <a:off x="0" y="467469"/>
          <a:ext cx="10080625" cy="6547968"/>
        </p:xfrm>
        <a:graphic>
          <a:graphicData uri="http://schemas.openxmlformats.org/drawingml/2006/table">
            <a:tbl>
              <a:tblPr/>
              <a:tblGrid>
                <a:gridCol w="2044752"/>
                <a:gridCol w="1329088"/>
                <a:gridCol w="1656249"/>
                <a:gridCol w="2412807"/>
                <a:gridCol w="2126541"/>
                <a:gridCol w="511188"/>
              </a:tblGrid>
              <a:tr h="385967">
                <a:tc>
                  <a:txBody>
                    <a:bodyPr/>
                    <a:lstStyle/>
                    <a:p>
                      <a:pPr algn="ctr">
                        <a:spcAft>
                          <a:spcPts val="0"/>
                        </a:spcAft>
                      </a:pPr>
                      <a:endParaRPr lang="en-US" sz="1100" b="1" i="1" dirty="0">
                        <a:solidFill>
                          <a:srgbClr val="000000"/>
                        </a:solidFill>
                        <a:latin typeface="Arial"/>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i="1">
                          <a:solidFill>
                            <a:srgbClr val="000000"/>
                          </a:solidFill>
                          <a:latin typeface="Arial"/>
                          <a:ea typeface="HG Mincho Light J"/>
                          <a:cs typeface="Arial Unicode MS"/>
                        </a:rPr>
                        <a:t>1</a:t>
                      </a:r>
                      <a:endParaRPr lang="en-CA" sz="1100" b="1" i="1">
                        <a:solidFill>
                          <a:srgbClr val="000000"/>
                        </a:solidFill>
                        <a:latin typeface="Palatino Linotype"/>
                        <a:ea typeface="HG Mincho Light J"/>
                        <a:cs typeface="Arial Unicode MS"/>
                      </a:endParaRPr>
                    </a:p>
                    <a:p>
                      <a:pPr algn="ctr">
                        <a:spcAft>
                          <a:spcPts val="0"/>
                        </a:spcAft>
                      </a:pPr>
                      <a:r>
                        <a:rPr lang="en-US" sz="1100" b="1" i="1">
                          <a:solidFill>
                            <a:srgbClr val="000000"/>
                          </a:solidFill>
                          <a:latin typeface="Arial"/>
                          <a:ea typeface="HG Mincho Light J"/>
                          <a:cs typeface="Arial Unicode MS"/>
                        </a:rPr>
                        <a:t>(not demonstrated)</a:t>
                      </a:r>
                      <a:endParaRPr lang="en-CA" sz="1100" b="1" i="1">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i="1">
                          <a:solidFill>
                            <a:srgbClr val="000000"/>
                          </a:solidFill>
                          <a:latin typeface="Arial"/>
                          <a:ea typeface="HG Mincho Light J"/>
                          <a:cs typeface="Arial Unicode MS"/>
                        </a:rPr>
                        <a:t>2</a:t>
                      </a:r>
                      <a:endParaRPr lang="en-CA" sz="1100" b="1" i="1">
                        <a:solidFill>
                          <a:srgbClr val="000000"/>
                        </a:solidFill>
                        <a:latin typeface="Palatino Linotype"/>
                        <a:ea typeface="HG Mincho Light J"/>
                        <a:cs typeface="Arial Unicode MS"/>
                      </a:endParaRPr>
                    </a:p>
                    <a:p>
                      <a:pPr algn="ctr">
                        <a:spcAft>
                          <a:spcPts val="0"/>
                        </a:spcAft>
                      </a:pPr>
                      <a:r>
                        <a:rPr lang="en-US" sz="1100" b="1" i="1">
                          <a:solidFill>
                            <a:srgbClr val="000000"/>
                          </a:solidFill>
                          <a:latin typeface="Arial"/>
                          <a:ea typeface="HG Mincho Light J"/>
                          <a:cs typeface="Arial Unicode MS"/>
                        </a:rPr>
                        <a:t>(marginal)</a:t>
                      </a:r>
                      <a:endParaRPr lang="en-CA" sz="1100" b="1" i="1">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i="1">
                          <a:solidFill>
                            <a:srgbClr val="000000"/>
                          </a:solidFill>
                          <a:latin typeface="Arial"/>
                          <a:ea typeface="HG Mincho Light J"/>
                          <a:cs typeface="Arial Unicode MS"/>
                        </a:rPr>
                        <a:t>3</a:t>
                      </a:r>
                      <a:endParaRPr lang="en-CA" sz="1100" b="1" i="1">
                        <a:solidFill>
                          <a:srgbClr val="000000"/>
                        </a:solidFill>
                        <a:latin typeface="Palatino Linotype"/>
                        <a:ea typeface="HG Mincho Light J"/>
                        <a:cs typeface="Arial Unicode MS"/>
                      </a:endParaRPr>
                    </a:p>
                    <a:p>
                      <a:pPr algn="ctr">
                        <a:spcAft>
                          <a:spcPts val="0"/>
                        </a:spcAft>
                      </a:pPr>
                      <a:r>
                        <a:rPr lang="en-US" sz="1100" b="1" i="1">
                          <a:solidFill>
                            <a:srgbClr val="000000"/>
                          </a:solidFill>
                          <a:latin typeface="Arial"/>
                          <a:ea typeface="HG Mincho Light J"/>
                          <a:cs typeface="Arial Unicode MS"/>
                        </a:rPr>
                        <a:t>(meets expectations)</a:t>
                      </a:r>
                      <a:endParaRPr lang="en-CA" sz="1100" b="1" i="1">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i="1">
                          <a:solidFill>
                            <a:srgbClr val="000000"/>
                          </a:solidFill>
                          <a:latin typeface="Arial"/>
                          <a:ea typeface="HG Mincho Light J"/>
                          <a:cs typeface="Arial Unicode MS"/>
                        </a:rPr>
                        <a:t>4</a:t>
                      </a:r>
                      <a:endParaRPr lang="en-CA" sz="1100" b="1" i="1">
                        <a:solidFill>
                          <a:srgbClr val="000000"/>
                        </a:solidFill>
                        <a:latin typeface="Palatino Linotype"/>
                        <a:ea typeface="HG Mincho Light J"/>
                        <a:cs typeface="Arial Unicode MS"/>
                      </a:endParaRPr>
                    </a:p>
                    <a:p>
                      <a:pPr algn="ctr">
                        <a:spcAft>
                          <a:spcPts val="0"/>
                        </a:spcAft>
                      </a:pPr>
                      <a:r>
                        <a:rPr lang="en-US" sz="1100" b="1" i="1">
                          <a:solidFill>
                            <a:srgbClr val="000000"/>
                          </a:solidFill>
                          <a:latin typeface="Arial"/>
                          <a:ea typeface="HG Mincho Light J"/>
                          <a:cs typeface="Arial Unicode MS"/>
                        </a:rPr>
                        <a:t>(outstanding)</a:t>
                      </a:r>
                      <a:endParaRPr lang="en-CA" sz="1100" b="1" i="1">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i="1">
                          <a:solidFill>
                            <a:srgbClr val="000000"/>
                          </a:solidFill>
                          <a:latin typeface="Arial"/>
                          <a:ea typeface="HG Mincho Light J"/>
                          <a:cs typeface="Arial Unicode MS"/>
                        </a:rPr>
                        <a:t>Mark</a:t>
                      </a:r>
                      <a:endParaRPr lang="en-CA" sz="1100" b="1" i="1">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9945">
                <a:tc>
                  <a:txBody>
                    <a:bodyPr/>
                    <a:lstStyle/>
                    <a:p>
                      <a:pPr algn="l">
                        <a:spcAft>
                          <a:spcPts val="0"/>
                        </a:spcAft>
                      </a:pPr>
                      <a:r>
                        <a:rPr lang="en-US" sz="1100" b="1" i="0" dirty="0">
                          <a:solidFill>
                            <a:srgbClr val="000000"/>
                          </a:solidFill>
                          <a:latin typeface="Arial"/>
                          <a:ea typeface="HG Mincho Light J"/>
                          <a:cs typeface="Arial Unicode MS"/>
                        </a:rPr>
                        <a:t>Gathers information from appropriate sources </a:t>
                      </a:r>
                      <a:endParaRPr lang="en-CA" sz="1100" b="1" i="1" dirty="0">
                        <a:solidFill>
                          <a:srgbClr val="000000"/>
                        </a:solidFill>
                        <a:latin typeface="Palatino Linotype"/>
                        <a:ea typeface="HG Mincho Light J"/>
                        <a:cs typeface="Arial Unicode MS"/>
                      </a:endParaRPr>
                    </a:p>
                    <a:p>
                      <a:pPr algn="l">
                        <a:spcAft>
                          <a:spcPts val="0"/>
                        </a:spcAft>
                      </a:pPr>
                      <a:r>
                        <a:rPr lang="en-US" sz="1100" b="0" i="1" dirty="0">
                          <a:solidFill>
                            <a:srgbClr val="000000"/>
                          </a:solidFill>
                          <a:latin typeface="Arial"/>
                          <a:ea typeface="HG Mincho Light J"/>
                          <a:cs typeface="Arial Unicode MS"/>
                        </a:rPr>
                        <a:t>3.04-FY4: Gathers info</a:t>
                      </a:r>
                      <a:endParaRPr lang="en-CA" sz="1100" b="1" i="1"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solidFill>
                            <a:srgbClr val="000000"/>
                          </a:solidFill>
                          <a:latin typeface="Arial"/>
                          <a:ea typeface="HG Mincho Light J"/>
                          <a:cs typeface="Arial Unicode MS"/>
                        </a:rPr>
                        <a:t>No significant information used, not cited; blatant plagiarism.</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solidFill>
                            <a:srgbClr val="000000"/>
                          </a:solidFill>
                          <a:latin typeface="Arial"/>
                          <a:ea typeface="HG Mincho Light J"/>
                          <a:cs typeface="Arial Unicode MS"/>
                        </a:rPr>
                        <a:t>Insufficient usage; improper citations.</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Arial Unicode MS"/>
                        </a:rPr>
                        <a:t>Gathers and uses information from appropriate sources, including applicable standards, patents, regulations as appropriate, with proper citations</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Arial Unicode MS"/>
                        </a:rPr>
                        <a:t>Uses information from multiple authoritative, objective, reliable sources; cited and formatted properly</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CA" sz="1400">
                        <a:solidFill>
                          <a:srgbClr val="000000"/>
                        </a:solidFill>
                        <a:latin typeface="Palatino Linotype"/>
                        <a:ea typeface="HG Mincho Light J"/>
                        <a:cs typeface="Arial Unicode MS"/>
                      </a:endParaRPr>
                    </a:p>
                    <a:p>
                      <a:pPr algn="r">
                        <a:spcAft>
                          <a:spcPts val="0"/>
                        </a:spcAft>
                      </a:pPr>
                      <a:r>
                        <a:rPr lang="en-US" sz="1100" b="1">
                          <a:solidFill>
                            <a:srgbClr val="000000"/>
                          </a:solidFill>
                          <a:latin typeface="Arial"/>
                          <a:ea typeface="HG Mincho Light J"/>
                          <a:cs typeface="Arial Unicode MS"/>
                        </a:rPr>
                        <a:t>/4</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9945">
                <a:tc>
                  <a:txBody>
                    <a:bodyPr/>
                    <a:lstStyle/>
                    <a:p>
                      <a:pPr algn="l">
                        <a:spcAft>
                          <a:spcPts val="0"/>
                        </a:spcAft>
                      </a:pPr>
                      <a:r>
                        <a:rPr lang="en-US" sz="1100" b="1" i="0">
                          <a:solidFill>
                            <a:srgbClr val="000000"/>
                          </a:solidFill>
                          <a:latin typeface="Arial"/>
                          <a:ea typeface="HG Mincho Light J"/>
                          <a:cs typeface="Arial Unicode MS"/>
                        </a:rPr>
                        <a:t>Plans and manages time and money</a:t>
                      </a:r>
                      <a:endParaRPr lang="en-CA" sz="1100" b="1" i="1">
                        <a:solidFill>
                          <a:srgbClr val="000000"/>
                        </a:solidFill>
                        <a:latin typeface="Palatino Linotype"/>
                        <a:ea typeface="HG Mincho Light J"/>
                        <a:cs typeface="Arial Unicode MS"/>
                      </a:endParaRPr>
                    </a:p>
                    <a:p>
                      <a:pPr algn="l">
                        <a:spcAft>
                          <a:spcPts val="0"/>
                        </a:spcAft>
                      </a:pPr>
                      <a:r>
                        <a:rPr lang="en-US" sz="1100" b="0" i="1">
                          <a:solidFill>
                            <a:srgbClr val="000000"/>
                          </a:solidFill>
                          <a:latin typeface="Arial"/>
                          <a:ea typeface="HG Mincho Light J"/>
                          <a:cs typeface="Arial Unicode MS"/>
                        </a:rPr>
                        <a:t>3.11-FY1: Manage time and money</a:t>
                      </a:r>
                      <a:endParaRPr lang="en-CA" sz="1100" b="1" i="1">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Arial Unicode MS"/>
                        </a:rPr>
                        <a:t>No useful timeline or budget described; poorly managed project; safety issues</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solidFill>
                            <a:srgbClr val="000000"/>
                          </a:solidFill>
                          <a:latin typeface="Arial"/>
                          <a:ea typeface="HG Mincho Light J"/>
                          <a:cs typeface="Arial Unicode MS"/>
                        </a:rPr>
                        <a:t>Poor timeline or budget; infrequent meetings; minor safety problems</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solidFill>
                            <a:srgbClr val="000000"/>
                          </a:solidFill>
                          <a:latin typeface="Arial"/>
                          <a:ea typeface="HG Mincho Light J"/>
                          <a:cs typeface="Arial Unicode MS"/>
                        </a:rPr>
                        <a:t>Plans and efficiently manages time and money; team effectively used meetings; safety considerations are clear </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Arial Unicode MS"/>
                        </a:rPr>
                        <a:t>Efficient, excellent project plan presented; detailed budget; potential risks foreseen and mitigated</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CA" sz="1400">
                        <a:solidFill>
                          <a:srgbClr val="000000"/>
                        </a:solidFill>
                        <a:latin typeface="Palatino Linotype"/>
                        <a:ea typeface="HG Mincho Light J"/>
                        <a:cs typeface="Arial Unicode MS"/>
                      </a:endParaRPr>
                    </a:p>
                    <a:p>
                      <a:pPr algn="r">
                        <a:spcAft>
                          <a:spcPts val="0"/>
                        </a:spcAft>
                      </a:pPr>
                      <a:r>
                        <a:rPr lang="en-US" sz="1100" b="1">
                          <a:solidFill>
                            <a:srgbClr val="000000"/>
                          </a:solidFill>
                          <a:latin typeface="Arial"/>
                          <a:ea typeface="HG Mincho Light J"/>
                          <a:cs typeface="Arial Unicode MS"/>
                        </a:rPr>
                        <a:t>/4</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1952">
                <a:tc>
                  <a:txBody>
                    <a:bodyPr/>
                    <a:lstStyle/>
                    <a:p>
                      <a:pPr algn="l">
                        <a:spcAft>
                          <a:spcPts val="0"/>
                        </a:spcAft>
                      </a:pPr>
                      <a:r>
                        <a:rPr lang="en-US" sz="1100" b="1" i="0">
                          <a:solidFill>
                            <a:srgbClr val="000000"/>
                          </a:solidFill>
                          <a:latin typeface="Arial"/>
                          <a:ea typeface="HG Mincho Light J"/>
                          <a:cs typeface="Arial Unicode MS"/>
                        </a:rPr>
                        <a:t>Describes design process</a:t>
                      </a:r>
                      <a:endParaRPr lang="en-CA" sz="1100" b="1" i="1">
                        <a:solidFill>
                          <a:srgbClr val="000000"/>
                        </a:solidFill>
                        <a:latin typeface="Palatino Linotype"/>
                        <a:ea typeface="HG Mincho Light J"/>
                        <a:cs typeface="Arial Unicode MS"/>
                      </a:endParaRPr>
                    </a:p>
                    <a:p>
                      <a:pPr algn="l">
                        <a:spcAft>
                          <a:spcPts val="0"/>
                        </a:spcAft>
                      </a:pPr>
                      <a:r>
                        <a:rPr lang="en-US" sz="1100" b="0" i="1">
                          <a:solidFill>
                            <a:srgbClr val="000000"/>
                          </a:solidFill>
                          <a:latin typeface="Arial"/>
                          <a:ea typeface="HG Mincho Light J"/>
                          <a:cs typeface="Arial Unicode MS"/>
                        </a:rPr>
                        <a:t>3.04-FY1: Uses process</a:t>
                      </a:r>
                      <a:endParaRPr lang="en-CA" sz="1100" b="1" i="1">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Arial Unicode MS"/>
                        </a:rPr>
                        <a:t>No discussion of design process.</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Arial Unicode MS"/>
                        </a:rPr>
                        <a:t>Generic design process described.</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solidFill>
                            <a:srgbClr val="000000"/>
                          </a:solidFill>
                          <a:latin typeface="Arial"/>
                          <a:ea typeface="HG Mincho Light J"/>
                          <a:cs typeface="Arial Unicode MS"/>
                        </a:rPr>
                        <a:t>Describes design process used to design system, component, or process to solve open-ended complex problem.</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Arial Unicode MS"/>
                        </a:rPr>
                        <a:t>Comprehensive design process described, with appropriate iterations and revisions based on project progress</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000000"/>
                          </a:solidFill>
                          <a:latin typeface="Arial"/>
                          <a:ea typeface="HG Mincho Light J"/>
                          <a:cs typeface="Arial Unicode MS"/>
                        </a:rPr>
                        <a:t>/4</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9945">
                <a:tc>
                  <a:txBody>
                    <a:bodyPr/>
                    <a:lstStyle/>
                    <a:p>
                      <a:pPr algn="l">
                        <a:spcAft>
                          <a:spcPts val="0"/>
                        </a:spcAft>
                      </a:pPr>
                      <a:r>
                        <a:rPr lang="en-US" sz="1100" b="1" i="0">
                          <a:solidFill>
                            <a:srgbClr val="000000"/>
                          </a:solidFill>
                          <a:latin typeface="Arial"/>
                          <a:ea typeface="HG Mincho Light J"/>
                          <a:cs typeface="Arial Unicode MS"/>
                        </a:rPr>
                        <a:t>Incorporates social, environmental, and financial factors</a:t>
                      </a:r>
                      <a:endParaRPr lang="en-CA" sz="1100" b="1" i="1">
                        <a:solidFill>
                          <a:srgbClr val="000000"/>
                        </a:solidFill>
                        <a:latin typeface="Palatino Linotype"/>
                        <a:ea typeface="HG Mincho Light J"/>
                        <a:cs typeface="Arial Unicode MS"/>
                      </a:endParaRPr>
                    </a:p>
                    <a:p>
                      <a:pPr algn="l">
                        <a:spcAft>
                          <a:spcPts val="0"/>
                        </a:spcAft>
                      </a:pPr>
                      <a:r>
                        <a:rPr lang="en-US" sz="1100" b="0" i="1">
                          <a:solidFill>
                            <a:srgbClr val="000000"/>
                          </a:solidFill>
                          <a:latin typeface="Arial"/>
                          <a:ea typeface="HG Mincho Light J"/>
                          <a:cs typeface="Arial Unicode MS"/>
                        </a:rPr>
                        <a:t>3.09-FY4: Sustainability in decisions</a:t>
                      </a:r>
                      <a:endParaRPr lang="en-CA" sz="1100" b="1" i="1">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Times New Roman"/>
                        </a:rPr>
                        <a:t>No consideration of these factors.</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Times New Roman"/>
                        </a:rPr>
                        <a:t>Factors mentioned but no clear evidence of impact on decision making.</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100">
                          <a:solidFill>
                            <a:srgbClr val="000000"/>
                          </a:solidFill>
                          <a:latin typeface="Arial"/>
                          <a:ea typeface="HG Mincho Light J"/>
                          <a:cs typeface="Arial Unicode MS"/>
                        </a:rPr>
                        <a:t>Incorporated appropriate social, environmental, and financial factors in decision making</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100">
                          <a:solidFill>
                            <a:srgbClr val="000000"/>
                          </a:solidFill>
                          <a:latin typeface="Arial"/>
                          <a:ea typeface="Arial"/>
                          <a:cs typeface="Times New Roman"/>
                        </a:rPr>
                        <a:t>Well-reasoned analysis of these factors, with risks mitigated where possible</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000000"/>
                          </a:solidFill>
                          <a:latin typeface="Arial"/>
                          <a:ea typeface="HG Mincho Light J"/>
                          <a:cs typeface="Arial Unicode MS"/>
                        </a:rPr>
                        <a:t>/4</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9945">
                <a:tc>
                  <a:txBody>
                    <a:bodyPr/>
                    <a:lstStyle/>
                    <a:p>
                      <a:pPr algn="l">
                        <a:spcAft>
                          <a:spcPts val="0"/>
                        </a:spcAft>
                      </a:pPr>
                      <a:r>
                        <a:rPr lang="en-US" sz="1100" b="1" i="0">
                          <a:solidFill>
                            <a:srgbClr val="000000"/>
                          </a:solidFill>
                          <a:latin typeface="Arial"/>
                          <a:ea typeface="HG Mincho Light J"/>
                          <a:cs typeface="Arial Unicode MS"/>
                        </a:rPr>
                        <a:t>Demonstrates appropriate effort in implementation</a:t>
                      </a:r>
                      <a:endParaRPr lang="en-CA" sz="1100" b="1" i="1">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solidFill>
                            <a:srgbClr val="000000"/>
                          </a:solidFill>
                          <a:latin typeface="Arial"/>
                          <a:ea typeface="HG Mincho Light J"/>
                          <a:cs typeface="Arial Unicode MS"/>
                        </a:rPr>
                        <a:t>Insufficient </a:t>
                      </a:r>
                      <a:r>
                        <a:rPr lang="en-US" sz="1100" baseline="0" dirty="0" smtClean="0">
                          <a:solidFill>
                            <a:srgbClr val="000000"/>
                          </a:solidFill>
                          <a:latin typeface="Arial"/>
                          <a:ea typeface="HG Mincho Light J"/>
                          <a:cs typeface="Arial Unicode MS"/>
                        </a:rPr>
                        <a:t> output</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Arial Unicode MS"/>
                        </a:rPr>
                        <a:t>Sufficient implementation but some opportunities not taken, or feedback at proposal not incorporated in implementation</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Arial Unicode MS"/>
                        </a:rPr>
                        <a:t>Appropriate effort, analysis, and/or construction demonstrated to implement product, process, or system </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solidFill>
                            <a:srgbClr val="000000"/>
                          </a:solidFill>
                          <a:latin typeface="Arial"/>
                          <a:ea typeface="HG Mincho Light J"/>
                          <a:cs typeface="Arial Unicode MS"/>
                        </a:rPr>
                        <a:t>Outstanding implementation</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000000"/>
                          </a:solidFill>
                          <a:latin typeface="Arial"/>
                          <a:ea typeface="HG Mincho Light J"/>
                          <a:cs typeface="Arial Unicode MS"/>
                        </a:rPr>
                        <a:t>/4</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1952">
                <a:tc>
                  <a:txBody>
                    <a:bodyPr/>
                    <a:lstStyle/>
                    <a:p>
                      <a:pPr algn="l">
                        <a:spcAft>
                          <a:spcPts val="0"/>
                        </a:spcAft>
                      </a:pPr>
                      <a:r>
                        <a:rPr lang="en-US" sz="1100" b="1" i="0">
                          <a:solidFill>
                            <a:srgbClr val="000000"/>
                          </a:solidFill>
                          <a:latin typeface="Arial"/>
                          <a:ea typeface="HG Mincho Light J"/>
                          <a:cs typeface="Arial Unicode MS"/>
                        </a:rPr>
                        <a:t>Compares design solution against objectives</a:t>
                      </a:r>
                      <a:endParaRPr lang="en-CA" sz="1100" b="1" i="1">
                        <a:solidFill>
                          <a:srgbClr val="000000"/>
                        </a:solidFill>
                        <a:latin typeface="Palatino Linotype"/>
                        <a:ea typeface="HG Mincho Light J"/>
                        <a:cs typeface="Arial Unicode MS"/>
                      </a:endParaRPr>
                    </a:p>
                    <a:p>
                      <a:pPr algn="l">
                        <a:spcAft>
                          <a:spcPts val="0"/>
                        </a:spcAft>
                      </a:pPr>
                      <a:r>
                        <a:rPr lang="en-US" sz="1100" b="0" i="1">
                          <a:solidFill>
                            <a:srgbClr val="000000"/>
                          </a:solidFill>
                          <a:latin typeface="Arial"/>
                          <a:ea typeface="HG Mincho Light J"/>
                          <a:cs typeface="Arial Unicode MS"/>
                        </a:rPr>
                        <a:t>3.04-FY7: Compares solution</a:t>
                      </a:r>
                      <a:endParaRPr lang="en-CA" sz="1100" b="1" i="1">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Arial Unicode MS"/>
                        </a:rPr>
                        <a:t>No evaluation of design solution</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solidFill>
                            <a:srgbClr val="000000"/>
                          </a:solidFill>
                          <a:latin typeface="Arial"/>
                          <a:ea typeface="HG Mincho Light J"/>
                          <a:cs typeface="Arial Unicode MS"/>
                        </a:rPr>
                        <a:t>Some factors missed in evaluating design solution</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Arial Unicode MS"/>
                        </a:rPr>
                        <a:t>Compares the design solution against the project objectives and functional specifications, providing qualitative evaluation where appropriate</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solidFill>
                            <a:srgbClr val="000000"/>
                          </a:solidFill>
                          <a:latin typeface="Arial"/>
                          <a:ea typeface="HG Mincho Light J"/>
                          <a:cs typeface="Arial Unicode MS"/>
                        </a:rPr>
                        <a:t>Comprehensive evaluation of design solution, with well-defended recommendations for future work or implementation</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000000"/>
                          </a:solidFill>
                          <a:latin typeface="Arial"/>
                          <a:ea typeface="HG Mincho Light J"/>
                          <a:cs typeface="Arial Unicode MS"/>
                        </a:rPr>
                        <a:t>/4</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9945">
                <a:tc>
                  <a:txBody>
                    <a:bodyPr/>
                    <a:lstStyle/>
                    <a:p>
                      <a:pPr algn="l">
                        <a:spcAft>
                          <a:spcPts val="0"/>
                        </a:spcAft>
                      </a:pPr>
                      <a:r>
                        <a:rPr lang="en-US" sz="1100" b="1" i="0" dirty="0">
                          <a:solidFill>
                            <a:srgbClr val="000000"/>
                          </a:solidFill>
                          <a:latin typeface="Arial"/>
                          <a:ea typeface="HG Mincho Light J"/>
                          <a:cs typeface="Arial Unicode MS"/>
                        </a:rPr>
                        <a:t>Creates report following requirements</a:t>
                      </a:r>
                      <a:endParaRPr lang="en-CA" sz="1100" b="1" i="1"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Times New Roman"/>
                        </a:rPr>
                        <a:t>Poorly constructed report</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latin typeface="Arial"/>
                          <a:ea typeface="HG Mincho Light J"/>
                          <a:cs typeface="Times New Roman"/>
                        </a:rPr>
                        <a:t>Some organization problems, minor formatting problems, redundancy, spelling grammar/errors</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100">
                          <a:solidFill>
                            <a:srgbClr val="000000"/>
                          </a:solidFill>
                          <a:latin typeface="Arial"/>
                          <a:ea typeface="HG Mincho Light J"/>
                          <a:cs typeface="Arial Unicode MS"/>
                        </a:rPr>
                        <a:t>Report achieves goal using formal tone, properly formatted, concisely written, appropriate use of figures, few spelling/grammar errors</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100">
                          <a:solidFill>
                            <a:srgbClr val="000000"/>
                          </a:solidFill>
                          <a:latin typeface="Arial"/>
                          <a:ea typeface="Arial"/>
                          <a:cs typeface="Times New Roman"/>
                        </a:rPr>
                        <a:t>Professional tone, convincing argument, authoritative, skillful transitions</a:t>
                      </a:r>
                      <a:endParaRPr lang="en-CA" sz="140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000000"/>
                          </a:solidFill>
                          <a:latin typeface="Arial"/>
                          <a:ea typeface="HG Mincho Light J"/>
                          <a:cs typeface="Arial Unicode MS"/>
                        </a:rPr>
                        <a:t>/4</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372">
                <a:tc gridSpan="5">
                  <a:txBody>
                    <a:bodyPr/>
                    <a:lstStyle/>
                    <a:p>
                      <a:pPr algn="r">
                        <a:spcAft>
                          <a:spcPts val="0"/>
                        </a:spcAft>
                      </a:pPr>
                      <a:r>
                        <a:rPr lang="en-US" sz="1400" b="1" dirty="0">
                          <a:solidFill>
                            <a:srgbClr val="000000"/>
                          </a:solidFill>
                          <a:latin typeface="Arial"/>
                          <a:ea typeface="HG Mincho Light J"/>
                          <a:cs typeface="Arial Unicode MS"/>
                        </a:rPr>
                        <a:t>Overall Grade:</a:t>
                      </a:r>
                      <a:endParaRPr lang="en-CA" sz="1400" dirty="0">
                        <a:solidFill>
                          <a:srgbClr val="000000"/>
                        </a:solidFill>
                        <a:latin typeface="Palatino"/>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a:txBody>
                    <a:bodyPr/>
                    <a:lstStyle/>
                    <a:p>
                      <a:pPr algn="r">
                        <a:spcAft>
                          <a:spcPts val="0"/>
                        </a:spcAft>
                      </a:pPr>
                      <a:r>
                        <a:rPr lang="en-US" sz="1100" b="1" dirty="0">
                          <a:solidFill>
                            <a:srgbClr val="000000"/>
                          </a:solidFill>
                          <a:latin typeface="Arial"/>
                          <a:ea typeface="HG Mincho Light J"/>
                          <a:cs typeface="Arial Unicode MS"/>
                        </a:rPr>
                        <a:t>/28   </a:t>
                      </a:r>
                      <a:endParaRPr lang="en-CA" sz="1400" dirty="0">
                        <a:solidFill>
                          <a:srgbClr val="000000"/>
                        </a:solidFill>
                        <a:latin typeface="Palatino Linotype"/>
                        <a:ea typeface="HG Mincho Light J"/>
                        <a:cs typeface="Arial Unicode MS"/>
                      </a:endParaRPr>
                    </a:p>
                  </a:txBody>
                  <a:tcPr marL="24991" marR="24991" marT="24991" marB="249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pPr>
              <a:defRPr/>
            </a:pPr>
            <a:fld id="{8B073426-6DEB-4E18-827B-69449BFFB518}" type="slidenum">
              <a:rPr lang="en-US" smtClean="0"/>
              <a:pPr>
                <a:defRPr/>
              </a:pPr>
              <a:t>29</a:t>
            </a:fld>
            <a:endParaRPr lang="en-US"/>
          </a:p>
        </p:txBody>
      </p:sp>
      <p:sp>
        <p:nvSpPr>
          <p:cNvPr id="9" name="TextBox 8"/>
          <p:cNvSpPr txBox="1">
            <a:spLocks noChangeArrowheads="1"/>
          </p:cNvSpPr>
          <p:nvPr/>
        </p:nvSpPr>
        <p:spPr bwMode="auto">
          <a:xfrm>
            <a:off x="3239543" y="7111347"/>
            <a:ext cx="1423545" cy="465519"/>
          </a:xfrm>
          <a:prstGeom prst="rect">
            <a:avLst/>
          </a:prstGeom>
          <a:noFill/>
          <a:ln w="9525">
            <a:noFill/>
            <a:miter lim="800000"/>
            <a:headEnd/>
            <a:tailEnd/>
          </a:ln>
        </p:spPr>
        <p:txBody>
          <a:bodyPr wrap="none" lIns="91430" tIns="45716" rIns="91430" bIns="45716">
            <a:spAutoFit/>
          </a:bodyPr>
          <a:lstStyle/>
          <a:p>
            <a:r>
              <a:rPr lang="en-CA" sz="2400" b="1" dirty="0">
                <a:solidFill>
                  <a:srgbClr val="FF0000"/>
                </a:solidFill>
              </a:rPr>
              <a:t>threshold</a:t>
            </a:r>
            <a:endParaRPr lang="en-CA" b="1" dirty="0">
              <a:solidFill>
                <a:srgbClr val="FF0000"/>
              </a:solidFill>
              <a:latin typeface="+mn-lt"/>
            </a:endParaRPr>
          </a:p>
        </p:txBody>
      </p:sp>
      <p:sp>
        <p:nvSpPr>
          <p:cNvPr id="10" name="TextBox 9"/>
          <p:cNvSpPr txBox="1">
            <a:spLocks noChangeArrowheads="1"/>
          </p:cNvSpPr>
          <p:nvPr/>
        </p:nvSpPr>
        <p:spPr bwMode="auto">
          <a:xfrm>
            <a:off x="5473155" y="7111347"/>
            <a:ext cx="957147" cy="465519"/>
          </a:xfrm>
          <a:prstGeom prst="rect">
            <a:avLst/>
          </a:prstGeom>
          <a:noFill/>
          <a:ln w="9525">
            <a:noFill/>
            <a:miter lim="800000"/>
            <a:headEnd/>
            <a:tailEnd/>
          </a:ln>
        </p:spPr>
        <p:txBody>
          <a:bodyPr wrap="none" lIns="91430" tIns="45716" rIns="91430" bIns="45716">
            <a:spAutoFit/>
          </a:bodyPr>
          <a:lstStyle/>
          <a:p>
            <a:r>
              <a:rPr lang="en-CA" sz="2400" b="1" dirty="0">
                <a:solidFill>
                  <a:srgbClr val="FF0000"/>
                </a:solidFill>
              </a:rPr>
              <a:t>target</a:t>
            </a:r>
            <a:endParaRPr lang="en-CA" b="1" dirty="0">
              <a:solidFill>
                <a:srgbClr val="FF0000"/>
              </a:solidFill>
              <a:latin typeface="+mn-lt"/>
            </a:endParaRPr>
          </a:p>
        </p:txBody>
      </p:sp>
      <p:cxnSp>
        <p:nvCxnSpPr>
          <p:cNvPr id="16" name="Straight Arrow Connector 15"/>
          <p:cNvCxnSpPr>
            <a:cxnSpLocks noChangeShapeType="1"/>
          </p:cNvCxnSpPr>
          <p:nvPr/>
        </p:nvCxnSpPr>
        <p:spPr bwMode="auto">
          <a:xfrm rot="5400000" flipH="1" flipV="1">
            <a:off x="5687466" y="7039910"/>
            <a:ext cx="288926" cy="0"/>
          </a:xfrm>
          <a:prstGeom prst="straightConnector1">
            <a:avLst/>
          </a:prstGeom>
          <a:noFill/>
          <a:ln w="9525">
            <a:solidFill>
              <a:schemeClr val="tx1"/>
            </a:solidFill>
            <a:round/>
            <a:headEnd/>
            <a:tailEnd type="arrow" w="med" len="med"/>
          </a:ln>
        </p:spPr>
      </p:cxnSp>
      <p:cxnSp>
        <p:nvCxnSpPr>
          <p:cNvPr id="18" name="Straight Arrow Connector 17"/>
          <p:cNvCxnSpPr>
            <a:cxnSpLocks noChangeShapeType="1"/>
          </p:cNvCxnSpPr>
          <p:nvPr/>
        </p:nvCxnSpPr>
        <p:spPr bwMode="auto">
          <a:xfrm rot="5400000" flipH="1" flipV="1">
            <a:off x="3744366" y="7039910"/>
            <a:ext cx="288926" cy="0"/>
          </a:xfrm>
          <a:prstGeom prst="straightConnector1">
            <a:avLst/>
          </a:prstGeom>
          <a:noFill/>
          <a:ln w="9525">
            <a:solidFill>
              <a:schemeClr val="tx1"/>
            </a:solidFill>
            <a:round/>
            <a:headEnd/>
            <a:tailEnd type="arrow" w="med" len="med"/>
          </a:ln>
        </p:spPr>
      </p:cxnSp>
      <p:sp>
        <p:nvSpPr>
          <p:cNvPr id="19" name="Rectangle 18"/>
          <p:cNvSpPr>
            <a:spLocks noChangeArrowheads="1"/>
          </p:cNvSpPr>
          <p:nvPr/>
        </p:nvSpPr>
        <p:spPr bwMode="auto">
          <a:xfrm>
            <a:off x="3384128" y="467471"/>
            <a:ext cx="1656184" cy="6444134"/>
          </a:xfrm>
          <a:prstGeom prst="rect">
            <a:avLst/>
          </a:prstGeom>
          <a:solidFill>
            <a:srgbClr val="FFFF00">
              <a:alpha val="25882"/>
            </a:srgbClr>
          </a:solidFill>
          <a:ln w="9525">
            <a:solidFill>
              <a:schemeClr val="tx1"/>
            </a:solidFill>
            <a:round/>
            <a:headEnd/>
            <a:tailEnd/>
          </a:ln>
        </p:spPr>
        <p:txBody>
          <a:bodyPr lIns="91430" tIns="45716" rIns="91430" bIns="45716"/>
          <a:lstStyle/>
          <a:p>
            <a:endParaRPr lang="en-CA"/>
          </a:p>
        </p:txBody>
      </p:sp>
      <p:sp>
        <p:nvSpPr>
          <p:cNvPr id="20" name="Rectangle 19"/>
          <p:cNvSpPr>
            <a:spLocks noChangeArrowheads="1"/>
          </p:cNvSpPr>
          <p:nvPr/>
        </p:nvSpPr>
        <p:spPr bwMode="auto">
          <a:xfrm>
            <a:off x="5040313" y="467471"/>
            <a:ext cx="2376264" cy="6444134"/>
          </a:xfrm>
          <a:prstGeom prst="rect">
            <a:avLst/>
          </a:prstGeom>
          <a:solidFill>
            <a:srgbClr val="FFFF00">
              <a:alpha val="25882"/>
            </a:srgbClr>
          </a:solidFill>
          <a:ln w="9525">
            <a:solidFill>
              <a:schemeClr val="tx1"/>
            </a:solidFill>
            <a:round/>
            <a:headEnd/>
            <a:tailEnd/>
          </a:ln>
        </p:spPr>
        <p:txBody>
          <a:bodyPr lIns="91430" tIns="45716" rIns="91430" bIns="45716"/>
          <a:lstStyle/>
          <a:p>
            <a:endParaRPr lang="en-CA"/>
          </a:p>
        </p:txBody>
      </p:sp>
      <p:sp>
        <p:nvSpPr>
          <p:cNvPr id="2049" name="Rectangle 1"/>
          <p:cNvSpPr>
            <a:spLocks noChangeArrowheads="1"/>
          </p:cNvSpPr>
          <p:nvPr/>
        </p:nvSpPr>
        <p:spPr bwMode="auto">
          <a:xfrm>
            <a:off x="0" y="41182"/>
            <a:ext cx="184710" cy="374838"/>
          </a:xfrm>
          <a:prstGeom prst="rect">
            <a:avLst/>
          </a:prstGeom>
          <a:noFill/>
          <a:ln w="9525">
            <a:noFill/>
            <a:miter lim="800000"/>
            <a:headEnd/>
            <a:tailEnd/>
          </a:ln>
          <a:effectLst/>
        </p:spPr>
        <p:txBody>
          <a:bodyPr vert="horz" wrap="none" lIns="91430" tIns="45716" rIns="91430" bIns="45716" numCol="1" anchor="ctr" anchorCtr="0" compatLnSpc="1">
            <a:prstTxWarp prst="textNoShape">
              <a:avLst/>
            </a:prstTxWarp>
            <a:spAutoFit/>
          </a:bodyPr>
          <a:lstStyle/>
          <a:p>
            <a:pPr defTabSz="914305"/>
            <a:endParaRPr lang="en-US">
              <a:latin typeface="Arial" pitchFamily="34" charset="0"/>
              <a:cs typeface="Arial" pitchFamily="34" charset="0"/>
            </a:endParaRPr>
          </a:p>
        </p:txBody>
      </p:sp>
      <p:sp>
        <p:nvSpPr>
          <p:cNvPr id="12" name="Text Box 26"/>
          <p:cNvSpPr txBox="1">
            <a:spLocks noChangeArrowheads="1"/>
          </p:cNvSpPr>
          <p:nvPr/>
        </p:nvSpPr>
        <p:spPr bwMode="auto">
          <a:xfrm>
            <a:off x="49438" y="7110825"/>
            <a:ext cx="5184575" cy="339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0783" tIns="50392" rIns="100783" bIns="50392">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500" b="1" dirty="0"/>
              <a:t>Sample Rubric (Queens)</a:t>
            </a:r>
          </a:p>
        </p:txBody>
      </p:sp>
    </p:spTree>
    <p:extLst>
      <p:ext uri="{BB962C8B-B14F-4D97-AF65-F5344CB8AC3E}">
        <p14:creationId xmlns:p14="http://schemas.microsoft.com/office/powerpoint/2010/main" val="428079503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smtClean="0"/>
              <a:t>Agenda:  What to look for</a:t>
            </a:r>
            <a:br>
              <a:rPr lang="en-US" sz="3200" dirty="0" smtClean="0"/>
            </a:br>
            <a:r>
              <a:rPr lang="en-US" sz="3200" dirty="0" smtClean="0"/>
              <a:t>         - overall</a:t>
            </a:r>
            <a:br>
              <a:rPr lang="en-US" sz="3200" dirty="0" smtClean="0"/>
            </a:br>
            <a:r>
              <a:rPr lang="en-US" sz="3200" dirty="0" smtClean="0"/>
              <a:t>         - at each step</a:t>
            </a:r>
            <a:endParaRPr lang="en-US" sz="3200"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3</a:t>
            </a:fld>
            <a:endParaRPr lang="en-US"/>
          </a:p>
        </p:txBody>
      </p:sp>
      <p:grpSp>
        <p:nvGrpSpPr>
          <p:cNvPr id="17" name="Group 16"/>
          <p:cNvGrpSpPr/>
          <p:nvPr/>
        </p:nvGrpSpPr>
        <p:grpSpPr>
          <a:xfrm>
            <a:off x="1193728" y="1970388"/>
            <a:ext cx="7402462" cy="5221849"/>
            <a:chOff x="932559" y="1390930"/>
            <a:chExt cx="7402462" cy="5221849"/>
          </a:xfrm>
        </p:grpSpPr>
        <p:sp>
          <p:nvSpPr>
            <p:cNvPr id="5" name="AutoShape 2"/>
            <p:cNvSpPr>
              <a:spLocks noChangeArrowheads="1"/>
            </p:cNvSpPr>
            <p:nvPr/>
          </p:nvSpPr>
          <p:spPr bwMode="auto">
            <a:xfrm>
              <a:off x="6461112" y="2002039"/>
              <a:ext cx="1873909" cy="2585685"/>
            </a:xfrm>
            <a:prstGeom prst="flowChartProcess">
              <a:avLst/>
            </a:prstGeom>
            <a:solidFill>
              <a:schemeClr val="accent1">
                <a:lumMod val="20000"/>
                <a:lumOff val="80000"/>
              </a:schemeClr>
            </a:solidFill>
            <a:ln w="28575">
              <a:solidFill>
                <a:schemeClr val="accent1"/>
              </a:solidFill>
              <a:headEnd/>
              <a:tailEnd/>
            </a:ln>
          </p:spPr>
          <p:style>
            <a:lnRef idx="1">
              <a:schemeClr val="accent4"/>
            </a:lnRef>
            <a:fillRef idx="3">
              <a:schemeClr val="accent4"/>
            </a:fillRef>
            <a:effectRef idx="2">
              <a:schemeClr val="accent4"/>
            </a:effectRef>
            <a:fontRef idx="minor">
              <a:schemeClr val="lt1"/>
            </a:fontRef>
          </p:style>
          <p:txBody>
            <a:bodyPr wrap="none" lIns="81639" tIns="40820" rIns="81639" bIns="40820" anchor="ctr"/>
            <a:lstStyle/>
            <a:p>
              <a:pPr algn="ctr">
                <a:tabLst>
                  <a:tab pos="656650" algn="l"/>
                  <a:tab pos="1313299" algn="l"/>
                </a:tabLst>
              </a:pPr>
              <a:r>
                <a:rPr lang="en-US" dirty="0" smtClean="0">
                  <a:solidFill>
                    <a:schemeClr val="tx1"/>
                  </a:solidFill>
                  <a:latin typeface="Georgia" pitchFamily="18" charset="0"/>
                </a:rPr>
                <a:t>1.  Program </a:t>
              </a:r>
              <a:br>
                <a:rPr lang="en-US" dirty="0" smtClean="0">
                  <a:solidFill>
                    <a:schemeClr val="tx1"/>
                  </a:solidFill>
                  <a:latin typeface="Georgia" pitchFamily="18" charset="0"/>
                </a:rPr>
              </a:br>
              <a:r>
                <a:rPr lang="en-US" dirty="0" smtClean="0">
                  <a:solidFill>
                    <a:schemeClr val="tx1"/>
                  </a:solidFill>
                  <a:latin typeface="Georgia" pitchFamily="18" charset="0"/>
                </a:rPr>
                <a:t>Evaluation:</a:t>
              </a:r>
            </a:p>
            <a:p>
              <a:pPr algn="ctr">
                <a:spcBef>
                  <a:spcPts val="1200"/>
                </a:spcBef>
                <a:tabLst>
                  <a:tab pos="656650" algn="l"/>
                  <a:tab pos="1313299" algn="l"/>
                </a:tabLst>
              </a:pPr>
              <a:r>
                <a:rPr lang="en-US" dirty="0" smtClean="0">
                  <a:solidFill>
                    <a:schemeClr val="tx1"/>
                  </a:solidFill>
                  <a:latin typeface="Georgia" pitchFamily="18" charset="0"/>
                </a:rPr>
                <a:t>Defining purpose </a:t>
              </a:r>
              <a:br>
                <a:rPr lang="en-US" dirty="0" smtClean="0">
                  <a:solidFill>
                    <a:schemeClr val="tx1"/>
                  </a:solidFill>
                  <a:latin typeface="Georgia" pitchFamily="18" charset="0"/>
                </a:rPr>
              </a:br>
              <a:r>
                <a:rPr lang="en-US" dirty="0" smtClean="0">
                  <a:solidFill>
                    <a:schemeClr val="tx1"/>
                  </a:solidFill>
                  <a:latin typeface="Georgia" pitchFamily="18" charset="0"/>
                </a:rPr>
                <a:t>and indicators</a:t>
              </a:r>
              <a:endParaRPr lang="en-US" dirty="0">
                <a:solidFill>
                  <a:schemeClr val="tx1"/>
                </a:solidFill>
                <a:latin typeface="Georgia" pitchFamily="18" charset="0"/>
              </a:endParaRPr>
            </a:p>
          </p:txBody>
        </p:sp>
        <p:sp>
          <p:nvSpPr>
            <p:cNvPr id="6" name="AutoShape 4"/>
            <p:cNvSpPr>
              <a:spLocks noChangeArrowheads="1"/>
            </p:cNvSpPr>
            <p:nvPr/>
          </p:nvSpPr>
          <p:spPr bwMode="auto">
            <a:xfrm>
              <a:off x="5580759" y="5371616"/>
              <a:ext cx="2754261" cy="1241163"/>
            </a:xfrm>
            <a:prstGeom prst="flowChartProcess">
              <a:avLst/>
            </a:prstGeom>
            <a:solidFill>
              <a:schemeClr val="accent1">
                <a:lumMod val="20000"/>
                <a:lumOff val="80000"/>
              </a:schemeClr>
            </a:solidFill>
            <a:ln w="28575">
              <a:solidFill>
                <a:schemeClr val="accent1"/>
              </a:solidFill>
              <a:headEnd/>
              <a:tailEnd/>
            </a:ln>
          </p:spPr>
          <p:style>
            <a:lnRef idx="1">
              <a:schemeClr val="accent4"/>
            </a:lnRef>
            <a:fillRef idx="3">
              <a:schemeClr val="accent4"/>
            </a:fillRef>
            <a:effectRef idx="2">
              <a:schemeClr val="accent4"/>
            </a:effectRef>
            <a:fontRef idx="minor">
              <a:schemeClr val="lt1"/>
            </a:fontRef>
          </p:style>
          <p:txBody>
            <a:bodyPr wrap="none" lIns="81639" tIns="40820" rIns="81639" bIns="40820" anchor="ctr"/>
            <a:lstStyle/>
            <a:p>
              <a:pPr algn="ctr">
                <a:tabLst>
                  <a:tab pos="656650" algn="l"/>
                  <a:tab pos="1313299" algn="l"/>
                </a:tabLst>
              </a:pPr>
              <a:r>
                <a:rPr lang="en-US" dirty="0" smtClean="0">
                  <a:solidFill>
                    <a:schemeClr val="tx1"/>
                  </a:solidFill>
                  <a:latin typeface="Georgia" pitchFamily="18" charset="0"/>
                </a:rPr>
                <a:t>2.  Mapping</a:t>
              </a:r>
            </a:p>
            <a:p>
              <a:pPr algn="ctr">
                <a:tabLst>
                  <a:tab pos="656650" algn="l"/>
                  <a:tab pos="1313299" algn="l"/>
                </a:tabLst>
              </a:pPr>
              <a:r>
                <a:rPr lang="en-US" dirty="0" smtClean="0">
                  <a:solidFill>
                    <a:schemeClr val="tx1"/>
                  </a:solidFill>
                  <a:latin typeface="Georgia" pitchFamily="18" charset="0"/>
                </a:rPr>
                <a:t>the Curriculum</a:t>
              </a:r>
              <a:endParaRPr lang="en-US" dirty="0">
                <a:solidFill>
                  <a:schemeClr val="tx1"/>
                </a:solidFill>
                <a:latin typeface="Georgia" pitchFamily="18" charset="0"/>
              </a:endParaRPr>
            </a:p>
          </p:txBody>
        </p:sp>
        <p:sp>
          <p:nvSpPr>
            <p:cNvPr id="7" name="AutoShape 6"/>
            <p:cNvSpPr>
              <a:spLocks noChangeArrowheads="1"/>
            </p:cNvSpPr>
            <p:nvPr/>
          </p:nvSpPr>
          <p:spPr bwMode="auto">
            <a:xfrm>
              <a:off x="3751959" y="3411956"/>
              <a:ext cx="1965079" cy="979303"/>
            </a:xfrm>
            <a:prstGeom prst="flowChartProcess">
              <a:avLst/>
            </a:prstGeom>
            <a:solidFill>
              <a:schemeClr val="tx1"/>
            </a:solidFill>
            <a:ln w="28575">
              <a:solidFill>
                <a:schemeClr val="accent1"/>
              </a:solidFill>
              <a:headEnd/>
              <a:tailEnd/>
            </a:ln>
          </p:spPr>
          <p:style>
            <a:lnRef idx="1">
              <a:schemeClr val="accent3"/>
            </a:lnRef>
            <a:fillRef idx="3">
              <a:schemeClr val="accent3"/>
            </a:fillRef>
            <a:effectRef idx="2">
              <a:schemeClr val="accent3"/>
            </a:effectRef>
            <a:fontRef idx="minor">
              <a:schemeClr val="lt1"/>
            </a:fontRef>
          </p:style>
          <p:txBody>
            <a:bodyPr wrap="none" lIns="81639" tIns="40820" rIns="81639" bIns="40820" anchor="ctr"/>
            <a:lstStyle/>
            <a:p>
              <a:pPr algn="ctr">
                <a:tabLst>
                  <a:tab pos="656650" algn="l"/>
                  <a:tab pos="1313299" algn="l"/>
                </a:tabLst>
              </a:pPr>
              <a:r>
                <a:rPr lang="en-US" sz="2000" dirty="0">
                  <a:solidFill>
                    <a:schemeClr val="bg1"/>
                  </a:solidFill>
                  <a:latin typeface="Georgia" pitchFamily="18" charset="0"/>
                </a:rPr>
                <a:t>Stakeholder input</a:t>
              </a:r>
            </a:p>
          </p:txBody>
        </p:sp>
        <p:sp>
          <p:nvSpPr>
            <p:cNvPr id="8" name="AutoShape 7"/>
            <p:cNvSpPr>
              <a:spLocks noChangeArrowheads="1"/>
            </p:cNvSpPr>
            <p:nvPr/>
          </p:nvSpPr>
          <p:spPr bwMode="auto">
            <a:xfrm>
              <a:off x="936304" y="5371616"/>
              <a:ext cx="3843779" cy="1241163"/>
            </a:xfrm>
            <a:prstGeom prst="flowChartProcess">
              <a:avLst/>
            </a:prstGeom>
            <a:solidFill>
              <a:schemeClr val="accent1">
                <a:lumMod val="40000"/>
                <a:lumOff val="60000"/>
              </a:schemeClr>
            </a:solidFill>
            <a:ln w="28575">
              <a:solidFill>
                <a:schemeClr val="accent1"/>
              </a:solidFill>
              <a:headEnd/>
              <a:tailEnd/>
            </a:ln>
          </p:spPr>
          <p:style>
            <a:lnRef idx="1">
              <a:schemeClr val="accent4"/>
            </a:lnRef>
            <a:fillRef idx="3">
              <a:schemeClr val="accent4"/>
            </a:fillRef>
            <a:effectRef idx="2">
              <a:schemeClr val="accent4"/>
            </a:effectRef>
            <a:fontRef idx="minor">
              <a:schemeClr val="lt1"/>
            </a:fontRef>
          </p:style>
          <p:txBody>
            <a:bodyPr wrap="none" lIns="81639" tIns="40820" rIns="81639" bIns="40820" anchor="ctr"/>
            <a:lstStyle/>
            <a:p>
              <a:pPr algn="ctr">
                <a:tabLst>
                  <a:tab pos="656650" algn="l"/>
                  <a:tab pos="1313299" algn="l"/>
                </a:tabLst>
              </a:pPr>
              <a:r>
                <a:rPr lang="en-US" dirty="0" smtClean="0">
                  <a:solidFill>
                    <a:schemeClr val="tx1"/>
                  </a:solidFill>
                  <a:latin typeface="Georgia" pitchFamily="18" charset="0"/>
                </a:rPr>
                <a:t>3.  Identifying and Collecting Data</a:t>
              </a:r>
              <a:endParaRPr lang="en-US" dirty="0">
                <a:solidFill>
                  <a:schemeClr val="tx1"/>
                </a:solidFill>
                <a:latin typeface="Georgia" pitchFamily="18" charset="0"/>
              </a:endParaRPr>
            </a:p>
          </p:txBody>
        </p:sp>
        <p:sp>
          <p:nvSpPr>
            <p:cNvPr id="9" name="AutoShape 8"/>
            <p:cNvSpPr>
              <a:spLocks noChangeArrowheads="1"/>
            </p:cNvSpPr>
            <p:nvPr/>
          </p:nvSpPr>
          <p:spPr bwMode="auto">
            <a:xfrm>
              <a:off x="932559" y="3411956"/>
              <a:ext cx="2286000" cy="1240530"/>
            </a:xfrm>
            <a:prstGeom prst="flowChartProcess">
              <a:avLst/>
            </a:prstGeom>
            <a:solidFill>
              <a:schemeClr val="accent1">
                <a:lumMod val="40000"/>
                <a:lumOff val="60000"/>
              </a:schemeClr>
            </a:solidFill>
            <a:ln w="28575">
              <a:solidFill>
                <a:schemeClr val="accent1"/>
              </a:solidFill>
              <a:headEnd/>
              <a:tailEnd/>
            </a:ln>
          </p:spPr>
          <p:style>
            <a:lnRef idx="1">
              <a:schemeClr val="accent4"/>
            </a:lnRef>
            <a:fillRef idx="3">
              <a:schemeClr val="accent4"/>
            </a:fillRef>
            <a:effectRef idx="2">
              <a:schemeClr val="accent4"/>
            </a:effectRef>
            <a:fontRef idx="minor">
              <a:schemeClr val="lt1"/>
            </a:fontRef>
          </p:style>
          <p:txBody>
            <a:bodyPr wrap="none" lIns="81639" tIns="40820" rIns="81639" bIns="40820" anchor="ctr"/>
            <a:lstStyle/>
            <a:p>
              <a:pPr marL="342900" indent="-342900" algn="ctr">
                <a:buAutoNum type="arabicPeriod" startAt="4"/>
                <a:tabLst>
                  <a:tab pos="656650" algn="l"/>
                  <a:tab pos="1313299" algn="l"/>
                </a:tabLst>
              </a:pPr>
              <a:r>
                <a:rPr lang="en-US" dirty="0" smtClean="0">
                  <a:solidFill>
                    <a:schemeClr val="tx1"/>
                  </a:solidFill>
                  <a:latin typeface="Georgia" pitchFamily="18" charset="0"/>
                </a:rPr>
                <a:t>Analyzing </a:t>
              </a:r>
            </a:p>
            <a:p>
              <a:pPr algn="ctr">
                <a:tabLst>
                  <a:tab pos="656650" algn="l"/>
                  <a:tab pos="1313299" algn="l"/>
                </a:tabLst>
              </a:pPr>
              <a:r>
                <a:rPr lang="en-US" dirty="0">
                  <a:solidFill>
                    <a:schemeClr val="tx1"/>
                  </a:solidFill>
                  <a:latin typeface="Georgia" pitchFamily="18" charset="0"/>
                </a:rPr>
                <a:t>a</a:t>
              </a:r>
              <a:r>
                <a:rPr lang="en-US" dirty="0" smtClean="0">
                  <a:solidFill>
                    <a:schemeClr val="tx1"/>
                  </a:solidFill>
                  <a:latin typeface="Georgia" pitchFamily="18" charset="0"/>
                </a:rPr>
                <a:t>nd Interpreting</a:t>
              </a:r>
            </a:p>
            <a:p>
              <a:pPr algn="ctr">
                <a:tabLst>
                  <a:tab pos="656650" algn="l"/>
                  <a:tab pos="1313299" algn="l"/>
                </a:tabLst>
              </a:pPr>
              <a:r>
                <a:rPr lang="en-US" dirty="0" smtClean="0">
                  <a:solidFill>
                    <a:schemeClr val="tx1"/>
                  </a:solidFill>
                  <a:latin typeface="Georgia" pitchFamily="18" charset="0"/>
                </a:rPr>
                <a:t>the data</a:t>
              </a:r>
              <a:endParaRPr lang="en-US" dirty="0">
                <a:solidFill>
                  <a:schemeClr val="tx1"/>
                </a:solidFill>
                <a:latin typeface="Georgia" pitchFamily="18" charset="0"/>
              </a:endParaRPr>
            </a:p>
          </p:txBody>
        </p:sp>
        <p:sp>
          <p:nvSpPr>
            <p:cNvPr id="10" name="AutoShape 11"/>
            <p:cNvSpPr>
              <a:spLocks noChangeArrowheads="1"/>
            </p:cNvSpPr>
            <p:nvPr/>
          </p:nvSpPr>
          <p:spPr bwMode="auto">
            <a:xfrm>
              <a:off x="7227506" y="4742837"/>
              <a:ext cx="341120" cy="489651"/>
            </a:xfrm>
            <a:prstGeom prst="downArrow">
              <a:avLst>
                <a:gd name="adj1" fmla="val 50000"/>
                <a:gd name="adj2" fmla="val 37445"/>
              </a:avLst>
            </a:prstGeom>
            <a:solidFill>
              <a:schemeClr val="bg1"/>
            </a:solidFill>
            <a:ln w="19050">
              <a:solidFill>
                <a:schemeClr val="tx1"/>
              </a:solidFill>
              <a:headEnd/>
              <a:tailEnd/>
            </a:ln>
            <a:effectLst>
              <a:outerShdw blurRad="50800"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wrap="none" lIns="82945" tIns="41473" rIns="82945" bIns="41473" anchor="ctr"/>
            <a:lstStyle/>
            <a:p>
              <a:endParaRPr lang="en-CA">
                <a:solidFill>
                  <a:schemeClr val="bg1"/>
                </a:solidFill>
                <a:latin typeface="Georgia" pitchFamily="18" charset="0"/>
              </a:endParaRPr>
            </a:p>
          </p:txBody>
        </p:sp>
        <p:sp>
          <p:nvSpPr>
            <p:cNvPr id="11" name="AutoShape 13"/>
            <p:cNvSpPr>
              <a:spLocks noChangeArrowheads="1"/>
            </p:cNvSpPr>
            <p:nvPr/>
          </p:nvSpPr>
          <p:spPr bwMode="auto">
            <a:xfrm>
              <a:off x="4894959" y="5847386"/>
              <a:ext cx="510929" cy="326914"/>
            </a:xfrm>
            <a:prstGeom prst="leftArrow">
              <a:avLst>
                <a:gd name="adj1" fmla="val 50000"/>
                <a:gd name="adj2" fmla="val 37445"/>
              </a:avLst>
            </a:prstGeom>
            <a:solidFill>
              <a:schemeClr val="bg1"/>
            </a:solidFill>
            <a:ln w="19050">
              <a:solidFill>
                <a:schemeClr val="tx1"/>
              </a:solidFill>
              <a:headEnd/>
              <a:tailEnd/>
            </a:ln>
            <a:effectLst>
              <a:outerShdw blurRad="50800"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wrap="none" lIns="82945" tIns="41473" rIns="82945" bIns="41473" anchor="ctr"/>
            <a:lstStyle/>
            <a:p>
              <a:endParaRPr lang="en-CA">
                <a:solidFill>
                  <a:schemeClr val="bg1"/>
                </a:solidFill>
                <a:latin typeface="Georgia" pitchFamily="18" charset="0"/>
              </a:endParaRPr>
            </a:p>
          </p:txBody>
        </p:sp>
        <p:sp>
          <p:nvSpPr>
            <p:cNvPr id="12" name="AutoShape 14"/>
            <p:cNvSpPr>
              <a:spLocks noChangeArrowheads="1"/>
            </p:cNvSpPr>
            <p:nvPr/>
          </p:nvSpPr>
          <p:spPr bwMode="auto">
            <a:xfrm rot="5400000">
              <a:off x="1917175" y="4834889"/>
              <a:ext cx="510983" cy="326880"/>
            </a:xfrm>
            <a:prstGeom prst="leftArrow">
              <a:avLst>
                <a:gd name="adj1" fmla="val 50000"/>
                <a:gd name="adj2" fmla="val 37445"/>
              </a:avLst>
            </a:prstGeom>
            <a:solidFill>
              <a:schemeClr val="bg1"/>
            </a:solidFill>
            <a:ln w="19050">
              <a:solidFill>
                <a:schemeClr val="tx1"/>
              </a:solidFill>
              <a:headEnd/>
              <a:tailEnd/>
            </a:ln>
            <a:effectLst>
              <a:outerShdw blurRad="50800"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wrap="none" lIns="82945" tIns="41473" rIns="82945" bIns="41473" anchor="ctr"/>
            <a:lstStyle/>
            <a:p>
              <a:endParaRPr lang="en-CA">
                <a:solidFill>
                  <a:schemeClr val="bg1"/>
                </a:solidFill>
                <a:latin typeface="Georgia" pitchFamily="18" charset="0"/>
              </a:endParaRPr>
            </a:p>
          </p:txBody>
        </p:sp>
        <p:sp>
          <p:nvSpPr>
            <p:cNvPr id="13" name="AutoShape 15"/>
            <p:cNvSpPr>
              <a:spLocks noChangeArrowheads="1"/>
            </p:cNvSpPr>
            <p:nvPr/>
          </p:nvSpPr>
          <p:spPr bwMode="auto">
            <a:xfrm>
              <a:off x="2002105" y="2857013"/>
              <a:ext cx="341121" cy="489651"/>
            </a:xfrm>
            <a:prstGeom prst="upArrow">
              <a:avLst>
                <a:gd name="adj1" fmla="val 50000"/>
                <a:gd name="adj2" fmla="val 37445"/>
              </a:avLst>
            </a:prstGeom>
            <a:solidFill>
              <a:schemeClr val="bg1"/>
            </a:solidFill>
            <a:ln w="19050">
              <a:solidFill>
                <a:schemeClr val="tx1"/>
              </a:solidFill>
              <a:headEnd/>
              <a:tailEnd/>
            </a:ln>
            <a:effectLst>
              <a:outerShdw blurRad="50800"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wrap="none" lIns="82945" tIns="41473" rIns="82945" bIns="41473" anchor="ctr"/>
            <a:lstStyle/>
            <a:p>
              <a:endParaRPr lang="en-CA">
                <a:solidFill>
                  <a:schemeClr val="bg1"/>
                </a:solidFill>
                <a:latin typeface="Georgia" pitchFamily="18" charset="0"/>
              </a:endParaRPr>
            </a:p>
          </p:txBody>
        </p:sp>
        <p:sp>
          <p:nvSpPr>
            <p:cNvPr id="14" name="AutoShape 17"/>
            <p:cNvSpPr>
              <a:spLocks noChangeArrowheads="1"/>
            </p:cNvSpPr>
            <p:nvPr/>
          </p:nvSpPr>
          <p:spPr bwMode="auto">
            <a:xfrm>
              <a:off x="7227506" y="1390930"/>
              <a:ext cx="341120" cy="489651"/>
            </a:xfrm>
            <a:prstGeom prst="downArrow">
              <a:avLst>
                <a:gd name="adj1" fmla="val 50000"/>
                <a:gd name="adj2" fmla="val 37445"/>
              </a:avLst>
            </a:prstGeom>
            <a:solidFill>
              <a:schemeClr val="bg1"/>
            </a:solidFill>
            <a:ln w="19050">
              <a:solidFill>
                <a:schemeClr val="tx1"/>
              </a:solidFill>
              <a:headEnd/>
              <a:tailEnd/>
            </a:ln>
            <a:effectLst>
              <a:outerShdw blurRad="50800"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wrap="none" lIns="82945" tIns="41473" rIns="82945" bIns="41473" anchor="ctr"/>
            <a:lstStyle/>
            <a:p>
              <a:endParaRPr lang="en-CA">
                <a:solidFill>
                  <a:schemeClr val="bg1"/>
                </a:solidFill>
              </a:endParaRPr>
            </a:p>
          </p:txBody>
        </p:sp>
        <p:sp>
          <p:nvSpPr>
            <p:cNvPr id="15" name="AutoShape 9"/>
            <p:cNvSpPr>
              <a:spLocks noChangeArrowheads="1"/>
            </p:cNvSpPr>
            <p:nvPr/>
          </p:nvSpPr>
          <p:spPr bwMode="auto">
            <a:xfrm>
              <a:off x="932559" y="1775427"/>
              <a:ext cx="4784479" cy="992532"/>
            </a:xfrm>
            <a:prstGeom prst="flowChartProcess">
              <a:avLst/>
            </a:prstGeom>
            <a:solidFill>
              <a:schemeClr val="accent1">
                <a:lumMod val="60000"/>
                <a:lumOff val="40000"/>
              </a:schemeClr>
            </a:solidFill>
            <a:ln w="28575">
              <a:solidFill>
                <a:schemeClr val="accent1"/>
              </a:solidFill>
              <a:headEnd/>
              <a:tailEnd/>
            </a:ln>
          </p:spPr>
          <p:style>
            <a:lnRef idx="1">
              <a:schemeClr val="accent6"/>
            </a:lnRef>
            <a:fillRef idx="3">
              <a:schemeClr val="accent6"/>
            </a:fillRef>
            <a:effectRef idx="2">
              <a:schemeClr val="accent6"/>
            </a:effectRef>
            <a:fontRef idx="minor">
              <a:schemeClr val="lt1"/>
            </a:fontRef>
          </p:style>
          <p:txBody>
            <a:bodyPr wrap="none" lIns="81639" tIns="40820" rIns="81639" bIns="40820" anchor="ctr"/>
            <a:lstStyle/>
            <a:p>
              <a:pPr marL="342900" indent="-342900" algn="ctr">
                <a:buAutoNum type="arabicPeriod" startAt="5"/>
                <a:tabLst>
                  <a:tab pos="656650" algn="l"/>
                  <a:tab pos="1313299" algn="l"/>
                </a:tabLst>
              </a:pPr>
              <a:r>
                <a:rPr lang="en-US" dirty="0" smtClean="0">
                  <a:solidFill>
                    <a:schemeClr val="tx1"/>
                  </a:solidFill>
                  <a:latin typeface="Georgia" pitchFamily="18" charset="0"/>
                </a:rPr>
                <a:t>Data-informed curriculum improvement:</a:t>
              </a:r>
            </a:p>
            <a:p>
              <a:pPr algn="ctr">
                <a:tabLst>
                  <a:tab pos="656650" algn="l"/>
                  <a:tab pos="1313299" algn="l"/>
                </a:tabLst>
              </a:pPr>
              <a:r>
                <a:rPr lang="en-US" dirty="0" smtClean="0">
                  <a:solidFill>
                    <a:schemeClr val="tx1"/>
                  </a:solidFill>
                  <a:latin typeface="Georgia" pitchFamily="18" charset="0"/>
                </a:rPr>
                <a:t>Setting priorities and planning for change</a:t>
              </a:r>
              <a:endParaRPr lang="en-US" dirty="0">
                <a:solidFill>
                  <a:schemeClr val="tx1"/>
                </a:solidFill>
                <a:latin typeface="Georgia" pitchFamily="18" charset="0"/>
              </a:endParaRPr>
            </a:p>
          </p:txBody>
        </p:sp>
        <p:sp>
          <p:nvSpPr>
            <p:cNvPr id="16" name="AutoShape 10"/>
            <p:cNvSpPr>
              <a:spLocks noChangeArrowheads="1"/>
            </p:cNvSpPr>
            <p:nvPr/>
          </p:nvSpPr>
          <p:spPr bwMode="auto">
            <a:xfrm>
              <a:off x="5852956" y="2108236"/>
              <a:ext cx="489600" cy="326915"/>
            </a:xfrm>
            <a:prstGeom prst="rightArrow">
              <a:avLst>
                <a:gd name="adj1" fmla="val 50000"/>
                <a:gd name="adj2" fmla="val 37445"/>
              </a:avLst>
            </a:prstGeom>
            <a:solidFill>
              <a:schemeClr val="bg1"/>
            </a:solidFill>
            <a:ln w="19050">
              <a:solidFill>
                <a:schemeClr val="tx1"/>
              </a:solidFill>
              <a:headEnd/>
              <a:tailEnd/>
            </a:ln>
            <a:effectLst>
              <a:outerShdw blurRad="50800"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wrap="none" lIns="82945" tIns="41473" rIns="82945" bIns="41473" anchor="ctr"/>
            <a:lstStyle/>
            <a:p>
              <a:endParaRPr lang="en-CA">
                <a:solidFill>
                  <a:schemeClr val="bg1"/>
                </a:solidFill>
                <a:latin typeface="Georgia" pitchFamily="18" charset="0"/>
              </a:endParaRPr>
            </a:p>
          </p:txBody>
        </p:sp>
      </p:grpSp>
    </p:spTree>
    <p:extLst>
      <p:ext uri="{BB962C8B-B14F-4D97-AF65-F5344CB8AC3E}">
        <p14:creationId xmlns:p14="http://schemas.microsoft.com/office/powerpoint/2010/main" val="283764334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2"/>
          <p:cNvPicPr>
            <a:picLocks noChangeAspect="1" noChangeArrowheads="1"/>
          </p:cNvPicPr>
          <p:nvPr/>
        </p:nvPicPr>
        <p:blipFill>
          <a:blip r:embed="rId2">
            <a:extLst>
              <a:ext uri="{28A0092B-C50C-407E-A947-70E740481C1C}">
                <a14:useLocalDpi xmlns:a14="http://schemas.microsoft.com/office/drawing/2010/main" val="0"/>
              </a:ext>
            </a:extLst>
          </a:blip>
          <a:srcRect l="14844" t="16667" r="14063" b="12500"/>
          <a:stretch>
            <a:fillRect/>
          </a:stretch>
        </p:blipFill>
        <p:spPr bwMode="auto">
          <a:xfrm>
            <a:off x="924057" y="1021230"/>
            <a:ext cx="8484526" cy="6338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2947" name="Group 3"/>
          <p:cNvGraphicFramePr>
            <a:graphicFrameLocks noGrp="1"/>
          </p:cNvGraphicFramePr>
          <p:nvPr>
            <p:extLst>
              <p:ext uri="{D42A27DB-BD31-4B8C-83A1-F6EECF244321}">
                <p14:modId xmlns:p14="http://schemas.microsoft.com/office/powerpoint/2010/main" val="2466188887"/>
              </p:ext>
            </p:extLst>
          </p:nvPr>
        </p:nvGraphicFramePr>
        <p:xfrm>
          <a:off x="672042" y="767489"/>
          <a:ext cx="2898180" cy="874962"/>
        </p:xfrm>
        <a:graphic>
          <a:graphicData uri="http://schemas.openxmlformats.org/drawingml/2006/table">
            <a:tbl>
              <a:tblPr/>
              <a:tblGrid>
                <a:gridCol w="2898180"/>
              </a:tblGrid>
              <a:tr h="2694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Gill Sans MT" pitchFamily="34" charset="0"/>
                          <a:cs typeface="Times New Roman" pitchFamily="18" charset="0"/>
                        </a:rPr>
                        <a:t>1. Ability to define the problem</a:t>
                      </a:r>
                      <a:endParaRPr kumimoji="0" lang="en-US" sz="1800" b="0" i="0" u="none" strike="noStrike" cap="none" normalizeH="0" baseline="0" smtClean="0">
                        <a:ln>
                          <a:noFill/>
                        </a:ln>
                        <a:solidFill>
                          <a:schemeClr val="tx1"/>
                        </a:solidFill>
                        <a:effectLst/>
                        <a:latin typeface="Arial" charset="0"/>
                        <a:cs typeface="Arial" charset="0"/>
                      </a:endParaRPr>
                    </a:p>
                  </a:txBody>
                  <a:tcPr marL="100806" marR="100806" marT="50398" marB="503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r>
              <a:tr h="605474">
                <a:tc>
                  <a:txBody>
                    <a:bodyPr/>
                    <a:lstStyle/>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14300" algn="l"/>
                        </a:tabLst>
                      </a:pP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State the problem, its scope and importance</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14300" algn="l"/>
                        </a:tabLst>
                      </a:pP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Describe the previous work</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14300" algn="l"/>
                        </a:tabLst>
                      </a:pP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State the objective of the work</a:t>
                      </a:r>
                      <a:endParaRPr kumimoji="0" lang="en-US" sz="1800" b="0" i="0" u="none" strike="noStrike" cap="none" normalizeH="0" baseline="0" dirty="0" smtClean="0">
                        <a:ln>
                          <a:noFill/>
                        </a:ln>
                        <a:solidFill>
                          <a:schemeClr val="tx1"/>
                        </a:solidFill>
                        <a:effectLst/>
                        <a:latin typeface="Arial" charset="0"/>
                        <a:cs typeface="Arial" charset="0"/>
                      </a:endParaRPr>
                    </a:p>
                  </a:txBody>
                  <a:tcPr marL="100806" marR="100806" marT="50398" marB="5039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063" name="Freeform 11"/>
          <p:cNvSpPr>
            <a:spLocks/>
          </p:cNvSpPr>
          <p:nvPr/>
        </p:nvSpPr>
        <p:spPr bwMode="auto">
          <a:xfrm>
            <a:off x="-112007" y="1187471"/>
            <a:ext cx="3388210" cy="1175949"/>
          </a:xfrm>
          <a:custGeom>
            <a:avLst/>
            <a:gdLst>
              <a:gd name="T0" fmla="*/ 1187709331 w 2080"/>
              <a:gd name="T1" fmla="*/ 0 h 768"/>
              <a:gd name="T2" fmla="*/ 558922831 w 2080"/>
              <a:gd name="T3" fmla="*/ 1111388900 h 768"/>
              <a:gd name="T4" fmla="*/ 2147483647 w 2080"/>
              <a:gd name="T5" fmla="*/ 1481852098 h 768"/>
              <a:gd name="T6" fmla="*/ 0 60000 65536"/>
              <a:gd name="T7" fmla="*/ 0 60000 65536"/>
              <a:gd name="T8" fmla="*/ 0 60000 65536"/>
              <a:gd name="T9" fmla="*/ 0 w 2080"/>
              <a:gd name="T10" fmla="*/ 0 h 768"/>
              <a:gd name="T11" fmla="*/ 2080 w 2080"/>
              <a:gd name="T12" fmla="*/ 768 h 768"/>
            </a:gdLst>
            <a:ahLst/>
            <a:cxnLst>
              <a:cxn ang="T6">
                <a:pos x="T0" y="T1"/>
              </a:cxn>
              <a:cxn ang="T7">
                <a:pos x="T2" y="T3"/>
              </a:cxn>
              <a:cxn ang="T8">
                <a:pos x="T4" y="T5"/>
              </a:cxn>
            </a:cxnLst>
            <a:rect l="T9" t="T10" r="T11" b="T12"/>
            <a:pathLst>
              <a:path w="2080" h="768">
                <a:moveTo>
                  <a:pt x="544" y="0"/>
                </a:moveTo>
                <a:cubicBezTo>
                  <a:pt x="272" y="224"/>
                  <a:pt x="0" y="448"/>
                  <a:pt x="256" y="576"/>
                </a:cubicBezTo>
                <a:cubicBezTo>
                  <a:pt x="512" y="704"/>
                  <a:pt x="1776" y="736"/>
                  <a:pt x="2080" y="768"/>
                </a:cubicBezTo>
              </a:path>
            </a:pathLst>
          </a:custGeom>
          <a:noFill/>
          <a:ln w="38100" cap="flat">
            <a:solidFill>
              <a:srgbClr val="C00000"/>
            </a:solidFill>
            <a:prstDash val="solid"/>
            <a:round/>
            <a:headEnd/>
            <a:tailEnd/>
          </a:ln>
          <a:extLst>
            <a:ext uri="{909E8E84-426E-40dd-AFC4-6F175D3DCCD1}">
              <a14:hiddenFill xmlns:a14="http://schemas.microsoft.com/office/drawing/2010/main">
                <a:solidFill>
                  <a:srgbClr val="FFFFFF"/>
                </a:solidFill>
              </a14:hiddenFill>
            </a:ext>
          </a:extLst>
        </p:spPr>
        <p:txBody>
          <a:bodyPr lIns="100783" tIns="50392" rIns="100783" bIns="50392"/>
          <a:lstStyle/>
          <a:p>
            <a:endParaRPr lang="en-CA"/>
          </a:p>
        </p:txBody>
      </p:sp>
      <p:sp>
        <p:nvSpPr>
          <p:cNvPr id="2064" name="Freeform 12"/>
          <p:cNvSpPr>
            <a:spLocks/>
          </p:cNvSpPr>
          <p:nvPr/>
        </p:nvSpPr>
        <p:spPr bwMode="auto">
          <a:xfrm>
            <a:off x="252015" y="1355463"/>
            <a:ext cx="3024188" cy="2099910"/>
          </a:xfrm>
          <a:custGeom>
            <a:avLst/>
            <a:gdLst>
              <a:gd name="T0" fmla="*/ 653120341 w 1896"/>
              <a:gd name="T1" fmla="*/ 0 h 1208"/>
              <a:gd name="T2" fmla="*/ 552640539 w 1896"/>
              <a:gd name="T3" fmla="*/ 2147483647 h 1208"/>
              <a:gd name="T4" fmla="*/ 2147483647 w 1896"/>
              <a:gd name="T5" fmla="*/ 2147483647 h 1208"/>
              <a:gd name="T6" fmla="*/ 0 60000 65536"/>
              <a:gd name="T7" fmla="*/ 0 60000 65536"/>
              <a:gd name="T8" fmla="*/ 0 60000 65536"/>
              <a:gd name="T9" fmla="*/ 0 w 1896"/>
              <a:gd name="T10" fmla="*/ 0 h 1208"/>
              <a:gd name="T11" fmla="*/ 1896 w 1896"/>
              <a:gd name="T12" fmla="*/ 1208 h 1208"/>
            </a:gdLst>
            <a:ahLst/>
            <a:cxnLst>
              <a:cxn ang="T6">
                <a:pos x="T0" y="T1"/>
              </a:cxn>
              <a:cxn ang="T7">
                <a:pos x="T2" y="T3"/>
              </a:cxn>
              <a:cxn ang="T8">
                <a:pos x="T4" y="T5"/>
              </a:cxn>
            </a:cxnLst>
            <a:rect l="T9" t="T10" r="T11" b="T12"/>
            <a:pathLst>
              <a:path w="1896" h="1208">
                <a:moveTo>
                  <a:pt x="312" y="0"/>
                </a:moveTo>
                <a:cubicBezTo>
                  <a:pt x="156" y="404"/>
                  <a:pt x="0" y="808"/>
                  <a:pt x="264" y="1008"/>
                </a:cubicBezTo>
                <a:cubicBezTo>
                  <a:pt x="528" y="1208"/>
                  <a:pt x="1624" y="1168"/>
                  <a:pt x="1896" y="1200"/>
                </a:cubicBezTo>
              </a:path>
            </a:pathLst>
          </a:custGeom>
          <a:noFill/>
          <a:ln w="38100" cap="flat">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lIns="100783" tIns="50392" rIns="100783" bIns="50392"/>
          <a:lstStyle/>
          <a:p>
            <a:endParaRPr lang="en-CA"/>
          </a:p>
        </p:txBody>
      </p:sp>
      <p:sp>
        <p:nvSpPr>
          <p:cNvPr id="2065" name="Freeform 13"/>
          <p:cNvSpPr>
            <a:spLocks/>
          </p:cNvSpPr>
          <p:nvPr/>
        </p:nvSpPr>
        <p:spPr bwMode="auto">
          <a:xfrm>
            <a:off x="-168010" y="1523458"/>
            <a:ext cx="3612224" cy="1175949"/>
          </a:xfrm>
          <a:custGeom>
            <a:avLst/>
            <a:gdLst>
              <a:gd name="T0" fmla="*/ 1251278348 w 2192"/>
              <a:gd name="T1" fmla="*/ 0 h 744"/>
              <a:gd name="T2" fmla="*/ 607762877 w 2192"/>
              <a:gd name="T3" fmla="*/ 1282935912 h 744"/>
              <a:gd name="T4" fmla="*/ 2147483647 w 2192"/>
              <a:gd name="T5" fmla="*/ 1480309619 h 744"/>
              <a:gd name="T6" fmla="*/ 0 60000 65536"/>
              <a:gd name="T7" fmla="*/ 0 60000 65536"/>
              <a:gd name="T8" fmla="*/ 0 60000 65536"/>
              <a:gd name="T9" fmla="*/ 0 w 2192"/>
              <a:gd name="T10" fmla="*/ 0 h 744"/>
              <a:gd name="T11" fmla="*/ 2192 w 2192"/>
              <a:gd name="T12" fmla="*/ 744 h 744"/>
            </a:gdLst>
            <a:ahLst/>
            <a:cxnLst>
              <a:cxn ang="T6">
                <a:pos x="T0" y="T1"/>
              </a:cxn>
              <a:cxn ang="T7">
                <a:pos x="T2" y="T3"/>
              </a:cxn>
              <a:cxn ang="T8">
                <a:pos x="T4" y="T5"/>
              </a:cxn>
            </a:cxnLst>
            <a:rect l="T9" t="T10" r="T11" b="T12"/>
            <a:pathLst>
              <a:path w="2192" h="744">
                <a:moveTo>
                  <a:pt x="560" y="0"/>
                </a:moveTo>
                <a:cubicBezTo>
                  <a:pt x="280" y="252"/>
                  <a:pt x="0" y="504"/>
                  <a:pt x="272" y="624"/>
                </a:cubicBezTo>
                <a:cubicBezTo>
                  <a:pt x="544" y="744"/>
                  <a:pt x="1872" y="704"/>
                  <a:pt x="2192" y="720"/>
                </a:cubicBezTo>
              </a:path>
            </a:pathLst>
          </a:custGeom>
          <a:noFill/>
          <a:ln w="38100" cap="flat">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lIns="100783" tIns="50392" rIns="100783" bIns="50392"/>
          <a:lstStyle/>
          <a:p>
            <a:endParaRPr lang="en-CA"/>
          </a:p>
        </p:txBody>
      </p:sp>
      <p:graphicFrame>
        <p:nvGraphicFramePr>
          <p:cNvPr id="82958" name="Group 14"/>
          <p:cNvGraphicFramePr>
            <a:graphicFrameLocks noGrp="1"/>
          </p:cNvGraphicFramePr>
          <p:nvPr>
            <p:extLst>
              <p:ext uri="{D42A27DB-BD31-4B8C-83A1-F6EECF244321}">
                <p14:modId xmlns:p14="http://schemas.microsoft.com/office/powerpoint/2010/main" val="2729671907"/>
              </p:ext>
            </p:extLst>
          </p:nvPr>
        </p:nvGraphicFramePr>
        <p:xfrm>
          <a:off x="7056437" y="3875356"/>
          <a:ext cx="2898180" cy="2640044"/>
        </p:xfrm>
        <a:graphic>
          <a:graphicData uri="http://schemas.openxmlformats.org/drawingml/2006/table">
            <a:tbl>
              <a:tblPr/>
              <a:tblGrid>
                <a:gridCol w="2898180"/>
              </a:tblGrid>
              <a:tr h="40562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Gill Sans MT" pitchFamily="34" charset="0"/>
                          <a:cs typeface="Times New Roman" pitchFamily="18" charset="0"/>
                        </a:rPr>
                        <a:t>1. Ability to identify and credibly communicate engineering knowledge</a:t>
                      </a:r>
                      <a:endParaRPr kumimoji="0" lang="en-US" sz="1800" b="0" i="0" u="none" strike="noStrike" cap="none" normalizeH="0" baseline="0" dirty="0" smtClean="0">
                        <a:ln>
                          <a:noFill/>
                        </a:ln>
                        <a:solidFill>
                          <a:schemeClr val="tx1"/>
                        </a:solidFill>
                        <a:effectLst/>
                        <a:latin typeface="Arial" charset="0"/>
                        <a:cs typeface="Arial" charset="0"/>
                      </a:endParaRPr>
                    </a:p>
                  </a:txBody>
                  <a:tcPr marL="100806" marR="100806" marT="50411" marB="504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r>
              <a:tr h="2234422">
                <a:tc>
                  <a:txBody>
                    <a:bodyPr/>
                    <a:lstStyle/>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14300" algn="l"/>
                        </a:tabLst>
                      </a:pP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Situate, in document or presentation, the solution or design in the world of existing engineering, taking into account social, environmental, economic and ethical consequences </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14300" algn="l"/>
                        </a:tabLst>
                      </a:pP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Recognize a credible argument (reading)</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14300" algn="l"/>
                        </a:tabLst>
                      </a:pP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Construct a credible argument in written or spoken form </a:t>
                      </a:r>
                      <a:r>
                        <a:rPr kumimoji="0" lang="en-US" sz="1000" b="0" i="0" u="none" strike="noStrike" cap="none" normalizeH="0" baseline="0" dirty="0" smtClean="0">
                          <a:ln>
                            <a:noFill/>
                          </a:ln>
                          <a:solidFill>
                            <a:schemeClr val="tx1"/>
                          </a:solidFill>
                          <a:effectLst/>
                          <a:latin typeface="Arial"/>
                          <a:cs typeface="Times New Roman" pitchFamily="18" charset="0"/>
                        </a:rPr>
                        <a:t>–</a:t>
                      </a: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 to  persuasively present evidence in support of a claim </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14300" algn="l"/>
                        </a:tabLst>
                      </a:pP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Organize written or spoken material</a:t>
                      </a:r>
                      <a:r>
                        <a:rPr kumimoji="0" lang="en-US" sz="1000" b="0" i="0" u="none" strike="noStrike" cap="none" normalizeH="0" baseline="0" dirty="0" smtClean="0">
                          <a:ln>
                            <a:noFill/>
                          </a:ln>
                          <a:solidFill>
                            <a:schemeClr val="tx1"/>
                          </a:solidFill>
                          <a:effectLst/>
                          <a:latin typeface="Arial"/>
                          <a:cs typeface="Times New Roman" pitchFamily="18" charset="0"/>
                        </a:rPr>
                        <a:t>–</a:t>
                      </a: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 to structure overall elements so that their relationship to a main point and to one another is clear</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114300" algn="l"/>
                        </a:tabLst>
                      </a:pP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Create </a:t>
                      </a:r>
                      <a:r>
                        <a:rPr kumimoji="0" lang="en-US" sz="1000" b="0" i="0" u="none" strike="noStrike" cap="none" normalizeH="0" baseline="0" dirty="0" smtClean="0">
                          <a:ln>
                            <a:noFill/>
                          </a:ln>
                          <a:solidFill>
                            <a:schemeClr val="tx1"/>
                          </a:solidFill>
                          <a:effectLst/>
                          <a:latin typeface="Arial"/>
                          <a:cs typeface="Times New Roman" pitchFamily="18" charset="0"/>
                        </a:rPr>
                        <a:t>“</a:t>
                      </a: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flow</a:t>
                      </a:r>
                      <a:r>
                        <a:rPr kumimoji="0" lang="en-US" sz="1000" b="0" i="0" u="none" strike="noStrike" cap="none" normalizeH="0" baseline="0" dirty="0" smtClean="0">
                          <a:ln>
                            <a:noFill/>
                          </a:ln>
                          <a:solidFill>
                            <a:schemeClr val="tx1"/>
                          </a:solidFill>
                          <a:effectLst/>
                          <a:latin typeface="Arial"/>
                          <a:cs typeface="Times New Roman" pitchFamily="18" charset="0"/>
                        </a:rPr>
                        <a:t>”</a:t>
                      </a: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 in document or presentation </a:t>
                      </a:r>
                      <a:r>
                        <a:rPr kumimoji="0" lang="en-US" sz="1000" b="0" i="0" u="none" strike="noStrike" cap="none" normalizeH="0" baseline="0" dirty="0" smtClean="0">
                          <a:ln>
                            <a:noFill/>
                          </a:ln>
                          <a:solidFill>
                            <a:schemeClr val="tx1"/>
                          </a:solidFill>
                          <a:effectLst/>
                          <a:latin typeface="Arial"/>
                          <a:cs typeface="Times New Roman" pitchFamily="18" charset="0"/>
                        </a:rPr>
                        <a:t>–</a:t>
                      </a:r>
                      <a:r>
                        <a:rPr kumimoji="0" lang="en-US" sz="1000" b="0" i="0" u="none" strike="noStrike" cap="none" normalizeH="0" baseline="0" dirty="0" smtClean="0">
                          <a:ln>
                            <a:noFill/>
                          </a:ln>
                          <a:solidFill>
                            <a:schemeClr val="tx1"/>
                          </a:solidFill>
                          <a:effectLst/>
                          <a:latin typeface="Gill Sans MT" pitchFamily="34" charset="0"/>
                          <a:cs typeface="Times New Roman" pitchFamily="18" charset="0"/>
                        </a:rPr>
                        <a:t> flow is a logical progression of ideas, sentence to sentence and paragraph to paragraph</a:t>
                      </a:r>
                      <a:endParaRPr kumimoji="0" lang="en-US" sz="1800" b="0" i="0" u="none" strike="noStrike" cap="none" normalizeH="0" baseline="0" dirty="0" smtClean="0">
                        <a:ln>
                          <a:noFill/>
                        </a:ln>
                        <a:solidFill>
                          <a:schemeClr val="tx1"/>
                        </a:solidFill>
                        <a:effectLst/>
                        <a:latin typeface="Arial" charset="0"/>
                        <a:cs typeface="Arial" charset="0"/>
                      </a:endParaRPr>
                    </a:p>
                  </a:txBody>
                  <a:tcPr marL="100806" marR="100806" marT="50411" marB="5041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074" name="Freeform 22"/>
          <p:cNvSpPr>
            <a:spLocks/>
          </p:cNvSpPr>
          <p:nvPr/>
        </p:nvSpPr>
        <p:spPr bwMode="auto">
          <a:xfrm>
            <a:off x="6468401" y="2951395"/>
            <a:ext cx="1260078" cy="2057912"/>
          </a:xfrm>
          <a:custGeom>
            <a:avLst/>
            <a:gdLst>
              <a:gd name="T0" fmla="*/ 1059855096 w 688"/>
              <a:gd name="T1" fmla="*/ 2147483647 h 1360"/>
              <a:gd name="T2" fmla="*/ 1722264894 w 688"/>
              <a:gd name="T3" fmla="*/ 391947450 h 1360"/>
              <a:gd name="T4" fmla="*/ 0 w 688"/>
              <a:gd name="T5" fmla="*/ 211048937 h 1360"/>
              <a:gd name="T6" fmla="*/ 0 60000 65536"/>
              <a:gd name="T7" fmla="*/ 0 60000 65536"/>
              <a:gd name="T8" fmla="*/ 0 60000 65536"/>
              <a:gd name="T9" fmla="*/ 0 w 688"/>
              <a:gd name="T10" fmla="*/ 0 h 1360"/>
              <a:gd name="T11" fmla="*/ 688 w 688"/>
              <a:gd name="T12" fmla="*/ 1360 h 1360"/>
            </a:gdLst>
            <a:ahLst/>
            <a:cxnLst>
              <a:cxn ang="T6">
                <a:pos x="T0" y="T1"/>
              </a:cxn>
              <a:cxn ang="T7">
                <a:pos x="T2" y="T3"/>
              </a:cxn>
              <a:cxn ang="T8">
                <a:pos x="T4" y="T5"/>
              </a:cxn>
            </a:cxnLst>
            <a:rect l="T9" t="T10" r="T11" b="T12"/>
            <a:pathLst>
              <a:path w="688" h="1360">
                <a:moveTo>
                  <a:pt x="384" y="1360"/>
                </a:moveTo>
                <a:cubicBezTo>
                  <a:pt x="536" y="888"/>
                  <a:pt x="688" y="416"/>
                  <a:pt x="624" y="208"/>
                </a:cubicBezTo>
                <a:cubicBezTo>
                  <a:pt x="560" y="0"/>
                  <a:pt x="104" y="128"/>
                  <a:pt x="0" y="112"/>
                </a:cubicBezTo>
              </a:path>
            </a:pathLst>
          </a:custGeom>
          <a:noFill/>
          <a:ln w="38100" cap="flat">
            <a:solidFill>
              <a:schemeClr val="accent2"/>
            </a:solidFill>
            <a:prstDash val="solid"/>
            <a:round/>
            <a:headEnd/>
            <a:tailEnd/>
          </a:ln>
          <a:extLst>
            <a:ext uri="{909E8E84-426E-40dd-AFC4-6F175D3DCCD1}">
              <a14:hiddenFill xmlns:a14="http://schemas.microsoft.com/office/drawing/2010/main">
                <a:solidFill>
                  <a:srgbClr val="FFFFFF"/>
                </a:solidFill>
              </a14:hiddenFill>
            </a:ext>
          </a:extLst>
        </p:spPr>
        <p:txBody>
          <a:bodyPr lIns="100783" tIns="50392" rIns="100783" bIns="50392"/>
          <a:lstStyle/>
          <a:p>
            <a:endParaRPr lang="en-CA"/>
          </a:p>
        </p:txBody>
      </p:sp>
      <p:sp>
        <p:nvSpPr>
          <p:cNvPr id="2075" name="Text Box 26"/>
          <p:cNvSpPr txBox="1">
            <a:spLocks noChangeArrowheads="1"/>
          </p:cNvSpPr>
          <p:nvPr/>
        </p:nvSpPr>
        <p:spPr bwMode="auto">
          <a:xfrm>
            <a:off x="4680273" y="611486"/>
            <a:ext cx="5184575" cy="337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0783" tIns="50392" rIns="100783" bIns="50392">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500" b="1" dirty="0"/>
              <a:t>Mapping Indicators to Existing Evaluation (UofT)</a:t>
            </a:r>
          </a:p>
        </p:txBody>
      </p:sp>
      <p:sp>
        <p:nvSpPr>
          <p:cNvPr id="2076" name="Freeform 27"/>
          <p:cNvSpPr>
            <a:spLocks/>
          </p:cNvSpPr>
          <p:nvPr/>
        </p:nvSpPr>
        <p:spPr bwMode="auto">
          <a:xfrm>
            <a:off x="6708166" y="5301544"/>
            <a:ext cx="476030" cy="502228"/>
          </a:xfrm>
          <a:custGeom>
            <a:avLst/>
            <a:gdLst>
              <a:gd name="T0" fmla="*/ 685482391 w 272"/>
              <a:gd name="T1" fmla="*/ 493950071 h 287"/>
              <a:gd name="T2" fmla="*/ 456147481 w 272"/>
              <a:gd name="T3" fmla="*/ 37801505 h 287"/>
              <a:gd name="T4" fmla="*/ 0 w 272"/>
              <a:gd name="T5" fmla="*/ 723283147 h 287"/>
              <a:gd name="T6" fmla="*/ 0 60000 65536"/>
              <a:gd name="T7" fmla="*/ 0 60000 65536"/>
              <a:gd name="T8" fmla="*/ 0 60000 65536"/>
              <a:gd name="T9" fmla="*/ 0 w 272"/>
              <a:gd name="T10" fmla="*/ 0 h 287"/>
              <a:gd name="T11" fmla="*/ 272 w 272"/>
              <a:gd name="T12" fmla="*/ 287 h 287"/>
            </a:gdLst>
            <a:ahLst/>
            <a:cxnLst>
              <a:cxn ang="T6">
                <a:pos x="T0" y="T1"/>
              </a:cxn>
              <a:cxn ang="T7">
                <a:pos x="T2" y="T3"/>
              </a:cxn>
              <a:cxn ang="T8">
                <a:pos x="T4" y="T5"/>
              </a:cxn>
            </a:cxnLst>
            <a:rect l="T9" t="T10" r="T11" b="T12"/>
            <a:pathLst>
              <a:path w="272" h="287">
                <a:moveTo>
                  <a:pt x="272" y="196"/>
                </a:moveTo>
                <a:cubicBezTo>
                  <a:pt x="249" y="98"/>
                  <a:pt x="226" y="0"/>
                  <a:pt x="181" y="15"/>
                </a:cubicBezTo>
                <a:cubicBezTo>
                  <a:pt x="136" y="30"/>
                  <a:pt x="30" y="242"/>
                  <a:pt x="0" y="287"/>
                </a:cubicBezTo>
              </a:path>
            </a:pathLst>
          </a:custGeom>
          <a:noFill/>
          <a:ln w="38100" cap="flat">
            <a:solidFill>
              <a:schemeClr val="accent5"/>
            </a:solidFill>
            <a:prstDash val="solid"/>
            <a:round/>
            <a:headEnd/>
            <a:tailEnd/>
          </a:ln>
          <a:extLst>
            <a:ext uri="{909E8E84-426E-40dd-AFC4-6F175D3DCCD1}">
              <a14:hiddenFill xmlns:a14="http://schemas.microsoft.com/office/drawing/2010/main">
                <a:solidFill>
                  <a:srgbClr val="FFFFFF"/>
                </a:solidFill>
              </a14:hiddenFill>
            </a:ext>
          </a:extLst>
        </p:spPr>
        <p:txBody>
          <a:bodyPr lIns="100783" tIns="50392" rIns="100783" bIns="50392"/>
          <a:lstStyle/>
          <a:p>
            <a:endParaRPr lang="en-CA"/>
          </a:p>
        </p:txBody>
      </p:sp>
      <p:sp>
        <p:nvSpPr>
          <p:cNvPr id="2077" name="Freeform 28"/>
          <p:cNvSpPr>
            <a:spLocks/>
          </p:cNvSpPr>
          <p:nvPr/>
        </p:nvSpPr>
        <p:spPr bwMode="auto">
          <a:xfrm>
            <a:off x="5834862" y="5077554"/>
            <a:ext cx="1414088" cy="566976"/>
          </a:xfrm>
          <a:custGeom>
            <a:avLst/>
            <a:gdLst>
              <a:gd name="T0" fmla="*/ 1943041469 w 808"/>
              <a:gd name="T1" fmla="*/ 816530516 h 324"/>
              <a:gd name="T2" fmla="*/ 1713706526 w 808"/>
              <a:gd name="T3" fmla="*/ 17640300 h 324"/>
              <a:gd name="T4" fmla="*/ 0 w 808"/>
              <a:gd name="T5" fmla="*/ 703124321 h 324"/>
              <a:gd name="T6" fmla="*/ 0 60000 65536"/>
              <a:gd name="T7" fmla="*/ 0 60000 65536"/>
              <a:gd name="T8" fmla="*/ 0 60000 65536"/>
              <a:gd name="T9" fmla="*/ 0 w 808"/>
              <a:gd name="T10" fmla="*/ 0 h 324"/>
              <a:gd name="T11" fmla="*/ 808 w 808"/>
              <a:gd name="T12" fmla="*/ 324 h 324"/>
            </a:gdLst>
            <a:ahLst/>
            <a:cxnLst>
              <a:cxn ang="T6">
                <a:pos x="T0" y="T1"/>
              </a:cxn>
              <a:cxn ang="T7">
                <a:pos x="T2" y="T3"/>
              </a:cxn>
              <a:cxn ang="T8">
                <a:pos x="T4" y="T5"/>
              </a:cxn>
            </a:cxnLst>
            <a:rect l="T9" t="T10" r="T11" b="T12"/>
            <a:pathLst>
              <a:path w="808" h="324">
                <a:moveTo>
                  <a:pt x="771" y="324"/>
                </a:moveTo>
                <a:cubicBezTo>
                  <a:pt x="789" y="169"/>
                  <a:pt x="808" y="14"/>
                  <a:pt x="680" y="7"/>
                </a:cubicBezTo>
                <a:cubicBezTo>
                  <a:pt x="552" y="0"/>
                  <a:pt x="113" y="234"/>
                  <a:pt x="0" y="279"/>
                </a:cubicBezTo>
              </a:path>
            </a:pathLst>
          </a:custGeom>
          <a:noFill/>
          <a:ln w="38100" cap="flat">
            <a:solidFill>
              <a:schemeClr val="accent4"/>
            </a:solidFill>
            <a:prstDash val="solid"/>
            <a:round/>
            <a:headEnd/>
            <a:tailEnd/>
          </a:ln>
          <a:extLst>
            <a:ext uri="{909E8E84-426E-40dd-AFC4-6F175D3DCCD1}">
              <a14:hiddenFill xmlns:a14="http://schemas.microsoft.com/office/drawing/2010/main">
                <a:solidFill>
                  <a:srgbClr val="FFFFFF"/>
                </a:solidFill>
              </a14:hiddenFill>
            </a:ext>
          </a:extLst>
        </p:spPr>
        <p:txBody>
          <a:bodyPr lIns="100783" tIns="50392" rIns="100783" bIns="50392"/>
          <a:lstStyle/>
          <a:p>
            <a:endParaRPr lang="en-CA"/>
          </a:p>
        </p:txBody>
      </p:sp>
      <p:sp>
        <p:nvSpPr>
          <p:cNvPr id="2078" name="Freeform 29"/>
          <p:cNvSpPr>
            <a:spLocks/>
          </p:cNvSpPr>
          <p:nvPr/>
        </p:nvSpPr>
        <p:spPr bwMode="auto">
          <a:xfrm>
            <a:off x="6230387" y="5643165"/>
            <a:ext cx="953764" cy="437650"/>
          </a:xfrm>
          <a:custGeom>
            <a:avLst/>
            <a:gdLst>
              <a:gd name="T0" fmla="*/ 1373485779 w 590"/>
              <a:gd name="T1" fmla="*/ 897175714 h 356"/>
              <a:gd name="T2" fmla="*/ 1257557052 w 590"/>
              <a:gd name="T3" fmla="*/ 95765929 h 356"/>
              <a:gd name="T4" fmla="*/ 0 w 590"/>
              <a:gd name="T5" fmla="*/ 325100938 h 356"/>
              <a:gd name="T6" fmla="*/ 0 60000 65536"/>
              <a:gd name="T7" fmla="*/ 0 60000 65536"/>
              <a:gd name="T8" fmla="*/ 0 60000 65536"/>
              <a:gd name="T9" fmla="*/ 0 w 590"/>
              <a:gd name="T10" fmla="*/ 0 h 356"/>
              <a:gd name="T11" fmla="*/ 590 w 590"/>
              <a:gd name="T12" fmla="*/ 356 h 356"/>
              <a:gd name="connsiteX0" fmla="*/ 9237 w 9260"/>
              <a:gd name="connsiteY0" fmla="*/ 6399 h 6565"/>
              <a:gd name="connsiteX1" fmla="*/ 3819 w 9260"/>
              <a:gd name="connsiteY1" fmla="*/ 6413 h 6565"/>
              <a:gd name="connsiteX2" fmla="*/ 0 w 9260"/>
              <a:gd name="connsiteY2" fmla="*/ 23 h 6565"/>
              <a:gd name="connsiteX0" fmla="*/ 9975 w 9975"/>
              <a:gd name="connsiteY0" fmla="*/ 9746 h 10701"/>
              <a:gd name="connsiteX1" fmla="*/ 4124 w 9975"/>
              <a:gd name="connsiteY1" fmla="*/ 9767 h 10701"/>
              <a:gd name="connsiteX2" fmla="*/ 0 w 9975"/>
              <a:gd name="connsiteY2" fmla="*/ 34 h 10701"/>
            </a:gdLst>
            <a:ahLst/>
            <a:cxnLst>
              <a:cxn ang="0">
                <a:pos x="connsiteX0" y="connsiteY0"/>
              </a:cxn>
              <a:cxn ang="0">
                <a:pos x="connsiteX1" y="connsiteY1"/>
              </a:cxn>
              <a:cxn ang="0">
                <a:pos x="connsiteX2" y="connsiteY2"/>
              </a:cxn>
            </a:cxnLst>
            <a:rect l="l" t="t" r="r" b="b"/>
            <a:pathLst>
              <a:path w="9975" h="10701">
                <a:moveTo>
                  <a:pt x="9975" y="9746"/>
                </a:moveTo>
                <a:cubicBezTo>
                  <a:pt x="6188" y="10569"/>
                  <a:pt x="5789" y="11394"/>
                  <a:pt x="4124" y="9767"/>
                </a:cubicBezTo>
                <a:cubicBezTo>
                  <a:pt x="2458" y="8142"/>
                  <a:pt x="1519" y="-609"/>
                  <a:pt x="0" y="34"/>
                </a:cubicBezTo>
              </a:path>
            </a:pathLst>
          </a:custGeom>
          <a:noFill/>
          <a:ln w="3810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lIns="100783" tIns="50392" rIns="100783" bIns="50392"/>
          <a:lstStyle/>
          <a:p>
            <a:endParaRPr lang="en-CA"/>
          </a:p>
        </p:txBody>
      </p:sp>
      <p:sp>
        <p:nvSpPr>
          <p:cNvPr id="2" name="Slide Number Placeholder 1"/>
          <p:cNvSpPr>
            <a:spLocks noGrp="1"/>
          </p:cNvSpPr>
          <p:nvPr>
            <p:ph type="sldNum" sz="quarter" idx="12"/>
          </p:nvPr>
        </p:nvSpPr>
        <p:spPr/>
        <p:txBody>
          <a:bodyPr/>
          <a:lstStyle/>
          <a:p>
            <a:pPr>
              <a:defRPr/>
            </a:pPr>
            <a:fld id="{69108010-502A-4A2A-A410-E2D00D0F681F}" type="slidenum">
              <a:rPr lang="en-US" smtClean="0"/>
              <a:pPr>
                <a:defRPr/>
              </a:pPr>
              <a:t>30</a:t>
            </a:fld>
            <a:endParaRPr lang="en-US"/>
          </a:p>
        </p:txBody>
      </p:sp>
    </p:spTree>
    <p:extLst>
      <p:ext uri="{BB962C8B-B14F-4D97-AF65-F5344CB8AC3E}">
        <p14:creationId xmlns:p14="http://schemas.microsoft.com/office/powerpoint/2010/main" val="40486710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29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7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7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animBg="1"/>
      <p:bldP spid="2064" grpId="0" animBg="1"/>
      <p:bldP spid="2065" grpId="0" animBg="1"/>
      <p:bldP spid="2074" grpId="0" animBg="1"/>
      <p:bldP spid="2076" grpId="0" animBg="1"/>
      <p:bldP spid="2077" grpId="0" animBg="1"/>
      <p:bldP spid="207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sz="4000" dirty="0"/>
              <a:t>Old Evaluation Form (UBC)</a:t>
            </a:r>
          </a:p>
        </p:txBody>
      </p:sp>
      <p:sp>
        <p:nvSpPr>
          <p:cNvPr id="3" name="Slide Number Placeholder 2"/>
          <p:cNvSpPr>
            <a:spLocks noGrp="1"/>
          </p:cNvSpPr>
          <p:nvPr>
            <p:ph type="sldNum" sz="quarter" idx="12"/>
          </p:nvPr>
        </p:nvSpPr>
        <p:spPr/>
        <p:txBody>
          <a:bodyPr/>
          <a:lstStyle/>
          <a:p>
            <a:pPr>
              <a:defRPr/>
            </a:pPr>
            <a:fld id="{45DB2B68-94E2-40E0-9D23-2030F7E6D724}" type="slidenum">
              <a:rPr lang="en-US" smtClean="0"/>
              <a:pPr>
                <a:defRPr/>
              </a:pPr>
              <a:t>31</a:t>
            </a:fld>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866" y="1475581"/>
            <a:ext cx="9500974" cy="5309841"/>
          </a:xfrm>
          <a:prstGeom prst="rect">
            <a:avLst/>
          </a:prstGeom>
          <a:solidFill>
            <a:schemeClr val="bg1"/>
          </a:solidFill>
          <a:ln>
            <a:noFill/>
          </a:ln>
          <a:effectLst/>
        </p:spPr>
      </p:pic>
    </p:spTree>
    <p:extLst>
      <p:ext uri="{BB962C8B-B14F-4D97-AF65-F5344CB8AC3E}">
        <p14:creationId xmlns:p14="http://schemas.microsoft.com/office/powerpoint/2010/main" val="224366119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7785" y="302737"/>
            <a:ext cx="9433047" cy="1259946"/>
          </a:xfrm>
        </p:spPr>
        <p:txBody>
          <a:bodyPr>
            <a:normAutofit/>
          </a:bodyPr>
          <a:lstStyle/>
          <a:p>
            <a:r>
              <a:rPr lang="en-CA" sz="4000" dirty="0"/>
              <a:t>Evaluation Reformatted as Rubric (UBC)</a:t>
            </a:r>
          </a:p>
        </p:txBody>
      </p:sp>
      <p:sp>
        <p:nvSpPr>
          <p:cNvPr id="3" name="Slide Number Placeholder 2"/>
          <p:cNvSpPr>
            <a:spLocks noGrp="1"/>
          </p:cNvSpPr>
          <p:nvPr>
            <p:ph type="sldNum" sz="quarter" idx="12"/>
          </p:nvPr>
        </p:nvSpPr>
        <p:spPr/>
        <p:txBody>
          <a:bodyPr/>
          <a:lstStyle/>
          <a:p>
            <a:pPr>
              <a:defRPr/>
            </a:pPr>
            <a:fld id="{45DB2B68-94E2-40E0-9D23-2030F7E6D724}" type="slidenum">
              <a:rPr lang="en-US" smtClean="0"/>
              <a:pPr>
                <a:defRPr/>
              </a:pPr>
              <a:t>32</a:t>
            </a:fld>
            <a:endParaRPr lang="en-US"/>
          </a:p>
        </p:txBody>
      </p:sp>
      <p:pic>
        <p:nvPicPr>
          <p:cNvPr id="4113" name="Picture 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777" y="1403574"/>
            <a:ext cx="10081120" cy="5811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42520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Analyzing and interpreting the data</a:t>
            </a:r>
            <a:endParaRPr lang="en-US" dirty="0"/>
          </a:p>
        </p:txBody>
      </p:sp>
      <p:sp>
        <p:nvSpPr>
          <p:cNvPr id="3" name="Content Placeholder 2"/>
          <p:cNvSpPr>
            <a:spLocks noGrp="1"/>
          </p:cNvSpPr>
          <p:nvPr>
            <p:ph idx="1"/>
          </p:nvPr>
        </p:nvSpPr>
        <p:spPr/>
        <p:txBody>
          <a:bodyPr/>
          <a:lstStyle/>
          <a:p>
            <a:r>
              <a:rPr lang="en-US" dirty="0" smtClean="0"/>
              <a:t>Timing of data collection and analysis </a:t>
            </a:r>
          </a:p>
          <a:p>
            <a:r>
              <a:rPr lang="en-US" dirty="0" smtClean="0"/>
              <a:t>Analysis of the data</a:t>
            </a:r>
          </a:p>
          <a:p>
            <a:r>
              <a:rPr lang="en-US" dirty="0" smtClean="0"/>
              <a:t>Data used to inform the improvement plan.</a:t>
            </a:r>
            <a:endParaRPr lang="en-US"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33</a:t>
            </a:fld>
            <a:endParaRPr lang="en-US"/>
          </a:p>
        </p:txBody>
      </p:sp>
    </p:spTree>
    <p:extLst>
      <p:ext uri="{BB962C8B-B14F-4D97-AF65-F5344CB8AC3E}">
        <p14:creationId xmlns:p14="http://schemas.microsoft.com/office/powerpoint/2010/main" val="153847995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Analyzing and Interpreting the data</a:t>
            </a:r>
            <a:endParaRPr lang="en-US" dirty="0"/>
          </a:p>
        </p:txBody>
      </p:sp>
      <p:sp>
        <p:nvSpPr>
          <p:cNvPr id="3" name="Content Placeholder 2"/>
          <p:cNvSpPr>
            <a:spLocks noGrp="1"/>
          </p:cNvSpPr>
          <p:nvPr>
            <p:ph idx="1"/>
          </p:nvPr>
        </p:nvSpPr>
        <p:spPr/>
        <p:txBody>
          <a:bodyPr/>
          <a:lstStyle/>
          <a:p>
            <a:pPr marL="0" indent="0">
              <a:buNone/>
            </a:pPr>
            <a:r>
              <a:rPr lang="en-US" dirty="0" smtClean="0"/>
              <a:t>What to look for:</a:t>
            </a:r>
          </a:p>
          <a:p>
            <a:r>
              <a:rPr lang="en-US" sz="3200" dirty="0" smtClean="0"/>
              <a:t>Timing of data collection and analysis is clear, and continuous (cyclic).</a:t>
            </a:r>
          </a:p>
          <a:p>
            <a:pPr>
              <a:spcBef>
                <a:spcPts val="1800"/>
              </a:spcBef>
            </a:pPr>
            <a:r>
              <a:rPr lang="en-US" sz="3200" dirty="0" smtClean="0"/>
              <a:t>Analysis is high quality and addresses the data</a:t>
            </a:r>
          </a:p>
          <a:p>
            <a:pPr>
              <a:spcBef>
                <a:spcPts val="1800"/>
              </a:spcBef>
            </a:pPr>
            <a:r>
              <a:rPr lang="en-US" sz="3200" dirty="0" smtClean="0"/>
              <a:t>Improvement plan aligns with the analysis and data</a:t>
            </a:r>
          </a:p>
          <a:p>
            <a:pPr>
              <a:spcBef>
                <a:spcPts val="1800"/>
              </a:spcBef>
            </a:pPr>
            <a:r>
              <a:rPr lang="en-US" sz="3200" dirty="0" smtClean="0"/>
              <a:t>Improvement plan is implemented</a:t>
            </a:r>
            <a:endParaRPr lang="en-US" sz="3200"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34</a:t>
            </a:fld>
            <a:endParaRPr lang="en-US"/>
          </a:p>
        </p:txBody>
      </p:sp>
    </p:spTree>
    <p:extLst>
      <p:ext uri="{BB962C8B-B14F-4D97-AF65-F5344CB8AC3E}">
        <p14:creationId xmlns:p14="http://schemas.microsoft.com/office/powerpoint/2010/main" val="126102992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5. Data-informed Curriculum Improvement</a:t>
            </a:r>
            <a:endParaRPr lang="en-US" sz="4000" dirty="0"/>
          </a:p>
        </p:txBody>
      </p:sp>
      <p:sp>
        <p:nvSpPr>
          <p:cNvPr id="3" name="Content Placeholder 2"/>
          <p:cNvSpPr>
            <a:spLocks noGrp="1"/>
          </p:cNvSpPr>
          <p:nvPr>
            <p:ph idx="1"/>
          </p:nvPr>
        </p:nvSpPr>
        <p:spPr/>
        <p:txBody>
          <a:bodyPr/>
          <a:lstStyle/>
          <a:p>
            <a:r>
              <a:rPr lang="en-US" dirty="0" smtClean="0"/>
              <a:t>The process of “closing the loop”</a:t>
            </a:r>
          </a:p>
          <a:p>
            <a:r>
              <a:rPr lang="en-US" dirty="0" smtClean="0"/>
              <a:t>Information collected, analyzed and used for curriculum improvement</a:t>
            </a:r>
            <a:endParaRPr lang="en-US"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35</a:t>
            </a:fld>
            <a:endParaRPr lang="en-US"/>
          </a:p>
        </p:txBody>
      </p:sp>
    </p:spTree>
    <p:extLst>
      <p:ext uri="{BB962C8B-B14F-4D97-AF65-F5344CB8AC3E}">
        <p14:creationId xmlns:p14="http://schemas.microsoft.com/office/powerpoint/2010/main" val="264076815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7"/>
            <a:ext cx="9072563" cy="812804"/>
          </a:xfrm>
        </p:spPr>
        <p:txBody>
          <a:bodyPr>
            <a:normAutofit/>
          </a:bodyPr>
          <a:lstStyle/>
          <a:p>
            <a:r>
              <a:rPr lang="en-US" sz="4000" dirty="0" smtClean="0"/>
              <a:t>5. Data-informed Curriculum Improvement</a:t>
            </a:r>
            <a:endParaRPr lang="en-US" sz="4000" dirty="0"/>
          </a:p>
        </p:txBody>
      </p:sp>
      <p:sp>
        <p:nvSpPr>
          <p:cNvPr id="3" name="Content Placeholder 2"/>
          <p:cNvSpPr>
            <a:spLocks noGrp="1"/>
          </p:cNvSpPr>
          <p:nvPr>
            <p:ph idx="1"/>
          </p:nvPr>
        </p:nvSpPr>
        <p:spPr>
          <a:xfrm>
            <a:off x="215777" y="1331565"/>
            <a:ext cx="9649072" cy="5976664"/>
          </a:xfrm>
        </p:spPr>
        <p:txBody>
          <a:bodyPr>
            <a:normAutofit/>
          </a:bodyPr>
          <a:lstStyle/>
          <a:p>
            <a:pPr marL="0" indent="0">
              <a:buNone/>
            </a:pPr>
            <a:r>
              <a:rPr lang="en-US" dirty="0" smtClean="0"/>
              <a:t>What to look for:</a:t>
            </a:r>
          </a:p>
          <a:p>
            <a:r>
              <a:rPr lang="en-US" dirty="0" smtClean="0"/>
              <a:t>Integrity of the overall research method:</a:t>
            </a:r>
          </a:p>
          <a:p>
            <a:pPr lvl="1"/>
            <a:r>
              <a:rPr lang="en-US" dirty="0" smtClean="0"/>
              <a:t>Quality of the research questions</a:t>
            </a:r>
          </a:p>
          <a:p>
            <a:pPr lvl="1"/>
            <a:r>
              <a:rPr lang="en-US" dirty="0" smtClean="0"/>
              <a:t>Quality of the methodology</a:t>
            </a:r>
          </a:p>
          <a:p>
            <a:pPr lvl="2"/>
            <a:r>
              <a:rPr lang="en-US" dirty="0" smtClean="0"/>
              <a:t>Indicators</a:t>
            </a:r>
          </a:p>
          <a:p>
            <a:pPr lvl="2"/>
            <a:r>
              <a:rPr lang="en-US" dirty="0" smtClean="0"/>
              <a:t>Curriculum mapping</a:t>
            </a:r>
          </a:p>
          <a:p>
            <a:pPr lvl="2"/>
            <a:r>
              <a:rPr lang="en-US" dirty="0" smtClean="0"/>
              <a:t>Data collection process</a:t>
            </a:r>
          </a:p>
          <a:p>
            <a:pPr lvl="1"/>
            <a:r>
              <a:rPr lang="en-US" dirty="0" smtClean="0"/>
              <a:t>Valid, reliable data collected</a:t>
            </a:r>
          </a:p>
          <a:p>
            <a:pPr lvl="1"/>
            <a:r>
              <a:rPr lang="en-US" dirty="0" smtClean="0"/>
              <a:t>Analysis of the data is clear and well grounded</a:t>
            </a:r>
          </a:p>
          <a:p>
            <a:r>
              <a:rPr lang="en-US" sz="4000" b="1" dirty="0" smtClean="0"/>
              <a:t>Results used to inform curriculum change</a:t>
            </a:r>
          </a:p>
          <a:p>
            <a:pPr lvl="1"/>
            <a:endParaRPr lang="en-US"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36</a:t>
            </a:fld>
            <a:endParaRPr lang="en-US"/>
          </a:p>
        </p:txBody>
      </p:sp>
    </p:spTree>
    <p:extLst>
      <p:ext uri="{BB962C8B-B14F-4D97-AF65-F5344CB8AC3E}">
        <p14:creationId xmlns:p14="http://schemas.microsoft.com/office/powerpoint/2010/main" val="25888026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74535" y="5103685"/>
            <a:ext cx="411303" cy="810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1426864" y="3241871"/>
            <a:ext cx="0" cy="26726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111983" y="3940620"/>
            <a:ext cx="449854" cy="1968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572428" y="4084636"/>
            <a:ext cx="449854" cy="18350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085838" y="4300661"/>
            <a:ext cx="411303" cy="16083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497141" y="4804716"/>
            <a:ext cx="411303" cy="1104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882530" y="5098168"/>
            <a:ext cx="411303" cy="810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260207" y="5718273"/>
            <a:ext cx="411303" cy="204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71510" y="5408485"/>
            <a:ext cx="411303" cy="500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561837" y="4084636"/>
            <a:ext cx="411303" cy="1829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744343" y="5514252"/>
            <a:ext cx="411303" cy="408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149283" y="5108820"/>
            <a:ext cx="411303" cy="810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8022282" y="5002160"/>
            <a:ext cx="411303" cy="9201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6531" y="467469"/>
            <a:ext cx="9072563" cy="812804"/>
          </a:xfrm>
        </p:spPr>
        <p:txBody>
          <a:bodyPr>
            <a:normAutofit fontScale="90000"/>
          </a:bodyPr>
          <a:lstStyle/>
          <a:p>
            <a:r>
              <a:rPr lang="en-US" sz="4400" dirty="0" smtClean="0"/>
              <a:t>Disaggregating the data to get more information</a:t>
            </a:r>
            <a:endParaRPr lang="en-US" sz="4400"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37</a:t>
            </a:fld>
            <a:endParaRPr lang="en-US"/>
          </a:p>
        </p:txBody>
      </p:sp>
      <p:cxnSp>
        <p:nvCxnSpPr>
          <p:cNvPr id="6" name="Straight Arrow Connector 5"/>
          <p:cNvCxnSpPr/>
          <p:nvPr/>
        </p:nvCxnSpPr>
        <p:spPr>
          <a:xfrm flipV="1">
            <a:off x="1426864" y="5909033"/>
            <a:ext cx="7501880" cy="551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49070" y="6645900"/>
            <a:ext cx="1656184" cy="374846"/>
          </a:xfrm>
          <a:prstGeom prst="rect">
            <a:avLst/>
          </a:prstGeom>
          <a:noFill/>
        </p:spPr>
        <p:txBody>
          <a:bodyPr wrap="square" rtlCol="0">
            <a:spAutoFit/>
          </a:bodyPr>
          <a:lstStyle/>
          <a:p>
            <a:r>
              <a:rPr lang="en-US" dirty="0" smtClean="0"/>
              <a:t>Investigation</a:t>
            </a:r>
            <a:endParaRPr lang="en-US" dirty="0"/>
          </a:p>
        </p:txBody>
      </p:sp>
      <p:sp>
        <p:nvSpPr>
          <p:cNvPr id="3" name="TextBox 2"/>
          <p:cNvSpPr txBox="1"/>
          <p:nvPr/>
        </p:nvSpPr>
        <p:spPr>
          <a:xfrm>
            <a:off x="1643418" y="6068391"/>
            <a:ext cx="1296144" cy="374846"/>
          </a:xfrm>
          <a:prstGeom prst="rect">
            <a:avLst/>
          </a:prstGeom>
          <a:noFill/>
        </p:spPr>
        <p:txBody>
          <a:bodyPr wrap="square" rtlCol="0">
            <a:spAutoFit/>
          </a:bodyPr>
          <a:lstStyle/>
          <a:p>
            <a:r>
              <a:rPr lang="en-US" dirty="0" smtClean="0"/>
              <a:t>Indicator #1</a:t>
            </a:r>
            <a:endParaRPr lang="en-US" dirty="0"/>
          </a:p>
        </p:txBody>
      </p:sp>
      <p:sp>
        <p:nvSpPr>
          <p:cNvPr id="12" name="TextBox 11"/>
          <p:cNvSpPr txBox="1"/>
          <p:nvPr/>
        </p:nvSpPr>
        <p:spPr>
          <a:xfrm>
            <a:off x="4471344" y="6031927"/>
            <a:ext cx="1296144" cy="374846"/>
          </a:xfrm>
          <a:prstGeom prst="rect">
            <a:avLst/>
          </a:prstGeom>
          <a:noFill/>
        </p:spPr>
        <p:txBody>
          <a:bodyPr wrap="square" rtlCol="0">
            <a:spAutoFit/>
          </a:bodyPr>
          <a:lstStyle/>
          <a:p>
            <a:r>
              <a:rPr lang="en-US" dirty="0" smtClean="0"/>
              <a:t>Indicator #2</a:t>
            </a:r>
            <a:endParaRPr lang="en-US" dirty="0"/>
          </a:p>
        </p:txBody>
      </p:sp>
      <p:sp>
        <p:nvSpPr>
          <p:cNvPr id="13" name="TextBox 12"/>
          <p:cNvSpPr txBox="1"/>
          <p:nvPr/>
        </p:nvSpPr>
        <p:spPr>
          <a:xfrm>
            <a:off x="7173344" y="6085707"/>
            <a:ext cx="1296144" cy="374846"/>
          </a:xfrm>
          <a:prstGeom prst="rect">
            <a:avLst/>
          </a:prstGeom>
          <a:noFill/>
        </p:spPr>
        <p:txBody>
          <a:bodyPr wrap="square" rtlCol="0">
            <a:spAutoFit/>
          </a:bodyPr>
          <a:lstStyle/>
          <a:p>
            <a:r>
              <a:rPr lang="en-US" dirty="0" smtClean="0"/>
              <a:t>Indicator #3</a:t>
            </a:r>
            <a:endParaRPr lang="en-US" dirty="0"/>
          </a:p>
        </p:txBody>
      </p:sp>
      <p:sp>
        <p:nvSpPr>
          <p:cNvPr id="8" name="TextBox 7"/>
          <p:cNvSpPr txBox="1"/>
          <p:nvPr/>
        </p:nvSpPr>
        <p:spPr>
          <a:xfrm>
            <a:off x="1637932" y="1636364"/>
            <a:ext cx="3033578" cy="1504899"/>
          </a:xfrm>
          <a:prstGeom prst="rect">
            <a:avLst/>
          </a:prstGeom>
          <a:noFill/>
        </p:spPr>
        <p:txBody>
          <a:bodyPr wrap="square" rtlCol="0">
            <a:spAutoFit/>
          </a:bodyPr>
          <a:lstStyle/>
          <a:p>
            <a:r>
              <a:rPr lang="en-US" dirty="0" smtClean="0"/>
              <a:t>Performance histogram</a:t>
            </a:r>
          </a:p>
          <a:p>
            <a:pPr marL="285750" indent="-285750">
              <a:buFontTx/>
              <a:buChar char="-"/>
            </a:pPr>
            <a:r>
              <a:rPr lang="en-US" dirty="0" smtClean="0"/>
              <a:t>Fails</a:t>
            </a:r>
          </a:p>
          <a:p>
            <a:pPr marL="285750" indent="-285750">
              <a:buFontTx/>
              <a:buChar char="-"/>
            </a:pPr>
            <a:r>
              <a:rPr lang="en-US" dirty="0" smtClean="0"/>
              <a:t>Below Expectation</a:t>
            </a:r>
          </a:p>
          <a:p>
            <a:pPr marL="285750" indent="-285750">
              <a:buFontTx/>
              <a:buChar char="-"/>
            </a:pPr>
            <a:r>
              <a:rPr lang="en-US" dirty="0" smtClean="0"/>
              <a:t>Meets Expectation</a:t>
            </a:r>
          </a:p>
          <a:p>
            <a:pPr marL="285750" indent="-285750">
              <a:buFontTx/>
              <a:buChar char="-"/>
            </a:pPr>
            <a:r>
              <a:rPr lang="en-US" dirty="0" smtClean="0"/>
              <a:t>Exceeds Expectation</a:t>
            </a:r>
            <a:endParaRPr lang="en-US" dirty="0"/>
          </a:p>
        </p:txBody>
      </p:sp>
    </p:spTree>
    <p:extLst>
      <p:ext uri="{BB962C8B-B14F-4D97-AF65-F5344CB8AC3E}">
        <p14:creationId xmlns:p14="http://schemas.microsoft.com/office/powerpoint/2010/main" val="322269139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74535" y="5145667"/>
            <a:ext cx="411303" cy="81086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1426864" y="3283853"/>
            <a:ext cx="0" cy="26726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111983" y="3982602"/>
            <a:ext cx="449854" cy="1968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572428" y="4126618"/>
            <a:ext cx="449854" cy="18350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085838" y="4620193"/>
            <a:ext cx="411303" cy="133082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497141" y="4620193"/>
            <a:ext cx="411303" cy="1330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260207" y="5760255"/>
            <a:ext cx="411303" cy="20402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71510" y="5450467"/>
            <a:ext cx="411303" cy="50054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744343" y="5556234"/>
            <a:ext cx="411303" cy="4080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149283" y="4846698"/>
            <a:ext cx="411303" cy="11149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6531" y="467469"/>
            <a:ext cx="9072563" cy="812804"/>
          </a:xfrm>
        </p:spPr>
        <p:txBody>
          <a:bodyPr>
            <a:normAutofit fontScale="90000"/>
          </a:bodyPr>
          <a:lstStyle/>
          <a:p>
            <a:r>
              <a:rPr lang="en-US" sz="4400" dirty="0"/>
              <a:t>Disaggregating the data to get more information</a:t>
            </a:r>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38</a:t>
            </a:fld>
            <a:endParaRPr lang="en-US"/>
          </a:p>
        </p:txBody>
      </p:sp>
      <p:cxnSp>
        <p:nvCxnSpPr>
          <p:cNvPr id="6" name="Straight Arrow Connector 5"/>
          <p:cNvCxnSpPr/>
          <p:nvPr/>
        </p:nvCxnSpPr>
        <p:spPr>
          <a:xfrm flipV="1">
            <a:off x="1426864" y="5951015"/>
            <a:ext cx="7501880" cy="551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49070" y="6687882"/>
            <a:ext cx="1656184" cy="374846"/>
          </a:xfrm>
          <a:prstGeom prst="rect">
            <a:avLst/>
          </a:prstGeom>
          <a:noFill/>
        </p:spPr>
        <p:txBody>
          <a:bodyPr wrap="square" rtlCol="0">
            <a:spAutoFit/>
          </a:bodyPr>
          <a:lstStyle/>
          <a:p>
            <a:r>
              <a:rPr lang="en-US" dirty="0" smtClean="0"/>
              <a:t>Investigation</a:t>
            </a:r>
            <a:endParaRPr lang="en-US" dirty="0"/>
          </a:p>
        </p:txBody>
      </p:sp>
      <p:sp>
        <p:nvSpPr>
          <p:cNvPr id="3" name="TextBox 2"/>
          <p:cNvSpPr txBox="1"/>
          <p:nvPr/>
        </p:nvSpPr>
        <p:spPr>
          <a:xfrm>
            <a:off x="1643418" y="6110373"/>
            <a:ext cx="1296144" cy="374846"/>
          </a:xfrm>
          <a:prstGeom prst="rect">
            <a:avLst/>
          </a:prstGeom>
          <a:noFill/>
        </p:spPr>
        <p:txBody>
          <a:bodyPr wrap="square" rtlCol="0">
            <a:spAutoFit/>
          </a:bodyPr>
          <a:lstStyle/>
          <a:p>
            <a:r>
              <a:rPr lang="en-US" dirty="0" smtClean="0"/>
              <a:t>Indicator #1</a:t>
            </a:r>
            <a:endParaRPr lang="en-US" dirty="0"/>
          </a:p>
        </p:txBody>
      </p:sp>
      <p:sp>
        <p:nvSpPr>
          <p:cNvPr id="12" name="TextBox 11"/>
          <p:cNvSpPr txBox="1"/>
          <p:nvPr/>
        </p:nvSpPr>
        <p:spPr>
          <a:xfrm>
            <a:off x="4229090" y="6073909"/>
            <a:ext cx="1296144" cy="374846"/>
          </a:xfrm>
          <a:prstGeom prst="rect">
            <a:avLst/>
          </a:prstGeom>
          <a:noFill/>
        </p:spPr>
        <p:txBody>
          <a:bodyPr wrap="square" rtlCol="0">
            <a:spAutoFit/>
          </a:bodyPr>
          <a:lstStyle/>
          <a:p>
            <a:r>
              <a:rPr lang="en-US" dirty="0" smtClean="0"/>
              <a:t>Indicator #2</a:t>
            </a:r>
            <a:endParaRPr lang="en-US" dirty="0"/>
          </a:p>
        </p:txBody>
      </p:sp>
      <p:sp>
        <p:nvSpPr>
          <p:cNvPr id="13" name="TextBox 12"/>
          <p:cNvSpPr txBox="1"/>
          <p:nvPr/>
        </p:nvSpPr>
        <p:spPr>
          <a:xfrm>
            <a:off x="6744343" y="6110373"/>
            <a:ext cx="1296144" cy="374846"/>
          </a:xfrm>
          <a:prstGeom prst="rect">
            <a:avLst/>
          </a:prstGeom>
          <a:noFill/>
        </p:spPr>
        <p:txBody>
          <a:bodyPr wrap="square" rtlCol="0">
            <a:spAutoFit/>
          </a:bodyPr>
          <a:lstStyle/>
          <a:p>
            <a:r>
              <a:rPr lang="en-US" dirty="0" smtClean="0"/>
              <a:t>Indicator #3</a:t>
            </a:r>
            <a:endParaRPr lang="en-US" dirty="0"/>
          </a:p>
        </p:txBody>
      </p:sp>
      <p:sp>
        <p:nvSpPr>
          <p:cNvPr id="8" name="TextBox 7"/>
          <p:cNvSpPr txBox="1"/>
          <p:nvPr/>
        </p:nvSpPr>
        <p:spPr>
          <a:xfrm>
            <a:off x="1637932" y="1678346"/>
            <a:ext cx="3033578" cy="1222386"/>
          </a:xfrm>
          <a:prstGeom prst="rect">
            <a:avLst/>
          </a:prstGeom>
          <a:noFill/>
        </p:spPr>
        <p:txBody>
          <a:bodyPr wrap="square" rtlCol="0">
            <a:spAutoFit/>
          </a:bodyPr>
          <a:lstStyle/>
          <a:p>
            <a:r>
              <a:rPr lang="en-US" dirty="0" smtClean="0"/>
              <a:t>Performance histogram</a:t>
            </a:r>
          </a:p>
          <a:p>
            <a:pPr marL="285750" indent="-285750">
              <a:buFontTx/>
              <a:buChar char="-"/>
            </a:pPr>
            <a:r>
              <a:rPr lang="en-US" dirty="0" smtClean="0"/>
              <a:t>First year</a:t>
            </a:r>
          </a:p>
          <a:p>
            <a:pPr marL="285750" indent="-285750">
              <a:buFontTx/>
              <a:buChar char="-"/>
            </a:pPr>
            <a:r>
              <a:rPr lang="en-US" dirty="0" smtClean="0"/>
              <a:t>Middle year</a:t>
            </a:r>
          </a:p>
          <a:p>
            <a:pPr marL="285750" indent="-285750">
              <a:buFontTx/>
              <a:buChar char="-"/>
            </a:pPr>
            <a:r>
              <a:rPr lang="en-US" dirty="0" smtClean="0"/>
              <a:t>Final year</a:t>
            </a:r>
            <a:endParaRPr lang="en-US" dirty="0"/>
          </a:p>
        </p:txBody>
      </p:sp>
    </p:spTree>
    <p:extLst>
      <p:ext uri="{BB962C8B-B14F-4D97-AF65-F5344CB8AC3E}">
        <p14:creationId xmlns:p14="http://schemas.microsoft.com/office/powerpoint/2010/main" val="66683610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Grp="1" noChangeArrowheads="1"/>
          </p:cNvSpPr>
          <p:nvPr>
            <p:ph type="title"/>
          </p:nvPr>
        </p:nvSpPr>
        <p:spPr>
          <a:xfrm>
            <a:off x="235569" y="323453"/>
            <a:ext cx="9539288" cy="598487"/>
          </a:xfrm>
        </p:spPr>
        <p:txBody>
          <a:bodyPr>
            <a:noAutofit/>
          </a:bodyPr>
          <a:lstStyle/>
          <a:p>
            <a:pPr>
              <a:tabLst>
                <a:tab pos="723600" algn="l"/>
                <a:tab pos="1447196" algn="l"/>
                <a:tab pos="2170800" algn="l"/>
                <a:tab pos="2894399" algn="l"/>
                <a:tab pos="3617998" algn="l"/>
                <a:tab pos="4341600" algn="l"/>
                <a:tab pos="5065199" algn="l"/>
                <a:tab pos="5788799" algn="l"/>
                <a:tab pos="6512398" algn="l"/>
                <a:tab pos="7235999" algn="l"/>
                <a:tab pos="7959599" algn="l"/>
                <a:tab pos="8683198" algn="l"/>
                <a:tab pos="9406798" algn="l"/>
              </a:tabLst>
            </a:pPr>
            <a:r>
              <a:rPr lang="en-US" sz="3600" dirty="0"/>
              <a:t>Why not use grades to assess outcomes?</a:t>
            </a:r>
          </a:p>
        </p:txBody>
      </p:sp>
      <p:sp>
        <p:nvSpPr>
          <p:cNvPr id="2" name="Slide Number Placeholder 1"/>
          <p:cNvSpPr>
            <a:spLocks noGrp="1"/>
          </p:cNvSpPr>
          <p:nvPr>
            <p:ph type="sldNum" sz="quarter" idx="12"/>
          </p:nvPr>
        </p:nvSpPr>
        <p:spPr/>
        <p:txBody>
          <a:bodyPr/>
          <a:lstStyle/>
          <a:p>
            <a:pPr>
              <a:defRPr/>
            </a:pPr>
            <a:fld id="{8B073426-6DEB-4E18-827B-69449BFFB518}" type="slidenum">
              <a:rPr lang="en-US" smtClean="0"/>
              <a:pPr>
                <a:defRPr/>
              </a:pPr>
              <a:t>39</a:t>
            </a:fld>
            <a:endParaRPr lang="en-US"/>
          </a:p>
        </p:txBody>
      </p:sp>
      <p:graphicFrame>
        <p:nvGraphicFramePr>
          <p:cNvPr id="43010" name="Group 2"/>
          <p:cNvGraphicFramePr>
            <a:graphicFrameLocks noGrp="1"/>
          </p:cNvGraphicFramePr>
          <p:nvPr/>
        </p:nvGraphicFramePr>
        <p:xfrm>
          <a:off x="466727" y="2217742"/>
          <a:ext cx="3967163" cy="2609697"/>
        </p:xfrm>
        <a:graphic>
          <a:graphicData uri="http://schemas.openxmlformats.org/drawingml/2006/table">
            <a:tbl>
              <a:tblPr/>
              <a:tblGrid>
                <a:gridCol w="3457575"/>
                <a:gridCol w="509588"/>
              </a:tblGrid>
              <a:tr h="2609469">
                <a:tc>
                  <a:txBody>
                    <a:bodyPr/>
                    <a:lstStyle/>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Electric Circuits I</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err="1" smtClean="0">
                          <a:ln>
                            <a:noFill/>
                          </a:ln>
                          <a:solidFill>
                            <a:srgbClr val="000000"/>
                          </a:solidFill>
                          <a:effectLst/>
                          <a:latin typeface="+mn-lt"/>
                          <a:ea typeface="Bitstream Vera Sans" charset="0"/>
                          <a:cs typeface="Bitstream Vera Sans" charset="0"/>
                        </a:rPr>
                        <a:t>Electromagnetics</a:t>
                      </a: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 I</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Signals and Systems I</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Electronics I</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Electrical Engineering Laboratory</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Engineering Communications</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Engineering Economics</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Electrical Design Capstone</a:t>
                      </a:r>
                    </a:p>
                  </a:txBody>
                  <a:tcPr anchor="ctr" horzOverflow="overflow">
                    <a:lnL cap="flat">
                      <a:noFill/>
                    </a:lnL>
                    <a:lnR w="3600" cap="flat" cmpd="sng" algn="ctr">
                      <a:solidFill>
                        <a:srgbClr val="FFFFFF"/>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78</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56</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82</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71</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86</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76</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88</a:t>
                      </a: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endParaRPr kumimoji="0" lang="en-US" sz="1800" b="0" i="0" u="none" strike="noStrike" cap="none" normalizeH="0" baseline="0" dirty="0" smtClean="0">
                        <a:ln>
                          <a:noFill/>
                        </a:ln>
                        <a:solidFill>
                          <a:srgbClr val="000000"/>
                        </a:solidFill>
                        <a:effectLst/>
                        <a:latin typeface="+mn-lt"/>
                        <a:ea typeface="Bitstream Vera Sans" charset="0"/>
                        <a:cs typeface="Bitstream Vera Sans" charset="0"/>
                      </a:endParaRPr>
                    </a:p>
                    <a:p>
                      <a:pPr marL="0" marR="0" lvl="0" indent="0" algn="l"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Lst>
                      </a:pPr>
                      <a:r>
                        <a:rPr kumimoji="0" lang="en-US" sz="1800" b="0" i="0" u="none" strike="noStrike" cap="none" normalizeH="0" baseline="0" dirty="0" smtClean="0">
                          <a:ln>
                            <a:noFill/>
                          </a:ln>
                          <a:solidFill>
                            <a:srgbClr val="000000"/>
                          </a:solidFill>
                          <a:effectLst/>
                          <a:latin typeface="+mn-lt"/>
                          <a:ea typeface="Bitstream Vera Sans" charset="0"/>
                          <a:cs typeface="Bitstream Vera Sans" charset="0"/>
                        </a:rPr>
                        <a:t>86</a:t>
                      </a:r>
                    </a:p>
                  </a:txBody>
                  <a:tcPr anchor="ctr" horzOverflow="overflow">
                    <a:lnL w="3600" cap="flat" cmpd="sng" algn="ctr">
                      <a:solidFill>
                        <a:srgbClr val="FFFFFF"/>
                      </a:solidFill>
                      <a:prstDash val="solid"/>
                      <a:round/>
                      <a:headEnd type="none" w="med" len="med"/>
                      <a:tailEnd type="none" w="med" len="med"/>
                    </a:lnL>
                    <a:lnR cap="flat">
                      <a:noFill/>
                    </a:lnR>
                    <a:lnT cap="flat">
                      <a:noFill/>
                    </a:lnT>
                    <a:lnB cap="flat">
                      <a:noFill/>
                    </a:lnB>
                    <a:lnTlToBr>
                      <a:noFill/>
                    </a:lnTlToBr>
                    <a:lnBlToTr>
                      <a:noFill/>
                    </a:lnBlToTr>
                    <a:noFill/>
                  </a:tcPr>
                </a:tc>
              </a:tr>
            </a:tbl>
          </a:graphicData>
        </a:graphic>
      </p:graphicFrame>
      <p:sp>
        <p:nvSpPr>
          <p:cNvPr id="54279" name="Text Box 12"/>
          <p:cNvSpPr txBox="1">
            <a:spLocks noChangeArrowheads="1"/>
          </p:cNvSpPr>
          <p:nvPr/>
        </p:nvSpPr>
        <p:spPr bwMode="auto">
          <a:xfrm>
            <a:off x="360363" y="1697041"/>
            <a:ext cx="3060700" cy="461963"/>
          </a:xfrm>
          <a:prstGeom prst="rect">
            <a:avLst/>
          </a:prstGeom>
          <a:noFill/>
          <a:ln w="9525">
            <a:noFill/>
            <a:round/>
            <a:headEnd/>
            <a:tailEnd/>
          </a:ln>
        </p:spPr>
        <p:txBody>
          <a:bodyPr lIns="89964" tIns="44982" rIns="89964" bIns="44982"/>
          <a:lstStyle/>
          <a:p>
            <a:pPr>
              <a:tabLst>
                <a:tab pos="723600" algn="l"/>
                <a:tab pos="1447196" algn="l"/>
                <a:tab pos="2170800" algn="l"/>
                <a:tab pos="2894399" algn="l"/>
              </a:tabLst>
            </a:pPr>
            <a:r>
              <a:rPr lang="en-US" sz="2400" dirty="0">
                <a:solidFill>
                  <a:srgbClr val="000000"/>
                </a:solidFill>
                <a:latin typeface="+mn-lt"/>
              </a:rPr>
              <a:t>Student transcript</a:t>
            </a:r>
          </a:p>
        </p:txBody>
      </p:sp>
      <p:sp>
        <p:nvSpPr>
          <p:cNvPr id="54280" name="AutoShape 13"/>
          <p:cNvSpPr>
            <a:spLocks noChangeArrowheads="1"/>
          </p:cNvSpPr>
          <p:nvPr/>
        </p:nvSpPr>
        <p:spPr bwMode="auto">
          <a:xfrm>
            <a:off x="6192441" y="1259560"/>
            <a:ext cx="3491482" cy="1260475"/>
          </a:xfrm>
          <a:prstGeom prst="wedgeRoundRectCallout">
            <a:avLst>
              <a:gd name="adj1" fmla="val -53375"/>
              <a:gd name="adj2" fmla="val 63681"/>
              <a:gd name="adj3" fmla="val 16667"/>
            </a:avLst>
          </a:prstGeom>
          <a:solidFill>
            <a:schemeClr val="accent3">
              <a:lumMod val="60000"/>
              <a:lumOff val="40000"/>
            </a:schemeClr>
          </a:solidFill>
          <a:ln>
            <a:headEnd/>
            <a:tailEnd/>
          </a:ln>
        </p:spPr>
        <p:style>
          <a:lnRef idx="3">
            <a:schemeClr val="lt1"/>
          </a:lnRef>
          <a:fillRef idx="1">
            <a:schemeClr val="accent3"/>
          </a:fillRef>
          <a:effectRef idx="1">
            <a:schemeClr val="accent3"/>
          </a:effectRef>
          <a:fontRef idx="minor">
            <a:schemeClr val="lt1"/>
          </a:fontRef>
        </p:style>
        <p:txBody>
          <a:bodyPr wrap="none" lIns="89964" tIns="44982" rIns="89964" bIns="44982" anchor="ctr"/>
          <a:lstStyle/>
          <a:p>
            <a:pPr algn="ctr">
              <a:tabLst>
                <a:tab pos="723600" algn="l"/>
                <a:tab pos="1447196" algn="l"/>
                <a:tab pos="2170800" algn="l"/>
                <a:tab pos="2894399" algn="l"/>
              </a:tabLst>
            </a:pPr>
            <a:r>
              <a:rPr lang="en-US" dirty="0">
                <a:solidFill>
                  <a:srgbClr val="000000"/>
                </a:solidFill>
                <a:latin typeface="+mn-lt"/>
              </a:rPr>
              <a:t>How well does the program prepare</a:t>
            </a:r>
          </a:p>
          <a:p>
            <a:pPr algn="ctr">
              <a:tabLst>
                <a:tab pos="723600" algn="l"/>
                <a:tab pos="1447196" algn="l"/>
                <a:tab pos="2170800" algn="l"/>
                <a:tab pos="2894399" algn="l"/>
              </a:tabLst>
            </a:pPr>
            <a:r>
              <a:rPr lang="en-US" dirty="0">
                <a:solidFill>
                  <a:srgbClr val="000000"/>
                </a:solidFill>
                <a:latin typeface="+mn-lt"/>
              </a:rPr>
              <a:t>students to solve open-ended</a:t>
            </a:r>
          </a:p>
          <a:p>
            <a:pPr algn="ctr">
              <a:tabLst>
                <a:tab pos="723600" algn="l"/>
                <a:tab pos="1447196" algn="l"/>
                <a:tab pos="2170800" algn="l"/>
                <a:tab pos="2894399" algn="l"/>
              </a:tabLst>
            </a:pPr>
            <a:r>
              <a:rPr lang="en-US" dirty="0">
                <a:solidFill>
                  <a:srgbClr val="000000"/>
                </a:solidFill>
                <a:latin typeface="+mn-lt"/>
              </a:rPr>
              <a:t>problems?</a:t>
            </a:r>
          </a:p>
        </p:txBody>
      </p:sp>
      <p:sp>
        <p:nvSpPr>
          <p:cNvPr id="54281" name="AutoShape 14"/>
          <p:cNvSpPr>
            <a:spLocks noChangeArrowheads="1"/>
          </p:cNvSpPr>
          <p:nvPr/>
        </p:nvSpPr>
        <p:spPr bwMode="auto">
          <a:xfrm>
            <a:off x="5005213" y="2771430"/>
            <a:ext cx="3419475" cy="1260475"/>
          </a:xfrm>
          <a:prstGeom prst="wedgeRoundRectCallout">
            <a:avLst>
              <a:gd name="adj1" fmla="val -53375"/>
              <a:gd name="adj2" fmla="val 58824"/>
              <a:gd name="adj3" fmla="val 16667"/>
            </a:avLst>
          </a:prstGeom>
          <a:solidFill>
            <a:schemeClr val="accent3">
              <a:lumMod val="60000"/>
              <a:lumOff val="40000"/>
            </a:schemeClr>
          </a:solidFill>
          <a:ln>
            <a:headEnd/>
            <a:tailEnd/>
          </a:ln>
        </p:spPr>
        <p:style>
          <a:lnRef idx="3">
            <a:schemeClr val="lt1"/>
          </a:lnRef>
          <a:fillRef idx="1">
            <a:schemeClr val="accent3"/>
          </a:fillRef>
          <a:effectRef idx="1">
            <a:schemeClr val="accent3"/>
          </a:effectRef>
          <a:fontRef idx="minor">
            <a:schemeClr val="lt1"/>
          </a:fontRef>
        </p:style>
        <p:txBody>
          <a:bodyPr wrap="none" lIns="89964" tIns="44982" rIns="89964" bIns="44982" anchor="ctr"/>
          <a:lstStyle/>
          <a:p>
            <a:pPr algn="ctr">
              <a:tabLst>
                <a:tab pos="723600" algn="l"/>
                <a:tab pos="1447196" algn="l"/>
                <a:tab pos="2170800" algn="l"/>
                <a:tab pos="2894399" algn="l"/>
              </a:tabLst>
            </a:pPr>
            <a:r>
              <a:rPr lang="en-US" dirty="0">
                <a:solidFill>
                  <a:srgbClr val="000000"/>
                </a:solidFill>
                <a:latin typeface="+mn-lt"/>
              </a:rPr>
              <a:t>Are students prepared to continue</a:t>
            </a:r>
          </a:p>
          <a:p>
            <a:pPr algn="ctr">
              <a:tabLst>
                <a:tab pos="723600" algn="l"/>
                <a:tab pos="1447196" algn="l"/>
                <a:tab pos="2170800" algn="l"/>
                <a:tab pos="2894399" algn="l"/>
              </a:tabLst>
            </a:pPr>
            <a:r>
              <a:rPr lang="en-US" dirty="0">
                <a:solidFill>
                  <a:srgbClr val="000000"/>
                </a:solidFill>
                <a:latin typeface="+mn-lt"/>
              </a:rPr>
              <a:t>learning independently after</a:t>
            </a:r>
          </a:p>
          <a:p>
            <a:pPr algn="ctr">
              <a:tabLst>
                <a:tab pos="723600" algn="l"/>
                <a:tab pos="1447196" algn="l"/>
                <a:tab pos="2170800" algn="l"/>
                <a:tab pos="2894399" algn="l"/>
              </a:tabLst>
            </a:pPr>
            <a:r>
              <a:rPr lang="en-US" dirty="0">
                <a:solidFill>
                  <a:srgbClr val="000000"/>
                </a:solidFill>
                <a:latin typeface="+mn-lt"/>
              </a:rPr>
              <a:t>graduation?</a:t>
            </a:r>
          </a:p>
        </p:txBody>
      </p:sp>
      <p:sp>
        <p:nvSpPr>
          <p:cNvPr id="54282" name="AutoShape 15"/>
          <p:cNvSpPr>
            <a:spLocks noChangeArrowheads="1"/>
          </p:cNvSpPr>
          <p:nvPr/>
        </p:nvSpPr>
        <p:spPr bwMode="auto">
          <a:xfrm>
            <a:off x="6264448" y="4139881"/>
            <a:ext cx="3419475" cy="1260475"/>
          </a:xfrm>
          <a:prstGeom prst="wedgeRoundRectCallout">
            <a:avLst>
              <a:gd name="adj1" fmla="val -52458"/>
              <a:gd name="adj2" fmla="val 60537"/>
              <a:gd name="adj3" fmla="val 16667"/>
            </a:avLst>
          </a:prstGeom>
          <a:solidFill>
            <a:schemeClr val="accent3">
              <a:lumMod val="60000"/>
              <a:lumOff val="40000"/>
            </a:schemeClr>
          </a:solidFill>
          <a:ln>
            <a:headEnd/>
            <a:tailEnd/>
          </a:ln>
        </p:spPr>
        <p:style>
          <a:lnRef idx="3">
            <a:schemeClr val="lt1"/>
          </a:lnRef>
          <a:fillRef idx="1">
            <a:schemeClr val="accent3"/>
          </a:fillRef>
          <a:effectRef idx="1">
            <a:schemeClr val="accent3"/>
          </a:effectRef>
          <a:fontRef idx="minor">
            <a:schemeClr val="lt1"/>
          </a:fontRef>
        </p:style>
        <p:txBody>
          <a:bodyPr wrap="none" lIns="89964" tIns="44982" rIns="89964" bIns="44982" anchor="ctr"/>
          <a:lstStyle/>
          <a:p>
            <a:pPr algn="ctr">
              <a:tabLst>
                <a:tab pos="723600" algn="l"/>
                <a:tab pos="1447196" algn="l"/>
                <a:tab pos="2170800" algn="l"/>
                <a:tab pos="2894399" algn="l"/>
              </a:tabLst>
            </a:pPr>
            <a:r>
              <a:rPr lang="en-US" dirty="0">
                <a:solidFill>
                  <a:srgbClr val="000000"/>
                </a:solidFill>
                <a:latin typeface="+mn-lt"/>
              </a:rPr>
              <a:t>Do students consider the social</a:t>
            </a:r>
          </a:p>
          <a:p>
            <a:pPr algn="ctr">
              <a:tabLst>
                <a:tab pos="723600" algn="l"/>
                <a:tab pos="1447196" algn="l"/>
                <a:tab pos="2170800" algn="l"/>
                <a:tab pos="2894399" algn="l"/>
              </a:tabLst>
            </a:pPr>
            <a:r>
              <a:rPr lang="en-US" dirty="0">
                <a:solidFill>
                  <a:srgbClr val="000000"/>
                </a:solidFill>
                <a:latin typeface="+mn-lt"/>
              </a:rPr>
              <a:t>and environmental implications of</a:t>
            </a:r>
          </a:p>
          <a:p>
            <a:pPr algn="ctr">
              <a:tabLst>
                <a:tab pos="723600" algn="l"/>
                <a:tab pos="1447196" algn="l"/>
                <a:tab pos="2170800" algn="l"/>
                <a:tab pos="2894399" algn="l"/>
              </a:tabLst>
            </a:pPr>
            <a:r>
              <a:rPr lang="en-US" dirty="0">
                <a:solidFill>
                  <a:srgbClr val="000000"/>
                </a:solidFill>
                <a:latin typeface="+mn-lt"/>
              </a:rPr>
              <a:t>their work?</a:t>
            </a:r>
          </a:p>
        </p:txBody>
      </p:sp>
      <p:sp>
        <p:nvSpPr>
          <p:cNvPr id="54283" name="AutoShape 16"/>
          <p:cNvSpPr>
            <a:spLocks noChangeArrowheads="1"/>
          </p:cNvSpPr>
          <p:nvPr/>
        </p:nvSpPr>
        <p:spPr bwMode="auto">
          <a:xfrm>
            <a:off x="5005213" y="5651152"/>
            <a:ext cx="3419475" cy="1260475"/>
          </a:xfrm>
          <a:prstGeom prst="wedgeRoundRectCallout">
            <a:avLst>
              <a:gd name="adj1" fmla="val -57921"/>
              <a:gd name="adj2" fmla="val 76417"/>
              <a:gd name="adj3" fmla="val 16667"/>
            </a:avLst>
          </a:prstGeom>
          <a:solidFill>
            <a:schemeClr val="accent3">
              <a:lumMod val="60000"/>
              <a:lumOff val="40000"/>
            </a:schemeClr>
          </a:solidFill>
          <a:ln>
            <a:headEnd/>
            <a:tailEnd/>
          </a:ln>
        </p:spPr>
        <p:style>
          <a:lnRef idx="3">
            <a:schemeClr val="lt1"/>
          </a:lnRef>
          <a:fillRef idx="1">
            <a:schemeClr val="accent3"/>
          </a:fillRef>
          <a:effectRef idx="1">
            <a:schemeClr val="accent3"/>
          </a:effectRef>
          <a:fontRef idx="minor">
            <a:schemeClr val="lt1"/>
          </a:fontRef>
        </p:style>
        <p:txBody>
          <a:bodyPr wrap="none" lIns="89964" tIns="44982" rIns="89964" bIns="44982" anchor="ctr"/>
          <a:lstStyle/>
          <a:p>
            <a:pPr algn="ctr">
              <a:tabLst>
                <a:tab pos="723600" algn="l"/>
                <a:tab pos="1447196" algn="l"/>
                <a:tab pos="2170800" algn="l"/>
                <a:tab pos="2894399" algn="l"/>
              </a:tabLst>
            </a:pPr>
            <a:r>
              <a:rPr lang="en-US" dirty="0">
                <a:solidFill>
                  <a:srgbClr val="000000"/>
                </a:solidFill>
                <a:latin typeface="+mn-lt"/>
              </a:rPr>
              <a:t>What can students do with</a:t>
            </a:r>
          </a:p>
          <a:p>
            <a:pPr algn="ctr">
              <a:tabLst>
                <a:tab pos="723600" algn="l"/>
                <a:tab pos="1447196" algn="l"/>
                <a:tab pos="2170800" algn="l"/>
                <a:tab pos="2894399" algn="l"/>
              </a:tabLst>
            </a:pPr>
            <a:r>
              <a:rPr lang="en-US" dirty="0">
                <a:solidFill>
                  <a:srgbClr val="000000"/>
                </a:solidFill>
                <a:latin typeface="+mn-lt"/>
              </a:rPr>
              <a:t>knowledge (plug-and-chug vs.</a:t>
            </a:r>
          </a:p>
          <a:p>
            <a:pPr algn="ctr">
              <a:tabLst>
                <a:tab pos="723600" algn="l"/>
                <a:tab pos="1447196" algn="l"/>
                <a:tab pos="2170800" algn="l"/>
                <a:tab pos="2894399" algn="l"/>
              </a:tabLst>
            </a:pPr>
            <a:r>
              <a:rPr lang="en-US" dirty="0">
                <a:solidFill>
                  <a:srgbClr val="000000"/>
                </a:solidFill>
                <a:latin typeface="+mn-lt"/>
              </a:rPr>
              <a:t>evaluate)?</a:t>
            </a:r>
          </a:p>
          <a:p>
            <a:pPr algn="ctr">
              <a:tabLst>
                <a:tab pos="723600" algn="l"/>
                <a:tab pos="1447196" algn="l"/>
                <a:tab pos="2170800" algn="l"/>
                <a:tab pos="2894399" algn="l"/>
              </a:tabLst>
            </a:pPr>
            <a:endParaRPr lang="en-US" dirty="0">
              <a:solidFill>
                <a:srgbClr val="000000"/>
              </a:solidFill>
              <a:latin typeface="+mn-lt"/>
            </a:endParaRPr>
          </a:p>
        </p:txBody>
      </p:sp>
      <p:sp>
        <p:nvSpPr>
          <p:cNvPr id="54284" name="AutoShape 17"/>
          <p:cNvSpPr>
            <a:spLocks noChangeArrowheads="1"/>
          </p:cNvSpPr>
          <p:nvPr/>
        </p:nvSpPr>
        <p:spPr bwMode="auto">
          <a:xfrm>
            <a:off x="360367" y="5580066"/>
            <a:ext cx="3959225" cy="1439862"/>
          </a:xfrm>
          <a:prstGeom prst="roundRect">
            <a:avLst>
              <a:gd name="adj" fmla="val 16667"/>
            </a:avLst>
          </a:prstGeom>
          <a:solidFill>
            <a:schemeClr val="accent2">
              <a:lumMod val="60000"/>
              <a:lumOff val="40000"/>
            </a:schemeClr>
          </a:solidFill>
          <a:ln>
            <a:headEnd/>
            <a:tailEnd/>
          </a:ln>
        </p:spPr>
        <p:style>
          <a:lnRef idx="3">
            <a:schemeClr val="lt1"/>
          </a:lnRef>
          <a:fillRef idx="1">
            <a:schemeClr val="accent2"/>
          </a:fillRef>
          <a:effectRef idx="1">
            <a:schemeClr val="accent2"/>
          </a:effectRef>
          <a:fontRef idx="minor">
            <a:schemeClr val="lt1"/>
          </a:fontRef>
        </p:style>
        <p:txBody>
          <a:bodyPr wrap="none" lIns="89964" tIns="44982" rIns="89964" bIns="44982" anchor="ctr"/>
          <a:lstStyle/>
          <a:p>
            <a:pPr algn="ctr">
              <a:tabLst>
                <a:tab pos="723600" algn="l"/>
                <a:tab pos="1447196" algn="l"/>
                <a:tab pos="2170800" algn="l"/>
                <a:tab pos="2894399" algn="l"/>
                <a:tab pos="3617998" algn="l"/>
              </a:tabLst>
            </a:pPr>
            <a:r>
              <a:rPr lang="en-US">
                <a:solidFill>
                  <a:srgbClr val="000000"/>
                </a:solidFill>
                <a:latin typeface="+mn-lt"/>
              </a:rPr>
              <a:t>Course grades usually aggregate</a:t>
            </a:r>
          </a:p>
          <a:p>
            <a:pPr algn="ctr">
              <a:tabLst>
                <a:tab pos="723600" algn="l"/>
                <a:tab pos="1447196" algn="l"/>
                <a:tab pos="2170800" algn="l"/>
                <a:tab pos="2894399" algn="l"/>
                <a:tab pos="3617998" algn="l"/>
              </a:tabLst>
            </a:pPr>
            <a:r>
              <a:rPr lang="en-US">
                <a:solidFill>
                  <a:srgbClr val="000000"/>
                </a:solidFill>
                <a:latin typeface="+mn-lt"/>
              </a:rPr>
              <a:t>assessment of multiple objectives,</a:t>
            </a:r>
          </a:p>
          <a:p>
            <a:pPr algn="ctr">
              <a:tabLst>
                <a:tab pos="723600" algn="l"/>
                <a:tab pos="1447196" algn="l"/>
                <a:tab pos="2170800" algn="l"/>
                <a:tab pos="2894399" algn="l"/>
                <a:tab pos="3617998" algn="l"/>
              </a:tabLst>
            </a:pPr>
            <a:r>
              <a:rPr lang="en-US">
                <a:solidFill>
                  <a:srgbClr val="000000"/>
                </a:solidFill>
                <a:latin typeface="+mn-lt"/>
              </a:rPr>
              <a:t>and are </a:t>
            </a:r>
            <a:r>
              <a:rPr lang="en-US" i="1">
                <a:solidFill>
                  <a:srgbClr val="000000"/>
                </a:solidFill>
                <a:latin typeface="+mn-lt"/>
              </a:rPr>
              <a:t>indirect </a:t>
            </a:r>
            <a:r>
              <a:rPr lang="en-US">
                <a:solidFill>
                  <a:srgbClr val="000000"/>
                </a:solidFill>
                <a:latin typeface="+mn-lt"/>
              </a:rPr>
              <a:t>evidence for </a:t>
            </a:r>
          </a:p>
          <a:p>
            <a:pPr algn="ctr">
              <a:tabLst>
                <a:tab pos="723600" algn="l"/>
                <a:tab pos="1447196" algn="l"/>
                <a:tab pos="2170800" algn="l"/>
                <a:tab pos="2894399" algn="l"/>
                <a:tab pos="3617998" algn="l"/>
              </a:tabLst>
            </a:pPr>
            <a:r>
              <a:rPr lang="en-US" i="1">
                <a:solidFill>
                  <a:srgbClr val="000000"/>
                </a:solidFill>
                <a:latin typeface="+mn-lt"/>
              </a:rPr>
              <a:t>some </a:t>
            </a:r>
            <a:r>
              <a:rPr lang="en-US">
                <a:solidFill>
                  <a:srgbClr val="000000"/>
                </a:solidFill>
                <a:latin typeface="+mn-lt"/>
              </a:rPr>
              <a:t>expectations </a:t>
            </a:r>
          </a:p>
        </p:txBody>
      </p:sp>
      <p:sp>
        <p:nvSpPr>
          <p:cNvPr id="54285" name="Line 18"/>
          <p:cNvSpPr>
            <a:spLocks noChangeShapeType="1"/>
          </p:cNvSpPr>
          <p:nvPr/>
        </p:nvSpPr>
        <p:spPr bwMode="auto">
          <a:xfrm flipV="1">
            <a:off x="3060702" y="4678363"/>
            <a:ext cx="900113" cy="903287"/>
          </a:xfrm>
          <a:prstGeom prst="line">
            <a:avLst/>
          </a:prstGeom>
          <a:noFill/>
          <a:ln w="9525">
            <a:solidFill>
              <a:srgbClr val="000000"/>
            </a:solidFill>
            <a:round/>
            <a:headEnd/>
            <a:tailEnd type="triangle" w="med" len="med"/>
          </a:ln>
        </p:spPr>
        <p:txBody>
          <a:bodyPr lIns="91401" tIns="45701" rIns="91401" bIns="45701"/>
          <a:lstStyle/>
          <a:p>
            <a:endParaRPr lang="en-CA"/>
          </a:p>
        </p:txBody>
      </p:sp>
      <p:sp>
        <p:nvSpPr>
          <p:cNvPr id="54286" name="Oval 19"/>
          <p:cNvSpPr>
            <a:spLocks noChangeArrowheads="1"/>
          </p:cNvSpPr>
          <p:nvPr/>
        </p:nvSpPr>
        <p:spPr bwMode="auto">
          <a:xfrm>
            <a:off x="3959227" y="4453428"/>
            <a:ext cx="360363" cy="360362"/>
          </a:xfrm>
          <a:prstGeom prst="ellipse">
            <a:avLst/>
          </a:prstGeom>
          <a:solidFill>
            <a:srgbClr val="B80047">
              <a:alpha val="29803"/>
            </a:srgbClr>
          </a:solidFill>
          <a:ln w="9525">
            <a:solidFill>
              <a:srgbClr val="000000"/>
            </a:solidFill>
            <a:round/>
            <a:headEnd/>
            <a:tailEnd/>
          </a:ln>
        </p:spPr>
        <p:txBody>
          <a:bodyPr wrap="none" lIns="91401" tIns="45701" rIns="91401" bIns="45701" anchor="ctr"/>
          <a:lstStyle/>
          <a:p>
            <a:endParaRPr lang="en-CA">
              <a:latin typeface="+mn-lt"/>
            </a:endParaRPr>
          </a:p>
        </p:txBody>
      </p:sp>
    </p:spTree>
    <p:extLst>
      <p:ext uri="{BB962C8B-B14F-4D97-AF65-F5344CB8AC3E}">
        <p14:creationId xmlns:p14="http://schemas.microsoft.com/office/powerpoint/2010/main" val="201563593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28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28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28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28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28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2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0" grpId="0" animBg="1"/>
      <p:bldP spid="54281" grpId="0" animBg="1"/>
      <p:bldP spid="54282" grpId="0" animBg="1"/>
      <p:bldP spid="54283" grpId="0" animBg="1"/>
      <p:bldP spid="54284" grpId="0" animBg="1"/>
      <p:bldP spid="54285" grpId="0" animBg="1"/>
      <p:bldP spid="5428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68317" y="805090"/>
            <a:ext cx="9070975" cy="598487"/>
          </a:xfrm>
        </p:spPr>
        <p:txBody>
          <a:bodyPr>
            <a:normAutofit fontScale="90000"/>
          </a:bodyPr>
          <a:lstStyle/>
          <a:p>
            <a:pPr>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Perspective: Sec 3.1 of CEAB Procedures</a:t>
            </a:r>
          </a:p>
        </p:txBody>
      </p:sp>
      <p:sp>
        <p:nvSpPr>
          <p:cNvPr id="10244" name="Rectangle 3"/>
          <p:cNvSpPr>
            <a:spLocks noGrp="1" noChangeArrowheads="1"/>
          </p:cNvSpPr>
          <p:nvPr>
            <p:ph idx="1"/>
          </p:nvPr>
        </p:nvSpPr>
        <p:spPr>
          <a:xfrm>
            <a:off x="4896296" y="1835621"/>
            <a:ext cx="4859016" cy="5544616"/>
          </a:xfrm>
        </p:spPr>
        <p:txBody>
          <a:bodyPr>
            <a:noAutofit/>
          </a:bodyPr>
          <a:lstStyle/>
          <a:p>
            <a:pPr>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sz="2600" dirty="0"/>
              <a:t>“The institution must demonstrate that the graduates of a program possess the attributes under the following headings... There must be</a:t>
            </a:r>
            <a:r>
              <a:rPr lang="en-US" sz="2600" dirty="0">
                <a:solidFill>
                  <a:srgbClr val="FF0000"/>
                </a:solidFill>
              </a:rPr>
              <a:t> </a:t>
            </a:r>
            <a:r>
              <a:rPr lang="en-US" sz="2600" i="1" dirty="0">
                <a:solidFill>
                  <a:srgbClr val="FF0000"/>
                </a:solidFill>
              </a:rPr>
              <a:t>processes in place that demonstrate that program outcomes are being assessed</a:t>
            </a:r>
            <a:r>
              <a:rPr lang="en-US" sz="2600" dirty="0">
                <a:solidFill>
                  <a:srgbClr val="FF0000"/>
                </a:solidFill>
              </a:rPr>
              <a:t> </a:t>
            </a:r>
            <a:r>
              <a:rPr lang="en-US" sz="2600" dirty="0"/>
              <a:t>in the context of these attributes, and that the</a:t>
            </a:r>
            <a:r>
              <a:rPr lang="en-US" sz="2600" dirty="0">
                <a:solidFill>
                  <a:srgbClr val="FF0000"/>
                </a:solidFill>
              </a:rPr>
              <a:t> </a:t>
            </a:r>
            <a:r>
              <a:rPr lang="en-US" sz="2600" i="1" dirty="0">
                <a:solidFill>
                  <a:srgbClr val="FF0000"/>
                </a:solidFill>
              </a:rPr>
              <a:t>results are applied to the further development of the program</a:t>
            </a:r>
            <a:r>
              <a:rPr lang="en-US" sz="2600" dirty="0">
                <a:solidFill>
                  <a:srgbClr val="FF0000"/>
                </a:solidFill>
              </a:rPr>
              <a:t>.</a:t>
            </a:r>
            <a:r>
              <a:rPr lang="en-US" sz="2600" dirty="0"/>
              <a:t>”</a:t>
            </a:r>
          </a:p>
        </p:txBody>
      </p:sp>
      <p:sp>
        <p:nvSpPr>
          <p:cNvPr id="2" name="Slide Number Placeholder 1"/>
          <p:cNvSpPr>
            <a:spLocks noGrp="1"/>
          </p:cNvSpPr>
          <p:nvPr>
            <p:ph type="sldNum" sz="quarter" idx="12"/>
          </p:nvPr>
        </p:nvSpPr>
        <p:spPr/>
        <p:txBody>
          <a:bodyPr/>
          <a:lstStyle/>
          <a:p>
            <a:pPr>
              <a:defRPr/>
            </a:pPr>
            <a:fld id="{8B073426-6DEB-4E18-827B-69449BFFB518}" type="slidenum">
              <a:rPr lang="en-US" smtClean="0"/>
              <a:pPr>
                <a:defRPr/>
              </a:pPr>
              <a:t>4</a:t>
            </a:fld>
            <a:endParaRPr lang="en-US"/>
          </a:p>
        </p:txBody>
      </p:sp>
      <p:pic>
        <p:nvPicPr>
          <p:cNvPr id="156673" name="Picture 1"/>
          <p:cNvPicPr>
            <a:picLocks noChangeAspect="1" noChangeArrowheads="1"/>
          </p:cNvPicPr>
          <p:nvPr/>
        </p:nvPicPr>
        <p:blipFill>
          <a:blip r:embed="rId3" cstate="print"/>
          <a:srcRect/>
          <a:stretch>
            <a:fillRect/>
          </a:stretch>
        </p:blipFill>
        <p:spPr bwMode="auto">
          <a:xfrm>
            <a:off x="431804" y="1865705"/>
            <a:ext cx="3888432" cy="493847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8063638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1"/>
          <p:cNvSpPr>
            <a:spLocks noGrp="1" noChangeArrowheads="1"/>
          </p:cNvSpPr>
          <p:nvPr>
            <p:ph type="title"/>
          </p:nvPr>
        </p:nvSpPr>
        <p:spPr>
          <a:xfrm>
            <a:off x="468317" y="539481"/>
            <a:ext cx="9070975" cy="598487"/>
          </a:xfrm>
        </p:spPr>
        <p:txBody>
          <a:bodyPr>
            <a:normAutofit fontScale="90000"/>
          </a:bodyPr>
          <a:lstStyle/>
          <a:p>
            <a:pPr>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Rubrics</a:t>
            </a:r>
          </a:p>
        </p:txBody>
      </p:sp>
      <p:sp>
        <p:nvSpPr>
          <p:cNvPr id="57347" name="Slide Number Placeholder 4"/>
          <p:cNvSpPr>
            <a:spLocks noGrp="1"/>
          </p:cNvSpPr>
          <p:nvPr>
            <p:ph type="sldNum" sz="quarter" idx="12"/>
          </p:nvPr>
        </p:nvSpPr>
        <p:spPr>
          <a:noFill/>
        </p:spPr>
        <p:txBody>
          <a:bodyPr/>
          <a:lstStyle/>
          <a:p>
            <a:pPr>
              <a:tabLst>
                <a:tab pos="723600" algn="l"/>
                <a:tab pos="1447196" algn="l"/>
                <a:tab pos="2170800" algn="l"/>
              </a:tabLst>
            </a:pPr>
            <a:fld id="{A9DF5EC6-498F-4DA1-BA19-8C2375434887}" type="slidenum">
              <a:rPr lang="en-US" smtClean="0"/>
              <a:pPr>
                <a:tabLst>
                  <a:tab pos="723600" algn="l"/>
                  <a:tab pos="1447196" algn="l"/>
                  <a:tab pos="2170800" algn="l"/>
                </a:tabLst>
              </a:pPr>
              <a:t>40</a:t>
            </a:fld>
            <a:endParaRPr lang="en-US" smtClean="0"/>
          </a:p>
        </p:txBody>
      </p:sp>
      <p:graphicFrame>
        <p:nvGraphicFramePr>
          <p:cNvPr id="46082" name="Group 2"/>
          <p:cNvGraphicFramePr>
            <a:graphicFrameLocks noGrp="1"/>
          </p:cNvGraphicFramePr>
          <p:nvPr>
            <p:extLst>
              <p:ext uri="{D42A27DB-BD31-4B8C-83A1-F6EECF244321}">
                <p14:modId xmlns:p14="http://schemas.microsoft.com/office/powerpoint/2010/main" val="2652378435"/>
              </p:ext>
            </p:extLst>
          </p:nvPr>
        </p:nvGraphicFramePr>
        <p:xfrm>
          <a:off x="446210" y="1619597"/>
          <a:ext cx="9310689" cy="4033317"/>
        </p:xfrm>
        <a:graphic>
          <a:graphicData uri="http://schemas.openxmlformats.org/drawingml/2006/table">
            <a:tbl>
              <a:tblPr>
                <a:tableStyleId>{E8B1032C-EA38-4F05-BA0D-38AFFFC7BED3}</a:tableStyleId>
              </a:tblPr>
              <a:tblGrid>
                <a:gridCol w="2073822"/>
                <a:gridCol w="1759991"/>
                <a:gridCol w="1825625"/>
                <a:gridCol w="1824038"/>
                <a:gridCol w="1827213"/>
              </a:tblGrid>
              <a:tr h="646113">
                <a:tc rowSpan="2">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800" b="1" u="none" strike="noStrike" cap="none" normalizeH="0" baseline="0" dirty="0" smtClean="0">
                          <a:ln>
                            <a:noFill/>
                          </a:ln>
                          <a:effectLst/>
                        </a:rPr>
                        <a:t>Dimensions</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800" b="1" i="0" u="none" strike="noStrike" cap="none" normalizeH="0" baseline="0" dirty="0" smtClean="0">
                          <a:ln>
                            <a:noFill/>
                          </a:ln>
                          <a:solidFill>
                            <a:srgbClr val="000000"/>
                          </a:solidFill>
                          <a:effectLst/>
                          <a:latin typeface="+mn-lt"/>
                          <a:ea typeface="Bitstream Vera Sans" charset="0"/>
                          <a:cs typeface="Bitstream Vera Sans" charset="0"/>
                        </a:rPr>
                        <a:t>(Indicator)</a:t>
                      </a:r>
                    </a:p>
                  </a:txBody>
                  <a:tcPr marT="15876" anchor="ctr" horzOverflow="overflow"/>
                </a:tc>
                <a:tc gridSpan="4">
                  <a:txBody>
                    <a:bodyPr/>
                    <a:lstStyle/>
                    <a:p>
                      <a:pPr marL="0" marR="0" lvl="0" indent="0" algn="ctr"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800" b="1" i="0" u="none" strike="noStrike" cap="none" normalizeH="0" baseline="0" dirty="0" smtClean="0">
                          <a:ln>
                            <a:noFill/>
                          </a:ln>
                          <a:solidFill>
                            <a:srgbClr val="000000"/>
                          </a:solidFill>
                          <a:effectLst/>
                          <a:latin typeface="+mn-lt"/>
                          <a:ea typeface="Bitstream Vera Sans" charset="0"/>
                          <a:cs typeface="Bitstream Vera Sans" charset="0"/>
                        </a:rPr>
                        <a:t>Scale (Level of Mastery)</a:t>
                      </a:r>
                    </a:p>
                  </a:txBody>
                  <a:tcPr marT="15876" anchor="ctr" horzOverflow="overflow"/>
                </a:tc>
                <a:tc hMerge="1">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1" i="0" u="none" strike="noStrike" cap="none" normalizeH="0" baseline="0" dirty="0" smtClean="0">
                        <a:ln>
                          <a:noFill/>
                        </a:ln>
                        <a:solidFill>
                          <a:srgbClr val="000000"/>
                        </a:solidFill>
                        <a:effectLst/>
                        <a:latin typeface="+mn-lt"/>
                        <a:ea typeface="Bitstream Vera Sans" charset="0"/>
                        <a:cs typeface="Bitstream Vera Sans" charset="0"/>
                      </a:endParaRPr>
                    </a:p>
                  </a:txBody>
                  <a:tcPr marT="15876" anchor="ctr" horzOverflow="overflow"/>
                </a:tc>
                <a:tc hMerge="1">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1" i="0" u="none" strike="noStrike" cap="none" normalizeH="0" baseline="0" dirty="0" smtClean="0">
                        <a:ln>
                          <a:noFill/>
                        </a:ln>
                        <a:solidFill>
                          <a:srgbClr val="000000"/>
                        </a:solidFill>
                        <a:effectLst/>
                        <a:latin typeface="+mn-lt"/>
                        <a:ea typeface="Bitstream Vera Sans" charset="0"/>
                        <a:cs typeface="Bitstream Vera Sans" charset="0"/>
                      </a:endParaRPr>
                    </a:p>
                  </a:txBody>
                  <a:tcPr marT="15876" anchor="ctr" horzOverflow="overflow"/>
                </a:tc>
                <a:tc hMerge="1">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1" i="0" u="none" strike="noStrike" cap="none" normalizeH="0" baseline="0" dirty="0" smtClean="0">
                        <a:ln>
                          <a:noFill/>
                        </a:ln>
                        <a:solidFill>
                          <a:srgbClr val="000000"/>
                        </a:solidFill>
                        <a:effectLst/>
                        <a:latin typeface="+mn-lt"/>
                        <a:ea typeface="Bitstream Vera Sans" charset="0"/>
                        <a:cs typeface="Bitstream Vera Sans" charset="0"/>
                      </a:endParaRPr>
                    </a:p>
                  </a:txBody>
                  <a:tcPr marT="15876" anchor="ctr" horzOverflow="overflow"/>
                </a:tc>
              </a:tr>
              <a:tr h="646113">
                <a:tc vMerge="1">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1" i="0" u="none" strike="noStrike" cap="none" normalizeH="0" baseline="0" dirty="0" smtClean="0">
                        <a:ln>
                          <a:noFill/>
                        </a:ln>
                        <a:solidFill>
                          <a:srgbClr val="000000"/>
                        </a:solidFill>
                        <a:effectLst/>
                        <a:latin typeface="+mn-lt"/>
                        <a:ea typeface="Bitstream Vera Sans" charset="0"/>
                        <a:cs typeface="Bitstream Vera Sans" charset="0"/>
                      </a:endParaRPr>
                    </a:p>
                  </a:txBody>
                  <a:tcPr marT="15876" anchor="ctr" horzOverflow="overflow"/>
                </a:tc>
                <a:tc>
                  <a:txBody>
                    <a:bodyPr/>
                    <a:lstStyle/>
                    <a:p>
                      <a:pPr marL="0" marR="0" lvl="0" indent="0" algn="ctr"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800" u="none" strike="noStrike" cap="none" normalizeH="0" baseline="0" dirty="0" smtClean="0">
                          <a:ln>
                            <a:noFill/>
                          </a:ln>
                          <a:effectLst/>
                        </a:rPr>
                        <a:t>Not demonstrated</a:t>
                      </a:r>
                      <a:endParaRPr kumimoji="0" lang="en-US" sz="1800" b="1" i="0" u="none" strike="noStrike" cap="none" normalizeH="0" baseline="0" dirty="0" smtClean="0">
                        <a:ln>
                          <a:noFill/>
                        </a:ln>
                        <a:solidFill>
                          <a:srgbClr val="000000"/>
                        </a:solidFill>
                        <a:effectLst/>
                        <a:latin typeface="+mn-lt"/>
                        <a:ea typeface="Bitstream Vera Sans" charset="0"/>
                        <a:cs typeface="Bitstream Vera Sans" charset="0"/>
                      </a:endParaRPr>
                    </a:p>
                  </a:txBody>
                  <a:tcPr marT="15876" anchor="ctr" horzOverflow="overflow"/>
                </a:tc>
                <a:tc>
                  <a:txBody>
                    <a:bodyPr/>
                    <a:lstStyle/>
                    <a:p>
                      <a:pPr marL="0" marR="0" lvl="0" indent="0" algn="ctr"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800" u="none" strike="noStrike" cap="none" normalizeH="0" baseline="0" dirty="0" smtClean="0">
                          <a:ln>
                            <a:noFill/>
                          </a:ln>
                          <a:effectLst/>
                        </a:rPr>
                        <a:t>Marginal</a:t>
                      </a:r>
                      <a:endParaRPr kumimoji="0" lang="en-US" sz="1800" b="1" i="0" u="none" strike="noStrike" cap="none" normalizeH="0" baseline="0" dirty="0" smtClean="0">
                        <a:ln>
                          <a:noFill/>
                        </a:ln>
                        <a:solidFill>
                          <a:srgbClr val="000000"/>
                        </a:solidFill>
                        <a:effectLst/>
                        <a:latin typeface="+mn-lt"/>
                        <a:ea typeface="Bitstream Vera Sans" charset="0"/>
                        <a:cs typeface="Bitstream Vera Sans" charset="0"/>
                      </a:endParaRPr>
                    </a:p>
                  </a:txBody>
                  <a:tcPr marT="15876" anchor="ctr" horzOverflow="overflow"/>
                </a:tc>
                <a:tc>
                  <a:txBody>
                    <a:bodyPr/>
                    <a:lstStyle/>
                    <a:p>
                      <a:pPr marL="0" marR="0" lvl="0" indent="0" algn="ctr"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800" u="none" strike="noStrike" cap="none" normalizeH="0" baseline="0" dirty="0" smtClean="0">
                          <a:ln>
                            <a:noFill/>
                          </a:ln>
                          <a:effectLst/>
                        </a:rPr>
                        <a:t>Meets expectations</a:t>
                      </a:r>
                      <a:endParaRPr kumimoji="0" lang="en-US" sz="1800" b="1" i="0" u="none" strike="noStrike" cap="none" normalizeH="0" baseline="0" dirty="0" smtClean="0">
                        <a:ln>
                          <a:noFill/>
                        </a:ln>
                        <a:solidFill>
                          <a:srgbClr val="000000"/>
                        </a:solidFill>
                        <a:effectLst/>
                        <a:latin typeface="+mn-lt"/>
                        <a:ea typeface="Bitstream Vera Sans" charset="0"/>
                        <a:cs typeface="Bitstream Vera Sans" charset="0"/>
                      </a:endParaRPr>
                    </a:p>
                  </a:txBody>
                  <a:tcPr marT="15876" anchor="ctr" horzOverflow="overflow"/>
                </a:tc>
                <a:tc>
                  <a:txBody>
                    <a:bodyPr/>
                    <a:lstStyle/>
                    <a:p>
                      <a:pPr marL="0" marR="0" lvl="0" indent="0" algn="ctr"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en-US" sz="1800" u="none" strike="noStrike" cap="none" normalizeH="0" baseline="0" smtClean="0">
                          <a:ln>
                            <a:noFill/>
                          </a:ln>
                          <a:effectLst/>
                        </a:rPr>
                        <a:t>Exceeds expectations</a:t>
                      </a:r>
                      <a:endParaRPr kumimoji="0" lang="en-US" sz="1800" b="1" i="0" u="none" strike="noStrike" cap="none" normalizeH="0" baseline="0" dirty="0" smtClean="0">
                        <a:ln>
                          <a:noFill/>
                        </a:ln>
                        <a:solidFill>
                          <a:srgbClr val="000000"/>
                        </a:solidFill>
                        <a:effectLst/>
                        <a:latin typeface="+mn-lt"/>
                        <a:ea typeface="Bitstream Vera Sans" charset="0"/>
                        <a:cs typeface="Bitstream Vera Sans" charset="0"/>
                      </a:endParaRPr>
                    </a:p>
                  </a:txBody>
                  <a:tcPr marT="15876" anchor="ctr" horzOverflow="overflow"/>
                </a:tc>
              </a:tr>
              <a:tr h="927100">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u="none" strike="noStrike" cap="none" normalizeH="0" baseline="0" dirty="0" smtClean="0">
                        <a:ln>
                          <a:noFill/>
                        </a:ln>
                        <a:effectLst/>
                      </a:endParaRPr>
                    </a:p>
                  </a:txBody>
                  <a:tcPr marT="15876"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dirty="0" smtClean="0">
                        <a:ln>
                          <a:noFill/>
                        </a:ln>
                        <a:solidFill>
                          <a:srgbClr val="000000"/>
                        </a:solidFill>
                        <a:effectLst/>
                        <a:latin typeface="+mn-lt"/>
                        <a:ea typeface="Bitstream Vera Sans" charset="0"/>
                        <a:cs typeface="Bitstream Vera Sans" charset="0"/>
                      </a:endParaRPr>
                    </a:p>
                  </a:txBody>
                  <a:tcPr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smtClean="0">
                        <a:ln>
                          <a:noFill/>
                        </a:ln>
                        <a:solidFill>
                          <a:srgbClr val="000000"/>
                        </a:solidFill>
                        <a:effectLst/>
                        <a:latin typeface="+mn-lt"/>
                        <a:ea typeface="Bitstream Vera Sans" charset="0"/>
                        <a:cs typeface="Bitstream Vera Sans" charset="0"/>
                      </a:endParaRPr>
                    </a:p>
                  </a:txBody>
                  <a:tcPr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dirty="0" smtClean="0">
                        <a:ln>
                          <a:noFill/>
                        </a:ln>
                        <a:solidFill>
                          <a:srgbClr val="000000"/>
                        </a:solidFill>
                        <a:effectLst/>
                        <a:latin typeface="+mn-lt"/>
                        <a:ea typeface="Bitstream Vera Sans" charset="0"/>
                        <a:cs typeface="Bitstream Vera Sans" charset="0"/>
                      </a:endParaRPr>
                    </a:p>
                  </a:txBody>
                  <a:tcPr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dirty="0" smtClean="0">
                        <a:ln>
                          <a:noFill/>
                        </a:ln>
                        <a:solidFill>
                          <a:srgbClr val="000000"/>
                        </a:solidFill>
                        <a:effectLst/>
                        <a:latin typeface="+mn-lt"/>
                        <a:ea typeface="Bitstream Vera Sans" charset="0"/>
                        <a:cs typeface="Bitstream Vera Sans" charset="0"/>
                      </a:endParaRPr>
                    </a:p>
                  </a:txBody>
                  <a:tcPr anchor="ctr" horzOverflow="overflow"/>
                </a:tc>
              </a:tr>
              <a:tr h="927100">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1" i="0" u="none" strike="noStrike" cap="none" normalizeH="0" baseline="0" dirty="0" smtClean="0">
                        <a:ln>
                          <a:noFill/>
                        </a:ln>
                        <a:solidFill>
                          <a:srgbClr val="000000"/>
                        </a:solidFill>
                        <a:effectLst/>
                        <a:latin typeface="+mn-lt"/>
                        <a:ea typeface="Bitstream Vera Sans" charset="0"/>
                        <a:cs typeface="Bitstream Vera Sans" charset="0"/>
                      </a:endParaRPr>
                    </a:p>
                  </a:txBody>
                  <a:tcPr marT="15876"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dirty="0" smtClean="0">
                        <a:ln>
                          <a:noFill/>
                        </a:ln>
                        <a:solidFill>
                          <a:srgbClr val="000000"/>
                        </a:solidFill>
                        <a:effectLst/>
                        <a:latin typeface="+mn-lt"/>
                        <a:ea typeface="Bitstream Vera Sans" charset="0"/>
                        <a:cs typeface="Bitstream Vera Sans" charset="0"/>
                      </a:endParaRPr>
                    </a:p>
                  </a:txBody>
                  <a:tcPr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dirty="0" smtClean="0">
                        <a:ln>
                          <a:noFill/>
                        </a:ln>
                        <a:solidFill>
                          <a:srgbClr val="000000"/>
                        </a:solidFill>
                        <a:effectLst/>
                        <a:latin typeface="+mn-lt"/>
                        <a:ea typeface="Bitstream Vera Sans" charset="0"/>
                        <a:cs typeface="Bitstream Vera Sans" charset="0"/>
                      </a:endParaRPr>
                    </a:p>
                  </a:txBody>
                  <a:tcPr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smtClean="0">
                        <a:ln>
                          <a:noFill/>
                        </a:ln>
                        <a:solidFill>
                          <a:srgbClr val="000000"/>
                        </a:solidFill>
                        <a:effectLst/>
                        <a:latin typeface="+mn-lt"/>
                        <a:ea typeface="Bitstream Vera Sans" charset="0"/>
                        <a:cs typeface="Bitstream Vera Sans" charset="0"/>
                      </a:endParaRPr>
                    </a:p>
                  </a:txBody>
                  <a:tcPr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dirty="0" smtClean="0">
                        <a:ln>
                          <a:noFill/>
                        </a:ln>
                        <a:solidFill>
                          <a:srgbClr val="000000"/>
                        </a:solidFill>
                        <a:effectLst/>
                        <a:latin typeface="+mn-lt"/>
                        <a:ea typeface="Bitstream Vera Sans" charset="0"/>
                        <a:cs typeface="Bitstream Vera Sans" charset="0"/>
                      </a:endParaRPr>
                    </a:p>
                  </a:txBody>
                  <a:tcPr anchor="ctr" horzOverflow="overflow"/>
                </a:tc>
              </a:tr>
              <a:tr h="886891">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1" i="0" u="none" strike="noStrike" cap="none" normalizeH="0" baseline="0" dirty="0" smtClean="0">
                        <a:ln>
                          <a:noFill/>
                        </a:ln>
                        <a:solidFill>
                          <a:srgbClr val="000000"/>
                        </a:solidFill>
                        <a:effectLst/>
                        <a:latin typeface="+mn-lt"/>
                        <a:ea typeface="Bitstream Vera Sans" charset="0"/>
                        <a:cs typeface="Bitstream Vera Sans" charset="0"/>
                      </a:endParaRPr>
                    </a:p>
                  </a:txBody>
                  <a:tcPr marT="15876"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dirty="0" smtClean="0">
                        <a:ln>
                          <a:noFill/>
                        </a:ln>
                        <a:solidFill>
                          <a:srgbClr val="000000"/>
                        </a:solidFill>
                        <a:effectLst/>
                        <a:latin typeface="+mn-lt"/>
                        <a:ea typeface="Bitstream Vera Sans" charset="0"/>
                        <a:cs typeface="Bitstream Vera Sans" charset="0"/>
                      </a:endParaRPr>
                    </a:p>
                  </a:txBody>
                  <a:tcPr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dirty="0" smtClean="0">
                        <a:ln>
                          <a:noFill/>
                        </a:ln>
                        <a:solidFill>
                          <a:srgbClr val="000000"/>
                        </a:solidFill>
                        <a:effectLst/>
                        <a:latin typeface="+mn-lt"/>
                        <a:ea typeface="Bitstream Vera Sans" charset="0"/>
                        <a:cs typeface="Bitstream Vera Sans" charset="0"/>
                      </a:endParaRPr>
                    </a:p>
                  </a:txBody>
                  <a:tcPr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dirty="0" smtClean="0">
                        <a:ln>
                          <a:noFill/>
                        </a:ln>
                        <a:solidFill>
                          <a:srgbClr val="000000"/>
                        </a:solidFill>
                        <a:effectLst/>
                        <a:latin typeface="+mn-lt"/>
                        <a:ea typeface="Bitstream Vera Sans" charset="0"/>
                        <a:cs typeface="Bitstream Vera Sans" charset="0"/>
                      </a:endParaRPr>
                    </a:p>
                  </a:txBody>
                  <a:tcPr anchor="ctr" horzOverflow="overflow"/>
                </a:tc>
                <a:tc>
                  <a:txBody>
                    <a:bodyPr/>
                    <a:lstStyle/>
                    <a:p>
                      <a:pPr marL="0" marR="0" lvl="0" indent="0" algn="ctr" defTabSz="449263" rtl="0" eaLnBrk="1" fontAlgn="base" latinLnBrk="0" hangingPunct="0">
                        <a:lnSpc>
                          <a:spcPct val="102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n-US" sz="1800" b="0" i="0" u="none" strike="noStrike" cap="none" normalizeH="0" baseline="0" dirty="0" smtClean="0">
                        <a:ln>
                          <a:noFill/>
                        </a:ln>
                        <a:solidFill>
                          <a:srgbClr val="000000"/>
                        </a:solidFill>
                        <a:effectLst/>
                        <a:latin typeface="+mn-lt"/>
                        <a:ea typeface="Bitstream Vera Sans" charset="0"/>
                        <a:cs typeface="Bitstream Vera Sans" charset="0"/>
                      </a:endParaRPr>
                    </a:p>
                  </a:txBody>
                  <a:tcPr anchor="ctr" horzOverflow="overflow"/>
                </a:tc>
              </a:tr>
            </a:tbl>
          </a:graphicData>
        </a:graphic>
      </p:graphicFrame>
      <p:sp>
        <p:nvSpPr>
          <p:cNvPr id="57383" name="Text Box 74"/>
          <p:cNvSpPr txBox="1">
            <a:spLocks noChangeArrowheads="1"/>
          </p:cNvSpPr>
          <p:nvPr/>
        </p:nvSpPr>
        <p:spPr bwMode="auto">
          <a:xfrm>
            <a:off x="720725" y="5833642"/>
            <a:ext cx="8820150" cy="898525"/>
          </a:xfrm>
          <a:prstGeom prst="rect">
            <a:avLst/>
          </a:prstGeom>
          <a:noFill/>
          <a:ln w="9525">
            <a:noFill/>
            <a:round/>
            <a:headEnd/>
            <a:tailEnd/>
          </a:ln>
        </p:spPr>
        <p:txBody>
          <a:bodyPr lIns="89964" tIns="44982" rIns="89964" bIns="44982"/>
          <a:lstStyle/>
          <a:p>
            <a:pPr>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sz="2600" dirty="0">
                <a:solidFill>
                  <a:srgbClr val="000000"/>
                </a:solidFill>
                <a:latin typeface="+mn-lt"/>
              </a:rPr>
              <a:t>Reduces variations between grades (increase reliability)</a:t>
            </a:r>
          </a:p>
          <a:p>
            <a:pPr>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sz="2600" dirty="0">
                <a:solidFill>
                  <a:srgbClr val="000000"/>
                </a:solidFill>
                <a:latin typeface="+mn-lt"/>
              </a:rPr>
              <a:t>Describes clear expectations for both instructor and students (increase validity)</a:t>
            </a:r>
          </a:p>
        </p:txBody>
      </p:sp>
      <p:sp>
        <p:nvSpPr>
          <p:cNvPr id="2" name="Rectangle 1"/>
          <p:cNvSpPr/>
          <p:nvPr/>
        </p:nvSpPr>
        <p:spPr>
          <a:xfrm>
            <a:off x="526025" y="3254889"/>
            <a:ext cx="1189798"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Indicator 1</a:t>
            </a:r>
            <a:endParaRPr lang="en-US" b="1" dirty="0">
              <a:solidFill>
                <a:srgbClr val="000000"/>
              </a:solidFill>
              <a:ea typeface="Bitstream Vera Sans" charset="0"/>
              <a:cs typeface="Bitstream Vera Sans" charset="0"/>
            </a:endParaRPr>
          </a:p>
        </p:txBody>
      </p:sp>
      <p:sp>
        <p:nvSpPr>
          <p:cNvPr id="10" name="Rectangle 9"/>
          <p:cNvSpPr/>
          <p:nvPr/>
        </p:nvSpPr>
        <p:spPr>
          <a:xfrm>
            <a:off x="526025" y="4149952"/>
            <a:ext cx="1189798"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Indicator 2</a:t>
            </a:r>
            <a:endParaRPr lang="en-US" b="1" dirty="0">
              <a:solidFill>
                <a:srgbClr val="000000"/>
              </a:solidFill>
              <a:ea typeface="Bitstream Vera Sans" charset="0"/>
              <a:cs typeface="Bitstream Vera Sans" charset="0"/>
            </a:endParaRPr>
          </a:p>
        </p:txBody>
      </p:sp>
      <p:sp>
        <p:nvSpPr>
          <p:cNvPr id="11" name="Rectangle 10"/>
          <p:cNvSpPr/>
          <p:nvPr/>
        </p:nvSpPr>
        <p:spPr>
          <a:xfrm>
            <a:off x="560552" y="5014047"/>
            <a:ext cx="1189798"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Indicator 3</a:t>
            </a:r>
            <a:endParaRPr lang="en-US" b="1" dirty="0">
              <a:solidFill>
                <a:srgbClr val="000000"/>
              </a:solidFill>
              <a:ea typeface="Bitstream Vera Sans" charset="0"/>
              <a:cs typeface="Bitstream Vera Sans" charset="0"/>
            </a:endParaRPr>
          </a:p>
        </p:txBody>
      </p:sp>
      <p:sp>
        <p:nvSpPr>
          <p:cNvPr id="12" name="Rectangle 11"/>
          <p:cNvSpPr/>
          <p:nvPr/>
        </p:nvSpPr>
        <p:spPr>
          <a:xfrm>
            <a:off x="2694457" y="3254889"/>
            <a:ext cx="1441277"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1a</a:t>
            </a:r>
            <a:endParaRPr lang="en-US" b="1" dirty="0">
              <a:solidFill>
                <a:srgbClr val="000000"/>
              </a:solidFill>
              <a:ea typeface="Bitstream Vera Sans" charset="0"/>
              <a:cs typeface="Bitstream Vera Sans" charset="0"/>
            </a:endParaRPr>
          </a:p>
        </p:txBody>
      </p:sp>
      <p:sp>
        <p:nvSpPr>
          <p:cNvPr id="13" name="Rectangle 12"/>
          <p:cNvSpPr/>
          <p:nvPr/>
        </p:nvSpPr>
        <p:spPr>
          <a:xfrm>
            <a:off x="2694455" y="4149952"/>
            <a:ext cx="1441277"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2a</a:t>
            </a:r>
            <a:endParaRPr lang="en-US" b="1" dirty="0">
              <a:solidFill>
                <a:srgbClr val="000000"/>
              </a:solidFill>
              <a:ea typeface="Bitstream Vera Sans" charset="0"/>
              <a:cs typeface="Bitstream Vera Sans" charset="0"/>
            </a:endParaRPr>
          </a:p>
        </p:txBody>
      </p:sp>
      <p:sp>
        <p:nvSpPr>
          <p:cNvPr id="14" name="Rectangle 13"/>
          <p:cNvSpPr/>
          <p:nvPr/>
        </p:nvSpPr>
        <p:spPr>
          <a:xfrm>
            <a:off x="2728981" y="5014047"/>
            <a:ext cx="1441277"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3a</a:t>
            </a:r>
            <a:endParaRPr lang="en-US" b="1" dirty="0">
              <a:solidFill>
                <a:srgbClr val="000000"/>
              </a:solidFill>
              <a:ea typeface="Bitstream Vera Sans" charset="0"/>
              <a:cs typeface="Bitstream Vera Sans" charset="0"/>
            </a:endParaRPr>
          </a:p>
        </p:txBody>
      </p:sp>
      <p:sp>
        <p:nvSpPr>
          <p:cNvPr id="15" name="Rectangle 14"/>
          <p:cNvSpPr/>
          <p:nvPr/>
        </p:nvSpPr>
        <p:spPr>
          <a:xfrm>
            <a:off x="4494969" y="3254889"/>
            <a:ext cx="1452498"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1b</a:t>
            </a:r>
            <a:endParaRPr lang="en-US" b="1" dirty="0">
              <a:solidFill>
                <a:srgbClr val="000000"/>
              </a:solidFill>
              <a:ea typeface="Bitstream Vera Sans" charset="0"/>
              <a:cs typeface="Bitstream Vera Sans" charset="0"/>
            </a:endParaRPr>
          </a:p>
        </p:txBody>
      </p:sp>
      <p:sp>
        <p:nvSpPr>
          <p:cNvPr id="16" name="Rectangle 15"/>
          <p:cNvSpPr/>
          <p:nvPr/>
        </p:nvSpPr>
        <p:spPr>
          <a:xfrm>
            <a:off x="4494968" y="4149952"/>
            <a:ext cx="1452498"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2b</a:t>
            </a:r>
            <a:endParaRPr lang="en-US" b="1" dirty="0">
              <a:solidFill>
                <a:srgbClr val="000000"/>
              </a:solidFill>
              <a:ea typeface="Bitstream Vera Sans" charset="0"/>
              <a:cs typeface="Bitstream Vera Sans" charset="0"/>
            </a:endParaRPr>
          </a:p>
        </p:txBody>
      </p:sp>
      <p:sp>
        <p:nvSpPr>
          <p:cNvPr id="17" name="Rectangle 16"/>
          <p:cNvSpPr/>
          <p:nvPr/>
        </p:nvSpPr>
        <p:spPr>
          <a:xfrm>
            <a:off x="4529494" y="5014047"/>
            <a:ext cx="1452498"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3b</a:t>
            </a:r>
            <a:endParaRPr lang="en-US" b="1" dirty="0">
              <a:solidFill>
                <a:srgbClr val="000000"/>
              </a:solidFill>
              <a:ea typeface="Bitstream Vera Sans" charset="0"/>
              <a:cs typeface="Bitstream Vera Sans" charset="0"/>
            </a:endParaRPr>
          </a:p>
        </p:txBody>
      </p:sp>
      <p:sp>
        <p:nvSpPr>
          <p:cNvPr id="18" name="Rectangle 17"/>
          <p:cNvSpPr/>
          <p:nvPr/>
        </p:nvSpPr>
        <p:spPr>
          <a:xfrm>
            <a:off x="6342911" y="3254889"/>
            <a:ext cx="1428454"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1c</a:t>
            </a:r>
            <a:endParaRPr lang="en-US" b="1" dirty="0">
              <a:solidFill>
                <a:srgbClr val="000000"/>
              </a:solidFill>
              <a:ea typeface="Bitstream Vera Sans" charset="0"/>
              <a:cs typeface="Bitstream Vera Sans" charset="0"/>
            </a:endParaRPr>
          </a:p>
        </p:txBody>
      </p:sp>
      <p:sp>
        <p:nvSpPr>
          <p:cNvPr id="19" name="Rectangle 18"/>
          <p:cNvSpPr/>
          <p:nvPr/>
        </p:nvSpPr>
        <p:spPr>
          <a:xfrm>
            <a:off x="6342909" y="4149952"/>
            <a:ext cx="1428454"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2c</a:t>
            </a:r>
            <a:endParaRPr lang="en-US" b="1" dirty="0">
              <a:solidFill>
                <a:srgbClr val="000000"/>
              </a:solidFill>
              <a:ea typeface="Bitstream Vera Sans" charset="0"/>
              <a:cs typeface="Bitstream Vera Sans" charset="0"/>
            </a:endParaRPr>
          </a:p>
        </p:txBody>
      </p:sp>
      <p:sp>
        <p:nvSpPr>
          <p:cNvPr id="20" name="Rectangle 19"/>
          <p:cNvSpPr/>
          <p:nvPr/>
        </p:nvSpPr>
        <p:spPr>
          <a:xfrm>
            <a:off x="6377435" y="5014047"/>
            <a:ext cx="1428454"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3c</a:t>
            </a:r>
            <a:endParaRPr lang="en-US" b="1" dirty="0">
              <a:solidFill>
                <a:srgbClr val="000000"/>
              </a:solidFill>
              <a:ea typeface="Bitstream Vera Sans" charset="0"/>
              <a:cs typeface="Bitstream Vera Sans" charset="0"/>
            </a:endParaRPr>
          </a:p>
        </p:txBody>
      </p:sp>
      <p:sp>
        <p:nvSpPr>
          <p:cNvPr id="21" name="Rectangle 20"/>
          <p:cNvSpPr/>
          <p:nvPr/>
        </p:nvSpPr>
        <p:spPr>
          <a:xfrm>
            <a:off x="8137010" y="3254889"/>
            <a:ext cx="1452498"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1d</a:t>
            </a:r>
            <a:endParaRPr lang="en-US" b="1" dirty="0">
              <a:solidFill>
                <a:srgbClr val="000000"/>
              </a:solidFill>
              <a:ea typeface="Bitstream Vera Sans" charset="0"/>
              <a:cs typeface="Bitstream Vera Sans" charset="0"/>
            </a:endParaRPr>
          </a:p>
        </p:txBody>
      </p:sp>
      <p:sp>
        <p:nvSpPr>
          <p:cNvPr id="22" name="Rectangle 21"/>
          <p:cNvSpPr/>
          <p:nvPr/>
        </p:nvSpPr>
        <p:spPr>
          <a:xfrm>
            <a:off x="8137008" y="4149952"/>
            <a:ext cx="1452498"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2d</a:t>
            </a:r>
            <a:endParaRPr lang="en-US" b="1" dirty="0">
              <a:solidFill>
                <a:srgbClr val="000000"/>
              </a:solidFill>
              <a:ea typeface="Bitstream Vera Sans" charset="0"/>
              <a:cs typeface="Bitstream Vera Sans" charset="0"/>
            </a:endParaRPr>
          </a:p>
        </p:txBody>
      </p:sp>
      <p:sp>
        <p:nvSpPr>
          <p:cNvPr id="23" name="Rectangle 22"/>
          <p:cNvSpPr/>
          <p:nvPr/>
        </p:nvSpPr>
        <p:spPr>
          <a:xfrm>
            <a:off x="8171534" y="5014047"/>
            <a:ext cx="1452498" cy="349929"/>
          </a:xfrm>
          <a:prstGeom prst="rect">
            <a:avLst/>
          </a:prstGeom>
        </p:spPr>
        <p:txBody>
          <a:bodyPr wrap="none" lIns="91401" tIns="45701" rIns="91401" bIns="45701">
            <a:spAutoFit/>
          </a:bodyPr>
          <a:lstStyle/>
          <a:p>
            <a:pPr algn="ctr">
              <a:lnSpc>
                <a:spcPct val="93000"/>
              </a:lnSpc>
              <a:tabLst>
                <a:tab pos="723600" algn="l"/>
                <a:tab pos="1447196" algn="l"/>
                <a:tab pos="2170800" algn="l"/>
                <a:tab pos="2894399" algn="l"/>
                <a:tab pos="3617998" algn="l"/>
                <a:tab pos="4341600" algn="l"/>
                <a:tab pos="5065199" algn="l"/>
                <a:tab pos="5788799" algn="l"/>
                <a:tab pos="6512398" algn="l"/>
                <a:tab pos="7235999" algn="l"/>
                <a:tab pos="7959599" algn="l"/>
                <a:tab pos="8683198" algn="l"/>
              </a:tabLst>
            </a:pPr>
            <a:r>
              <a:rPr lang="en-US" dirty="0" smtClean="0"/>
              <a:t>Descriptor 3d</a:t>
            </a:r>
            <a:endParaRPr lang="en-US" b="1" dirty="0">
              <a:solidFill>
                <a:srgbClr val="000000"/>
              </a:solidFill>
              <a:ea typeface="Bitstream Vera Sans" charset="0"/>
              <a:cs typeface="Bitstream Vera Sans" charset="0"/>
            </a:endParaRPr>
          </a:p>
        </p:txBody>
      </p:sp>
    </p:spTree>
    <p:extLst>
      <p:ext uri="{BB962C8B-B14F-4D97-AF65-F5344CB8AC3E}">
        <p14:creationId xmlns:p14="http://schemas.microsoft.com/office/powerpoint/2010/main" val="29509826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250"/>
                                  </p:stCondLst>
                                  <p:childTnLst>
                                    <p:set>
                                      <p:cBhvr>
                                        <p:cTn id="21" dur="1" fill="hold">
                                          <p:stCondLst>
                                            <p:cond delay="0"/>
                                          </p:stCondLst>
                                        </p:cTn>
                                        <p:tgtEl>
                                          <p:spTgt spid="18"/>
                                        </p:tgtEl>
                                        <p:attrNameLst>
                                          <p:attrName>style.visibility</p:attrName>
                                        </p:attrNameLst>
                                      </p:cBhvr>
                                      <p:to>
                                        <p:strVal val="visible"/>
                                      </p:to>
                                    </p:set>
                                  </p:childTnLst>
                                </p:cTn>
                              </p:par>
                            </p:childTnLst>
                          </p:cTn>
                        </p:par>
                        <p:par>
                          <p:cTn id="22" fill="hold">
                            <p:stCondLst>
                              <p:cond delay="250"/>
                            </p:stCondLst>
                            <p:childTnLst>
                              <p:par>
                                <p:cTn id="23" presetID="1" presetClass="entr" presetSubtype="0" fill="hold" grpId="0" nodeType="afterEffect">
                                  <p:stCondLst>
                                    <p:cond delay="250"/>
                                  </p:stCondLst>
                                  <p:childTnLst>
                                    <p:set>
                                      <p:cBhvr>
                                        <p:cTn id="24" dur="1" fill="hold">
                                          <p:stCondLst>
                                            <p:cond delay="0"/>
                                          </p:stCondLst>
                                        </p:cTn>
                                        <p:tgtEl>
                                          <p:spTgt spid="21"/>
                                        </p:tgtEl>
                                        <p:attrNameLst>
                                          <p:attrName>style.visibility</p:attrName>
                                        </p:attrNameLst>
                                      </p:cBhvr>
                                      <p:to>
                                        <p:strVal val="visible"/>
                                      </p:to>
                                    </p:set>
                                  </p:childTnLst>
                                </p:cTn>
                              </p:par>
                            </p:childTnLst>
                          </p:cTn>
                        </p:par>
                        <p:par>
                          <p:cTn id="25" fill="hold">
                            <p:stCondLst>
                              <p:cond delay="500"/>
                            </p:stCondLst>
                            <p:childTnLst>
                              <p:par>
                                <p:cTn id="26" presetID="1" presetClass="entr" presetSubtype="0" fill="hold" grpId="0" nodeType="afterEffect">
                                  <p:stCondLst>
                                    <p:cond delay="250"/>
                                  </p:stCondLst>
                                  <p:childTnLst>
                                    <p:set>
                                      <p:cBhvr>
                                        <p:cTn id="27" dur="1" fill="hold">
                                          <p:stCondLst>
                                            <p:cond delay="0"/>
                                          </p:stCondLst>
                                        </p:cTn>
                                        <p:tgtEl>
                                          <p:spTgt spid="13"/>
                                        </p:tgtEl>
                                        <p:attrNameLst>
                                          <p:attrName>style.visibility</p:attrName>
                                        </p:attrNameLst>
                                      </p:cBhvr>
                                      <p:to>
                                        <p:strVal val="visible"/>
                                      </p:to>
                                    </p:set>
                                  </p:childTnLst>
                                </p:cTn>
                              </p:par>
                            </p:childTnLst>
                          </p:cTn>
                        </p:par>
                        <p:par>
                          <p:cTn id="28" fill="hold">
                            <p:stCondLst>
                              <p:cond delay="750"/>
                            </p:stCondLst>
                            <p:childTnLst>
                              <p:par>
                                <p:cTn id="29" presetID="1" presetClass="entr" presetSubtype="0" fill="hold" grpId="0" nodeType="afterEffect">
                                  <p:stCondLst>
                                    <p:cond delay="250"/>
                                  </p:stCondLst>
                                  <p:childTnLst>
                                    <p:set>
                                      <p:cBhvr>
                                        <p:cTn id="30" dur="1" fill="hold">
                                          <p:stCondLst>
                                            <p:cond delay="0"/>
                                          </p:stCondLst>
                                        </p:cTn>
                                        <p:tgtEl>
                                          <p:spTgt spid="16"/>
                                        </p:tgtEl>
                                        <p:attrNameLst>
                                          <p:attrName>style.visibility</p:attrName>
                                        </p:attrNameLst>
                                      </p:cBhvr>
                                      <p:to>
                                        <p:strVal val="visible"/>
                                      </p:to>
                                    </p:set>
                                  </p:childTnLst>
                                </p:cTn>
                              </p:par>
                            </p:childTnLst>
                          </p:cTn>
                        </p:par>
                        <p:par>
                          <p:cTn id="31" fill="hold">
                            <p:stCondLst>
                              <p:cond delay="1000"/>
                            </p:stCondLst>
                            <p:childTnLst>
                              <p:par>
                                <p:cTn id="32" presetID="1" presetClass="entr" presetSubtype="0" fill="hold" grpId="0" nodeType="afterEffect">
                                  <p:stCondLst>
                                    <p:cond delay="250"/>
                                  </p:stCondLst>
                                  <p:childTnLst>
                                    <p:set>
                                      <p:cBhvr>
                                        <p:cTn id="33" dur="1" fill="hold">
                                          <p:stCondLst>
                                            <p:cond delay="0"/>
                                          </p:stCondLst>
                                        </p:cTn>
                                        <p:tgtEl>
                                          <p:spTgt spid="19"/>
                                        </p:tgtEl>
                                        <p:attrNameLst>
                                          <p:attrName>style.visibility</p:attrName>
                                        </p:attrNameLst>
                                      </p:cBhvr>
                                      <p:to>
                                        <p:strVal val="visible"/>
                                      </p:to>
                                    </p:set>
                                  </p:childTnLst>
                                </p:cTn>
                              </p:par>
                            </p:childTnLst>
                          </p:cTn>
                        </p:par>
                        <p:par>
                          <p:cTn id="34" fill="hold">
                            <p:stCondLst>
                              <p:cond delay="1250"/>
                            </p:stCondLst>
                            <p:childTnLst>
                              <p:par>
                                <p:cTn id="35" presetID="1" presetClass="entr" presetSubtype="0" fill="hold" grpId="0" nodeType="afterEffect">
                                  <p:stCondLst>
                                    <p:cond delay="250"/>
                                  </p:stCondLst>
                                  <p:childTnLst>
                                    <p:set>
                                      <p:cBhvr>
                                        <p:cTn id="36" dur="1" fill="hold">
                                          <p:stCondLst>
                                            <p:cond delay="0"/>
                                          </p:stCondLst>
                                        </p:cTn>
                                        <p:tgtEl>
                                          <p:spTgt spid="22"/>
                                        </p:tgtEl>
                                        <p:attrNameLst>
                                          <p:attrName>style.visibility</p:attrName>
                                        </p:attrNameLst>
                                      </p:cBhvr>
                                      <p:to>
                                        <p:strVal val="visible"/>
                                      </p:to>
                                    </p:set>
                                  </p:childTnLst>
                                </p:cTn>
                              </p:par>
                            </p:childTnLst>
                          </p:cTn>
                        </p:par>
                        <p:par>
                          <p:cTn id="37" fill="hold">
                            <p:stCondLst>
                              <p:cond delay="1500"/>
                            </p:stCondLst>
                            <p:childTnLst>
                              <p:par>
                                <p:cTn id="38" presetID="1" presetClass="entr" presetSubtype="0" fill="hold" grpId="0" nodeType="afterEffect">
                                  <p:stCondLst>
                                    <p:cond delay="250"/>
                                  </p:stCondLst>
                                  <p:childTnLst>
                                    <p:set>
                                      <p:cBhvr>
                                        <p:cTn id="39" dur="1" fill="hold">
                                          <p:stCondLst>
                                            <p:cond delay="0"/>
                                          </p:stCondLst>
                                        </p:cTn>
                                        <p:tgtEl>
                                          <p:spTgt spid="14"/>
                                        </p:tgtEl>
                                        <p:attrNameLst>
                                          <p:attrName>style.visibility</p:attrName>
                                        </p:attrNameLst>
                                      </p:cBhvr>
                                      <p:to>
                                        <p:strVal val="visible"/>
                                      </p:to>
                                    </p:set>
                                  </p:childTnLst>
                                </p:cTn>
                              </p:par>
                            </p:childTnLst>
                          </p:cTn>
                        </p:par>
                        <p:par>
                          <p:cTn id="40" fill="hold">
                            <p:stCondLst>
                              <p:cond delay="1750"/>
                            </p:stCondLst>
                            <p:childTnLst>
                              <p:par>
                                <p:cTn id="41" presetID="1" presetClass="entr" presetSubtype="0" fill="hold" grpId="0" nodeType="afterEffect">
                                  <p:stCondLst>
                                    <p:cond delay="25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2000"/>
                            </p:stCondLst>
                            <p:childTnLst>
                              <p:par>
                                <p:cTn id="44" presetID="1" presetClass="entr" presetSubtype="0" fill="hold" grpId="0" nodeType="afterEffect">
                                  <p:stCondLst>
                                    <p:cond delay="250"/>
                                  </p:stCondLst>
                                  <p:childTnLst>
                                    <p:set>
                                      <p:cBhvr>
                                        <p:cTn id="45" dur="1" fill="hold">
                                          <p:stCondLst>
                                            <p:cond delay="0"/>
                                          </p:stCondLst>
                                        </p:cTn>
                                        <p:tgtEl>
                                          <p:spTgt spid="20"/>
                                        </p:tgtEl>
                                        <p:attrNameLst>
                                          <p:attrName>style.visibility</p:attrName>
                                        </p:attrNameLst>
                                      </p:cBhvr>
                                      <p:to>
                                        <p:strVal val="visible"/>
                                      </p:to>
                                    </p:set>
                                  </p:childTnLst>
                                </p:cTn>
                              </p:par>
                            </p:childTnLst>
                          </p:cTn>
                        </p:par>
                        <p:par>
                          <p:cTn id="46" fill="hold">
                            <p:stCondLst>
                              <p:cond delay="2250"/>
                            </p:stCondLst>
                            <p:childTnLst>
                              <p:par>
                                <p:cTn id="47" presetID="1" presetClass="entr" presetSubtype="0" fill="hold" grpId="0" nodeType="afterEffect">
                                  <p:stCondLst>
                                    <p:cond delay="25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73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83"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04031" y="302737"/>
            <a:ext cx="9072563" cy="956820"/>
          </a:xfrm>
        </p:spPr>
        <p:txBody>
          <a:bodyPr>
            <a:normAutofit/>
          </a:bodyPr>
          <a:lstStyle/>
          <a:p>
            <a:r>
              <a:rPr lang="en-CA" sz="3200" dirty="0"/>
              <a:t>Histograms for Lifelong learning (Queens)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094584157"/>
              </p:ext>
            </p:extLst>
          </p:nvPr>
        </p:nvGraphicFramePr>
        <p:xfrm>
          <a:off x="503239" y="900114"/>
          <a:ext cx="8785546" cy="5472012"/>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pPr>
              <a:defRPr/>
            </a:pPr>
            <a:fld id="{54A74BC6-B1BB-499F-8D0A-6287499B54FE}" type="slidenum">
              <a:rPr lang="en-US" smtClean="0"/>
              <a:pPr>
                <a:defRPr/>
              </a:pPr>
              <a:t>41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179502530"/>
              </p:ext>
            </p:extLst>
          </p:nvPr>
        </p:nvGraphicFramePr>
        <p:xfrm>
          <a:off x="647823" y="6228109"/>
          <a:ext cx="8051800" cy="1080121"/>
        </p:xfrm>
        <a:graphic>
          <a:graphicData uri="http://schemas.openxmlformats.org/drawingml/2006/table">
            <a:tbl>
              <a:tblPr/>
              <a:tblGrid>
                <a:gridCol w="685800"/>
                <a:gridCol w="7366000"/>
              </a:tblGrid>
              <a:tr h="424333">
                <a:tc>
                  <a:txBody>
                    <a:bodyPr/>
                    <a:lstStyle/>
                    <a:p>
                      <a:pPr algn="l" fontAlgn="b"/>
                      <a:r>
                        <a:rPr lang="en-CA" sz="1100" b="0" i="0" u="none" strike="noStrike" dirty="0">
                          <a:effectLst/>
                          <a:latin typeface="Arial"/>
                        </a:rPr>
                        <a:t>3.12-FY1</a:t>
                      </a:r>
                    </a:p>
                  </a:txBody>
                  <a:tcPr marL="9525" marR="9525" marT="9525" marB="0">
                    <a:lnL>
                      <a:noFill/>
                    </a:lnL>
                    <a:lnR>
                      <a:noFill/>
                    </a:lnR>
                    <a:lnT>
                      <a:noFill/>
                    </a:lnT>
                    <a:lnB>
                      <a:noFill/>
                    </a:lnB>
                  </a:tcPr>
                </a:tc>
                <a:tc>
                  <a:txBody>
                    <a:bodyPr/>
                    <a:lstStyle/>
                    <a:p>
                      <a:pPr algn="l" fontAlgn="b"/>
                      <a:r>
                        <a:rPr lang="en-CA" sz="1100" b="0" i="0" u="none" strike="noStrike" dirty="0">
                          <a:effectLst/>
                          <a:latin typeface="Arial"/>
                        </a:rPr>
                        <a:t>Uses information effectively, ethically, and legally to accomplish a specific purpose, including clear attribution of Information sources.</a:t>
                      </a:r>
                    </a:p>
                  </a:txBody>
                  <a:tcPr marL="9525" marR="9525" marT="9525" marB="0">
                    <a:lnL>
                      <a:noFill/>
                    </a:lnL>
                    <a:lnR>
                      <a:noFill/>
                    </a:lnR>
                    <a:lnT>
                      <a:noFill/>
                    </a:lnT>
                    <a:lnB>
                      <a:noFill/>
                    </a:lnB>
                  </a:tcPr>
                </a:tc>
              </a:tr>
              <a:tr h="218596">
                <a:tc>
                  <a:txBody>
                    <a:bodyPr/>
                    <a:lstStyle/>
                    <a:p>
                      <a:pPr algn="l" fontAlgn="b"/>
                      <a:r>
                        <a:rPr lang="en-CA" sz="1100" b="0" i="0" u="none" strike="noStrike" dirty="0">
                          <a:effectLst/>
                          <a:latin typeface="Arial"/>
                        </a:rPr>
                        <a:t>3.12-FY2</a:t>
                      </a:r>
                    </a:p>
                  </a:txBody>
                  <a:tcPr marL="9525" marR="9525" marT="9525" marB="0">
                    <a:lnL>
                      <a:noFill/>
                    </a:lnL>
                    <a:lnR>
                      <a:noFill/>
                    </a:lnR>
                    <a:lnT>
                      <a:noFill/>
                    </a:lnT>
                    <a:lnB>
                      <a:noFill/>
                    </a:lnB>
                  </a:tcPr>
                </a:tc>
                <a:tc>
                  <a:txBody>
                    <a:bodyPr/>
                    <a:lstStyle/>
                    <a:p>
                      <a:pPr algn="l" fontAlgn="b"/>
                      <a:r>
                        <a:rPr lang="en-CA" sz="1100" b="0" i="0" u="none" strike="noStrike" dirty="0">
                          <a:effectLst/>
                          <a:latin typeface="Arial"/>
                        </a:rPr>
                        <a:t>Identifies a specific learning need or knowledge gap.</a:t>
                      </a:r>
                    </a:p>
                  </a:txBody>
                  <a:tcPr marL="9525" marR="9525" marT="9525" marB="0">
                    <a:lnL>
                      <a:noFill/>
                    </a:lnL>
                    <a:lnR>
                      <a:noFill/>
                    </a:lnR>
                    <a:lnT>
                      <a:noFill/>
                    </a:lnT>
                    <a:lnB>
                      <a:noFill/>
                    </a:lnB>
                  </a:tcPr>
                </a:tc>
              </a:tr>
              <a:tr h="218596">
                <a:tc>
                  <a:txBody>
                    <a:bodyPr/>
                    <a:lstStyle/>
                    <a:p>
                      <a:pPr algn="l" fontAlgn="b"/>
                      <a:r>
                        <a:rPr lang="en-CA" sz="1100" b="0" i="0" u="none" strike="noStrike" dirty="0">
                          <a:effectLst/>
                          <a:latin typeface="Arial"/>
                        </a:rPr>
                        <a:t>3.12-FY5</a:t>
                      </a:r>
                    </a:p>
                  </a:txBody>
                  <a:tcPr marL="9525" marR="9525" marT="9525" marB="0">
                    <a:lnL>
                      <a:noFill/>
                    </a:lnL>
                    <a:lnR>
                      <a:noFill/>
                    </a:lnR>
                    <a:lnT>
                      <a:noFill/>
                    </a:lnT>
                    <a:lnB>
                      <a:noFill/>
                    </a:lnB>
                  </a:tcPr>
                </a:tc>
                <a:tc>
                  <a:txBody>
                    <a:bodyPr/>
                    <a:lstStyle/>
                    <a:p>
                      <a:pPr algn="l" fontAlgn="b"/>
                      <a:r>
                        <a:rPr lang="en-CA" sz="1100" b="0" i="0" u="none" strike="noStrike" dirty="0">
                          <a:effectLst/>
                          <a:latin typeface="Arial"/>
                        </a:rPr>
                        <a:t>Identifies appropriate technical literature and other information sources to meet a need</a:t>
                      </a:r>
                    </a:p>
                  </a:txBody>
                  <a:tcPr marL="9525" marR="9525" marT="9525" marB="0">
                    <a:lnL>
                      <a:noFill/>
                    </a:lnL>
                    <a:lnR>
                      <a:noFill/>
                    </a:lnR>
                    <a:lnT>
                      <a:noFill/>
                    </a:lnT>
                    <a:lnB>
                      <a:noFill/>
                    </a:lnB>
                  </a:tcPr>
                </a:tc>
              </a:tr>
              <a:tr h="218596">
                <a:tc>
                  <a:txBody>
                    <a:bodyPr/>
                    <a:lstStyle/>
                    <a:p>
                      <a:pPr algn="l" fontAlgn="b"/>
                      <a:r>
                        <a:rPr lang="en-CA" sz="1100" b="0" i="0" u="none" strike="noStrike" dirty="0">
                          <a:effectLst/>
                          <a:latin typeface="Arial"/>
                        </a:rPr>
                        <a:t>3.12-FY6</a:t>
                      </a:r>
                    </a:p>
                  </a:txBody>
                  <a:tcPr marL="9525" marR="9525" marT="9525" marB="0">
                    <a:lnL>
                      <a:noFill/>
                    </a:lnL>
                    <a:lnR>
                      <a:noFill/>
                    </a:lnR>
                    <a:lnT>
                      <a:noFill/>
                    </a:lnT>
                    <a:lnB>
                      <a:noFill/>
                    </a:lnB>
                  </a:tcPr>
                </a:tc>
                <a:tc>
                  <a:txBody>
                    <a:bodyPr/>
                    <a:lstStyle/>
                    <a:p>
                      <a:pPr algn="l" fontAlgn="b"/>
                      <a:r>
                        <a:rPr lang="en-CA" sz="1100" b="0" i="0" u="none" strike="noStrike" dirty="0">
                          <a:effectLst/>
                          <a:latin typeface="Arial"/>
                        </a:rPr>
                        <a:t>Critically evaluates the procured information for authority, currency, and objectivity.</a:t>
                      </a:r>
                    </a:p>
                  </a:txBody>
                  <a:tcPr marL="9525" marR="9525" marT="9525" marB="0">
                    <a:lnL>
                      <a:noFill/>
                    </a:lnL>
                    <a:lnR>
                      <a:noFill/>
                    </a:lnR>
                    <a:lnT>
                      <a:noFill/>
                    </a:lnT>
                    <a:lnB>
                      <a:noFill/>
                    </a:lnB>
                  </a:tcPr>
                </a:tc>
              </a:tr>
            </a:tbl>
          </a:graphicData>
        </a:graphic>
      </p:graphicFrame>
    </p:spTree>
    <p:extLst>
      <p:ext uri="{BB962C8B-B14F-4D97-AF65-F5344CB8AC3E}">
        <p14:creationId xmlns:p14="http://schemas.microsoft.com/office/powerpoint/2010/main" val="311394035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319" y="2195661"/>
            <a:ext cx="9070975" cy="5038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Autofit/>
          </a:bodyPr>
          <a:lstStyle/>
          <a:p>
            <a:r>
              <a:rPr lang="en-CA" sz="3600" dirty="0"/>
              <a:t>Histogram for Communication (</a:t>
            </a:r>
            <a:r>
              <a:rPr lang="en-CA" sz="3600" dirty="0" err="1"/>
              <a:t>UofT</a:t>
            </a:r>
            <a:r>
              <a:rPr lang="en-CA" sz="3600" dirty="0" smtClean="0"/>
              <a:t>)</a:t>
            </a:r>
            <a:br>
              <a:rPr lang="en-CA" sz="3600" dirty="0" smtClean="0"/>
            </a:br>
            <a:r>
              <a:rPr lang="en-CA" sz="3600" dirty="0" smtClean="0"/>
              <a:t>several assessment points in ECE496</a:t>
            </a:r>
            <a:endParaRPr lang="en-CA" sz="3600" dirty="0"/>
          </a:p>
        </p:txBody>
      </p:sp>
      <p:sp>
        <p:nvSpPr>
          <p:cNvPr id="5" name="Slide Number Placeholder 4"/>
          <p:cNvSpPr>
            <a:spLocks noGrp="1"/>
          </p:cNvSpPr>
          <p:nvPr>
            <p:ph type="sldNum" sz="quarter" idx="12"/>
          </p:nvPr>
        </p:nvSpPr>
        <p:spPr/>
        <p:txBody>
          <a:bodyPr/>
          <a:lstStyle/>
          <a:p>
            <a:pPr>
              <a:defRPr/>
            </a:pPr>
            <a:fld id="{8B073426-6DEB-4E18-827B-69449BFFB518}" type="slidenum">
              <a:rPr lang="en-US" smtClean="0"/>
              <a:pPr>
                <a:defRPr/>
              </a:pPr>
              <a:t>42</a:t>
            </a:fld>
            <a:endParaRPr lang="en-US"/>
          </a:p>
        </p:txBody>
      </p:sp>
      <p:cxnSp>
        <p:nvCxnSpPr>
          <p:cNvPr id="10" name="Straight Connector 9"/>
          <p:cNvCxnSpPr/>
          <p:nvPr/>
        </p:nvCxnSpPr>
        <p:spPr>
          <a:xfrm flipH="1">
            <a:off x="1483461" y="2898323"/>
            <a:ext cx="78488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03809" y="1590981"/>
            <a:ext cx="9073008" cy="374808"/>
          </a:xfrm>
          <a:prstGeom prst="rect">
            <a:avLst/>
          </a:prstGeom>
          <a:noFill/>
        </p:spPr>
        <p:txBody>
          <a:bodyPr wrap="square" lIns="91401" tIns="45701" rIns="91401" bIns="45701" rtlCol="0">
            <a:spAutoFit/>
          </a:bodyPr>
          <a:lstStyle/>
          <a:p>
            <a:pPr algn="ctr"/>
            <a:r>
              <a:rPr lang="en-CA" dirty="0">
                <a:latin typeface="+mn-lt"/>
              </a:rPr>
              <a:t>Percentage of students who meet or exceed performance expectations in indicators</a:t>
            </a:r>
          </a:p>
        </p:txBody>
      </p:sp>
    </p:spTree>
    <p:extLst>
      <p:ext uri="{BB962C8B-B14F-4D97-AF65-F5344CB8AC3E}">
        <p14:creationId xmlns:p14="http://schemas.microsoft.com/office/powerpoint/2010/main" val="361161951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86" y="1908651"/>
            <a:ext cx="9080500"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Autofit/>
          </a:bodyPr>
          <a:lstStyle/>
          <a:p>
            <a:r>
              <a:rPr lang="en-CA" sz="3600" dirty="0"/>
              <a:t>Histogram for Communication (UofT)</a:t>
            </a:r>
          </a:p>
        </p:txBody>
      </p:sp>
      <p:sp>
        <p:nvSpPr>
          <p:cNvPr id="5" name="Slide Number Placeholder 4"/>
          <p:cNvSpPr>
            <a:spLocks noGrp="1"/>
          </p:cNvSpPr>
          <p:nvPr>
            <p:ph type="sldNum" sz="quarter" idx="12"/>
          </p:nvPr>
        </p:nvSpPr>
        <p:spPr/>
        <p:txBody>
          <a:bodyPr/>
          <a:lstStyle/>
          <a:p>
            <a:pPr>
              <a:defRPr/>
            </a:pPr>
            <a:fld id="{8B073426-6DEB-4E18-827B-69449BFFB518}" type="slidenum">
              <a:rPr lang="en-US" smtClean="0"/>
              <a:pPr>
                <a:defRPr/>
              </a:pPr>
              <a:t>43</a:t>
            </a:fld>
            <a:endParaRPr lang="en-US"/>
          </a:p>
        </p:txBody>
      </p:sp>
      <p:cxnSp>
        <p:nvCxnSpPr>
          <p:cNvPr id="10" name="Straight Connector 9"/>
          <p:cNvCxnSpPr/>
          <p:nvPr/>
        </p:nvCxnSpPr>
        <p:spPr>
          <a:xfrm flipH="1">
            <a:off x="1511920" y="2898325"/>
            <a:ext cx="78488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03809" y="1403577"/>
            <a:ext cx="9073008" cy="374808"/>
          </a:xfrm>
          <a:prstGeom prst="rect">
            <a:avLst/>
          </a:prstGeom>
          <a:noFill/>
        </p:spPr>
        <p:txBody>
          <a:bodyPr wrap="square" lIns="91401" tIns="45701" rIns="91401" bIns="45701" rtlCol="0">
            <a:spAutoFit/>
          </a:bodyPr>
          <a:lstStyle/>
          <a:p>
            <a:pPr algn="ctr"/>
            <a:r>
              <a:rPr lang="en-CA" dirty="0">
                <a:latin typeface="+mn-lt"/>
              </a:rPr>
              <a:t>Percentage of students who meet or exceed performance expectations in indicators</a:t>
            </a:r>
          </a:p>
        </p:txBody>
      </p:sp>
    </p:spTree>
    <p:extLst>
      <p:ext uri="{BB962C8B-B14F-4D97-AF65-F5344CB8AC3E}">
        <p14:creationId xmlns:p14="http://schemas.microsoft.com/office/powerpoint/2010/main" val="390829518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5DB2B68-94E2-40E0-9D23-2030F7E6D724}" type="slidenum">
              <a:rPr lang="en-US" smtClean="0"/>
              <a:pPr>
                <a:defRPr/>
              </a:pPr>
              <a:t>44</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6350" y="1291157"/>
            <a:ext cx="7524750" cy="616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6"/>
          <p:cNvSpPr txBox="1">
            <a:spLocks/>
          </p:cNvSpPr>
          <p:nvPr/>
        </p:nvSpPr>
        <p:spPr>
          <a:xfrm>
            <a:off x="504031" y="590769"/>
            <a:ext cx="9072563" cy="956820"/>
          </a:xfrm>
          <a:prstGeom prst="rect">
            <a:avLst/>
          </a:prstGeom>
        </p:spPr>
        <p:txBody>
          <a:bodyPr lIns="91401" tIns="45701" rIns="91401" bIns="45701">
            <a:normAutofit/>
          </a:bodyPr>
          <a:lstStyle>
            <a:lvl1pPr algn="ctr" defTabSz="1007630" rtl="0" eaLnBrk="1" latinLnBrk="0" hangingPunct="1">
              <a:spcBef>
                <a:spcPct val="0"/>
              </a:spcBef>
              <a:buNone/>
              <a:defRPr sz="4900" kern="1200">
                <a:solidFill>
                  <a:schemeClr val="tx1"/>
                </a:solidFill>
                <a:latin typeface="+mj-lt"/>
                <a:ea typeface="+mj-ea"/>
                <a:cs typeface="+mj-cs"/>
              </a:defRPr>
            </a:lvl1pPr>
          </a:lstStyle>
          <a:p>
            <a:r>
              <a:rPr lang="en-CA" sz="3200" dirty="0"/>
              <a:t>Histograms / Summary for Design (UBC)</a:t>
            </a:r>
          </a:p>
        </p:txBody>
      </p:sp>
    </p:spTree>
    <p:extLst>
      <p:ext uri="{BB962C8B-B14F-4D97-AF65-F5344CB8AC3E}">
        <p14:creationId xmlns:p14="http://schemas.microsoft.com/office/powerpoint/2010/main" val="1832006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Activity:  How do we ideally critique a research report, journal article, or grant proposal?</a:t>
            </a:r>
            <a:endParaRPr lang="en-US" sz="3600"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5</a:t>
            </a:fld>
            <a:endParaRPr lang="en-US"/>
          </a:p>
        </p:txBody>
      </p:sp>
    </p:spTree>
    <p:extLst>
      <p:ext uri="{BB962C8B-B14F-4D97-AF65-F5344CB8AC3E}">
        <p14:creationId xmlns:p14="http://schemas.microsoft.com/office/powerpoint/2010/main" val="8297089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Frame this as a research study on your curriculum</a:t>
            </a:r>
            <a:endParaRPr lang="en-US" i="1" dirty="0"/>
          </a:p>
        </p:txBody>
      </p:sp>
      <p:sp>
        <p:nvSpPr>
          <p:cNvPr id="3" name="Content Placeholder 2"/>
          <p:cNvSpPr>
            <a:spLocks noGrp="1"/>
          </p:cNvSpPr>
          <p:nvPr>
            <p:ph idx="1"/>
          </p:nvPr>
        </p:nvSpPr>
        <p:spPr/>
        <p:txBody>
          <a:bodyPr/>
          <a:lstStyle/>
          <a:p>
            <a:r>
              <a:rPr lang="en-US" dirty="0" smtClean="0"/>
              <a:t>From perspective of learners, and outcomes</a:t>
            </a:r>
          </a:p>
          <a:p>
            <a:r>
              <a:rPr lang="en-US" dirty="0" smtClean="0"/>
              <a:t>NOT inputs, teaching</a:t>
            </a:r>
            <a:endParaRPr lang="en-US"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6</a:t>
            </a:fld>
            <a:endParaRPr lang="en-US"/>
          </a:p>
        </p:txBody>
      </p:sp>
    </p:spTree>
    <p:extLst>
      <p:ext uri="{BB962C8B-B14F-4D97-AF65-F5344CB8AC3E}">
        <p14:creationId xmlns:p14="http://schemas.microsoft.com/office/powerpoint/2010/main" val="8211127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process</a:t>
            </a:r>
            <a:endParaRPr lang="en-US" dirty="0"/>
          </a:p>
        </p:txBody>
      </p:sp>
      <p:sp>
        <p:nvSpPr>
          <p:cNvPr id="3" name="Content Placeholder 2"/>
          <p:cNvSpPr>
            <a:spLocks noGrp="1"/>
          </p:cNvSpPr>
          <p:nvPr>
            <p:ph idx="1"/>
          </p:nvPr>
        </p:nvSpPr>
        <p:spPr>
          <a:xfrm>
            <a:off x="504031" y="1763928"/>
            <a:ext cx="9360817" cy="4989036"/>
          </a:xfrm>
        </p:spPr>
        <p:txBody>
          <a:bodyPr/>
          <a:lstStyle/>
          <a:p>
            <a:pPr marL="0" indent="0">
              <a:buNone/>
            </a:pPr>
            <a:r>
              <a:rPr lang="en-US" dirty="0" smtClean="0"/>
              <a:t>What to look for:</a:t>
            </a:r>
          </a:p>
          <a:p>
            <a:r>
              <a:rPr lang="en-US" dirty="0" smtClean="0"/>
              <a:t>Research questions and methodology are well defined and align with outcomes</a:t>
            </a:r>
          </a:p>
          <a:p>
            <a:r>
              <a:rPr lang="en-US" dirty="0" smtClean="0"/>
              <a:t>Process </a:t>
            </a:r>
            <a:r>
              <a:rPr lang="en-US" dirty="0"/>
              <a:t>is includes </a:t>
            </a:r>
            <a:r>
              <a:rPr lang="en-US" dirty="0" smtClean="0"/>
              <a:t>all key </a:t>
            </a:r>
            <a:r>
              <a:rPr lang="en-US" dirty="0"/>
              <a:t>elements</a:t>
            </a:r>
          </a:p>
          <a:p>
            <a:r>
              <a:rPr lang="en-US" dirty="0" smtClean="0"/>
              <a:t>Process is well defined and sustainable</a:t>
            </a:r>
          </a:p>
          <a:p>
            <a:r>
              <a:rPr lang="en-US" dirty="0" smtClean="0"/>
              <a:t>Process is continuous:</a:t>
            </a:r>
            <a:br>
              <a:rPr lang="en-US" dirty="0" smtClean="0"/>
            </a:br>
            <a:r>
              <a:rPr lang="en-US" dirty="0" smtClean="0"/>
              <a:t>cycle of data collection and analysis is explained</a:t>
            </a:r>
            <a:endParaRPr lang="en-US"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7</a:t>
            </a:fld>
            <a:endParaRPr lang="en-US"/>
          </a:p>
        </p:txBody>
      </p:sp>
    </p:spTree>
    <p:extLst>
      <p:ext uri="{BB962C8B-B14F-4D97-AF65-F5344CB8AC3E}">
        <p14:creationId xmlns:p14="http://schemas.microsoft.com/office/powerpoint/2010/main" val="12589606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7"/>
            <a:ext cx="9072563" cy="812804"/>
          </a:xfrm>
        </p:spPr>
        <p:txBody>
          <a:bodyPr>
            <a:normAutofit fontScale="90000"/>
          </a:bodyPr>
          <a:lstStyle/>
          <a:p>
            <a:r>
              <a:rPr lang="en-US" dirty="0" smtClean="0"/>
              <a:t>Research Questions: case study</a:t>
            </a:r>
            <a:endParaRPr lang="en-US" dirty="0"/>
          </a:p>
        </p:txBody>
      </p:sp>
      <p:sp>
        <p:nvSpPr>
          <p:cNvPr id="3" name="Content Placeholder 2"/>
          <p:cNvSpPr>
            <a:spLocks noGrp="1"/>
          </p:cNvSpPr>
          <p:nvPr>
            <p:ph idx="1"/>
          </p:nvPr>
        </p:nvSpPr>
        <p:spPr>
          <a:xfrm>
            <a:off x="504031" y="1259557"/>
            <a:ext cx="9072563" cy="5976664"/>
          </a:xfrm>
        </p:spPr>
        <p:txBody>
          <a:bodyPr>
            <a:normAutofit fontScale="92500" lnSpcReduction="20000"/>
          </a:bodyPr>
          <a:lstStyle/>
          <a:p>
            <a:pPr marL="514350" indent="-514350">
              <a:buFont typeface="+mj-lt"/>
              <a:buAutoNum type="arabicPeriod"/>
            </a:pPr>
            <a:r>
              <a:rPr lang="en-US" dirty="0" smtClean="0"/>
              <a:t>What are students’ strengths and weaknesses in communication ability after completing our program?</a:t>
            </a:r>
          </a:p>
          <a:p>
            <a:pPr marL="514350" indent="-514350">
              <a:spcBef>
                <a:spcPts val="1800"/>
              </a:spcBef>
              <a:buFont typeface="+mj-lt"/>
              <a:buAutoNum type="arabicPeriod"/>
            </a:pPr>
            <a:r>
              <a:rPr lang="en-US" dirty="0" smtClean="0"/>
              <a:t>There are several courses we think teach and utilize investigation skills; where are students really learning to investigate a problem?</a:t>
            </a:r>
          </a:p>
          <a:p>
            <a:pPr marL="514350" indent="-514350">
              <a:spcBef>
                <a:spcPts val="1800"/>
              </a:spcBef>
              <a:buFont typeface="+mj-lt"/>
              <a:buAutoNum type="arabicPeriod"/>
            </a:pPr>
            <a:r>
              <a:rPr lang="en-US" dirty="0" smtClean="0"/>
              <a:t>Where does the program cover project management?</a:t>
            </a:r>
          </a:p>
          <a:p>
            <a:pPr marL="514350" indent="-514350">
              <a:spcBef>
                <a:spcPts val="1800"/>
              </a:spcBef>
              <a:buFont typeface="+mj-lt"/>
              <a:buAutoNum type="arabicPeriod"/>
            </a:pPr>
            <a:r>
              <a:rPr lang="en-US" dirty="0" smtClean="0"/>
              <a:t>How many times do students participate in team based projects?</a:t>
            </a:r>
          </a:p>
          <a:p>
            <a:pPr marL="514350" indent="-514350">
              <a:spcBef>
                <a:spcPts val="1800"/>
              </a:spcBef>
              <a:buFont typeface="+mj-lt"/>
              <a:buAutoNum type="arabicPeriod"/>
            </a:pPr>
            <a:r>
              <a:rPr lang="en-US" dirty="0" smtClean="0"/>
              <a:t>Does our students’ problem solving ability meet our expectations?</a:t>
            </a:r>
            <a:endParaRPr lang="en-US" dirty="0"/>
          </a:p>
        </p:txBody>
      </p:sp>
      <p:sp>
        <p:nvSpPr>
          <p:cNvPr id="4" name="Slide Number Placeholder 3"/>
          <p:cNvSpPr>
            <a:spLocks noGrp="1"/>
          </p:cNvSpPr>
          <p:nvPr>
            <p:ph type="sldNum" sz="quarter" idx="12"/>
          </p:nvPr>
        </p:nvSpPr>
        <p:spPr/>
        <p:txBody>
          <a:bodyPr/>
          <a:lstStyle/>
          <a:p>
            <a:pPr>
              <a:defRPr/>
            </a:pPr>
            <a:fld id="{8B073426-6DEB-4E18-827B-69449BFFB518}" type="slidenum">
              <a:rPr lang="en-US" smtClean="0"/>
              <a:pPr>
                <a:defRPr/>
              </a:pPr>
              <a:t>8</a:t>
            </a:fld>
            <a:endParaRPr lang="en-US" dirty="0"/>
          </a:p>
        </p:txBody>
      </p:sp>
    </p:spTree>
    <p:extLst>
      <p:ext uri="{BB962C8B-B14F-4D97-AF65-F5344CB8AC3E}">
        <p14:creationId xmlns:p14="http://schemas.microsoft.com/office/powerpoint/2010/main" val="19160479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52257725"/>
              </p:ext>
            </p:extLst>
          </p:nvPr>
        </p:nvGraphicFramePr>
        <p:xfrm>
          <a:off x="210011" y="1595931"/>
          <a:ext cx="9660602" cy="2343310"/>
        </p:xfrm>
        <a:graphic>
          <a:graphicData uri="http://schemas.openxmlformats.org/drawingml/2006/table">
            <a:tbl>
              <a:tblPr firstRow="1" bandRow="1">
                <a:tableStyleId>{6E25E649-3F16-4E02-A733-19D2CDBF48F0}</a:tableStyleId>
              </a:tblPr>
              <a:tblGrid>
                <a:gridCol w="4018126"/>
                <a:gridCol w="1410619"/>
                <a:gridCol w="1410619"/>
                <a:gridCol w="1410619"/>
                <a:gridCol w="1410619"/>
              </a:tblGrid>
              <a:tr h="468662">
                <a:tc>
                  <a:txBody>
                    <a:bodyPr/>
                    <a:lstStyle/>
                    <a:p>
                      <a:pPr algn="ctr"/>
                      <a:r>
                        <a:rPr lang="en-US" sz="2200" dirty="0" smtClean="0"/>
                        <a:t>Task</a:t>
                      </a:r>
                      <a:endParaRPr lang="en-US" sz="2200" dirty="0"/>
                    </a:p>
                  </a:txBody>
                  <a:tcPr marL="100806" marR="100806" marT="50398" marB="50398">
                    <a:solidFill>
                      <a:schemeClr val="tx2">
                        <a:lumMod val="75000"/>
                      </a:schemeClr>
                    </a:solidFill>
                  </a:tcPr>
                </a:tc>
                <a:tc>
                  <a:txBody>
                    <a:bodyPr/>
                    <a:lstStyle/>
                    <a:p>
                      <a:pPr algn="ctr"/>
                      <a:r>
                        <a:rPr lang="en-US" sz="2200" dirty="0" smtClean="0"/>
                        <a:t>2011/ 12</a:t>
                      </a:r>
                      <a:endParaRPr lang="en-US" sz="2200" dirty="0"/>
                    </a:p>
                  </a:txBody>
                  <a:tcPr marL="100806" marR="100806" marT="50398" marB="50398">
                    <a:solidFill>
                      <a:schemeClr val="tx2">
                        <a:lumMod val="75000"/>
                      </a:schemeClr>
                    </a:solidFill>
                  </a:tcPr>
                </a:tc>
                <a:tc>
                  <a:txBody>
                    <a:bodyPr/>
                    <a:lstStyle/>
                    <a:p>
                      <a:pPr algn="ctr"/>
                      <a:r>
                        <a:rPr lang="en-US" sz="2200" dirty="0" smtClean="0"/>
                        <a:t>2012/ 13</a:t>
                      </a:r>
                      <a:endParaRPr lang="en-US" sz="2200" dirty="0"/>
                    </a:p>
                  </a:txBody>
                  <a:tcPr marL="100806" marR="100806" marT="50398" marB="50398">
                    <a:solidFill>
                      <a:schemeClr val="tx2">
                        <a:lumMod val="75000"/>
                      </a:schemeClr>
                    </a:solidFill>
                  </a:tcPr>
                </a:tc>
                <a:tc>
                  <a:txBody>
                    <a:bodyPr/>
                    <a:lstStyle/>
                    <a:p>
                      <a:pPr algn="ctr"/>
                      <a:r>
                        <a:rPr lang="en-US" sz="2200" dirty="0" smtClean="0"/>
                        <a:t>2013/ 14</a:t>
                      </a:r>
                      <a:endParaRPr lang="en-US" sz="2200" dirty="0"/>
                    </a:p>
                  </a:txBody>
                  <a:tcPr marL="100806" marR="100806" marT="50398" marB="50398">
                    <a:solidFill>
                      <a:schemeClr val="tx2">
                        <a:lumMod val="75000"/>
                      </a:schemeClr>
                    </a:solidFill>
                  </a:tcPr>
                </a:tc>
                <a:tc>
                  <a:txBody>
                    <a:bodyPr/>
                    <a:lstStyle/>
                    <a:p>
                      <a:pPr algn="ctr"/>
                      <a:r>
                        <a:rPr lang="en-US" sz="2200" dirty="0" smtClean="0"/>
                        <a:t>2014/ 15</a:t>
                      </a:r>
                      <a:endParaRPr lang="en-US" sz="2200" dirty="0"/>
                    </a:p>
                  </a:txBody>
                  <a:tcPr marL="100806" marR="100806" marT="50398" marB="50398">
                    <a:solidFill>
                      <a:schemeClr val="tx2">
                        <a:lumMod val="75000"/>
                      </a:schemeClr>
                    </a:solidFill>
                  </a:tcPr>
                </a:tc>
              </a:tr>
              <a:tr h="468662">
                <a:tc>
                  <a:txBody>
                    <a:bodyPr/>
                    <a:lstStyle/>
                    <a:p>
                      <a:r>
                        <a:rPr lang="en-US" sz="2200" dirty="0" smtClean="0"/>
                        <a:t>Group 1 Attributes</a:t>
                      </a:r>
                      <a:endParaRPr lang="en-US" sz="2200" dirty="0"/>
                    </a:p>
                  </a:txBody>
                  <a:tcPr marL="100806" marR="100806" marT="50398" marB="50398">
                    <a:solidFill>
                      <a:schemeClr val="bg1"/>
                    </a:solidFill>
                  </a:tcPr>
                </a:tc>
                <a:tc>
                  <a:txBody>
                    <a:bodyPr/>
                    <a:lstStyle/>
                    <a:p>
                      <a:pPr algn="ctr"/>
                      <a:r>
                        <a:rPr lang="en-US" sz="2200" dirty="0" smtClean="0"/>
                        <a:t>X</a:t>
                      </a: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r>
              <a:tr h="468662">
                <a:tc>
                  <a:txBody>
                    <a:bodyPr/>
                    <a:lstStyle/>
                    <a:p>
                      <a:r>
                        <a:rPr lang="en-US" sz="2200" dirty="0" smtClean="0"/>
                        <a:t>Group</a:t>
                      </a:r>
                      <a:r>
                        <a:rPr lang="en-US" sz="2200" baseline="0" dirty="0" smtClean="0"/>
                        <a:t> 2 Attributes</a:t>
                      </a:r>
                      <a:endParaRPr lang="en-US" sz="2200" dirty="0"/>
                    </a:p>
                  </a:txBody>
                  <a:tcPr marL="100806" marR="100806" marT="50398" marB="50398">
                    <a:solidFill>
                      <a:schemeClr val="bg1">
                        <a:lumMod val="95000"/>
                      </a:schemeClr>
                    </a:solidFill>
                  </a:tcPr>
                </a:tc>
                <a:tc>
                  <a:txBody>
                    <a:bodyPr/>
                    <a:lstStyle/>
                    <a:p>
                      <a:pPr algn="ctr"/>
                      <a:endParaRPr lang="en-US" sz="2200"/>
                    </a:p>
                  </a:txBody>
                  <a:tcPr marL="100806" marR="100806" marT="50398" marB="50398" anchor="ctr">
                    <a:solidFill>
                      <a:schemeClr val="bg1">
                        <a:lumMod val="95000"/>
                      </a:schemeClr>
                    </a:solidFill>
                  </a:tcPr>
                </a:tc>
                <a:tc>
                  <a:txBody>
                    <a:bodyPr/>
                    <a:lstStyle/>
                    <a:p>
                      <a:pPr algn="ctr"/>
                      <a:r>
                        <a:rPr lang="en-US" sz="2200" dirty="0" smtClean="0"/>
                        <a:t>X</a:t>
                      </a:r>
                      <a:endParaRPr lang="en-US" sz="2200" dirty="0"/>
                    </a:p>
                  </a:txBody>
                  <a:tcPr marL="100806" marR="100806" marT="50398" marB="50398" anchor="ctr">
                    <a:solidFill>
                      <a:schemeClr val="bg1">
                        <a:lumMod val="95000"/>
                      </a:schemeClr>
                    </a:solidFill>
                  </a:tcPr>
                </a:tc>
                <a:tc>
                  <a:txBody>
                    <a:bodyPr/>
                    <a:lstStyle/>
                    <a:p>
                      <a:pPr algn="ctr"/>
                      <a:endParaRPr lang="en-US" sz="2200"/>
                    </a:p>
                  </a:txBody>
                  <a:tcPr marL="100806" marR="100806" marT="50398" marB="50398" anchor="ctr">
                    <a:solidFill>
                      <a:schemeClr val="bg1">
                        <a:lumMod val="95000"/>
                      </a:schemeClr>
                    </a:solidFill>
                  </a:tcPr>
                </a:tc>
                <a:tc>
                  <a:txBody>
                    <a:bodyPr/>
                    <a:lstStyle/>
                    <a:p>
                      <a:pPr algn="ctr"/>
                      <a:endParaRPr lang="en-US" sz="2200" dirty="0"/>
                    </a:p>
                  </a:txBody>
                  <a:tcPr marL="100806" marR="100806" marT="50398" marB="50398" anchor="ctr">
                    <a:solidFill>
                      <a:schemeClr val="bg1">
                        <a:lumMod val="95000"/>
                      </a:schemeClr>
                    </a:solidFill>
                  </a:tcPr>
                </a:tc>
              </a:tr>
              <a:tr h="468662">
                <a:tc>
                  <a:txBody>
                    <a:bodyPr/>
                    <a:lstStyle/>
                    <a:p>
                      <a:r>
                        <a:rPr lang="en-US" sz="2200" dirty="0" smtClean="0"/>
                        <a:t>Group 3 Attribute</a:t>
                      </a:r>
                      <a:endParaRPr lang="en-US" sz="2200" dirty="0"/>
                    </a:p>
                  </a:txBody>
                  <a:tcPr marL="100806" marR="100806" marT="50398" marB="50398">
                    <a:solidFill>
                      <a:schemeClr val="bg1"/>
                    </a:solidFill>
                  </a:tcPr>
                </a:tc>
                <a:tc>
                  <a:txBody>
                    <a:bodyPr/>
                    <a:lstStyle/>
                    <a:p>
                      <a:pPr algn="ct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c>
                  <a:txBody>
                    <a:bodyPr/>
                    <a:lstStyle/>
                    <a:p>
                      <a:pPr algn="ctr"/>
                      <a:r>
                        <a:rPr lang="en-US" sz="2200" dirty="0" smtClean="0"/>
                        <a:t>X</a:t>
                      </a: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r>
              <a:tr h="468662">
                <a:tc>
                  <a:txBody>
                    <a:bodyPr/>
                    <a:lstStyle/>
                    <a:p>
                      <a:r>
                        <a:rPr lang="en-US" sz="2200" dirty="0" smtClean="0">
                          <a:solidFill>
                            <a:schemeClr val="tx1"/>
                          </a:solidFill>
                        </a:rPr>
                        <a:t>Integration of all Attributes</a:t>
                      </a:r>
                      <a:endParaRPr lang="en-US" sz="2200" dirty="0">
                        <a:solidFill>
                          <a:schemeClr val="tx1"/>
                        </a:solidFill>
                      </a:endParaRPr>
                    </a:p>
                  </a:txBody>
                  <a:tcPr marL="100806" marR="100806" marT="50398" marB="50398"/>
                </a:tc>
                <a:tc>
                  <a:txBody>
                    <a:bodyPr/>
                    <a:lstStyle/>
                    <a:p>
                      <a:pPr algn="ctr"/>
                      <a:endParaRPr lang="en-US" sz="2200">
                        <a:solidFill>
                          <a:schemeClr val="bg1">
                            <a:lumMod val="95000"/>
                          </a:schemeClr>
                        </a:solidFill>
                      </a:endParaRPr>
                    </a:p>
                  </a:txBody>
                  <a:tcPr marL="100806" marR="100806" marT="50398" marB="50398" anchor="ctr"/>
                </a:tc>
                <a:tc>
                  <a:txBody>
                    <a:bodyPr/>
                    <a:lstStyle/>
                    <a:p>
                      <a:pPr algn="ctr"/>
                      <a:endParaRPr lang="en-US" sz="2200" dirty="0">
                        <a:solidFill>
                          <a:schemeClr val="bg1">
                            <a:lumMod val="95000"/>
                          </a:schemeClr>
                        </a:solidFill>
                      </a:endParaRPr>
                    </a:p>
                  </a:txBody>
                  <a:tcPr marL="100806" marR="100806" marT="50398" marB="50398" anchor="ctr"/>
                </a:tc>
                <a:tc>
                  <a:txBody>
                    <a:bodyPr/>
                    <a:lstStyle/>
                    <a:p>
                      <a:pPr algn="ctr"/>
                      <a:endParaRPr lang="en-US" sz="2200" dirty="0">
                        <a:solidFill>
                          <a:schemeClr val="bg1">
                            <a:lumMod val="95000"/>
                          </a:schemeClr>
                        </a:solidFill>
                      </a:endParaRPr>
                    </a:p>
                  </a:txBody>
                  <a:tcPr marL="100806" marR="100806" marT="50398" marB="50398" anchor="ctr"/>
                </a:tc>
                <a:tc>
                  <a:txBody>
                    <a:bodyPr/>
                    <a:lstStyle/>
                    <a:p>
                      <a:pPr algn="ctr"/>
                      <a:r>
                        <a:rPr lang="en-US" sz="2200" dirty="0" smtClean="0">
                          <a:solidFill>
                            <a:schemeClr val="tx1"/>
                          </a:solidFill>
                        </a:rPr>
                        <a:t>X</a:t>
                      </a:r>
                      <a:endParaRPr lang="en-US" sz="2200" dirty="0">
                        <a:solidFill>
                          <a:schemeClr val="tx1"/>
                        </a:solidFill>
                      </a:endParaRPr>
                    </a:p>
                  </a:txBody>
                  <a:tcPr marL="100806" marR="100806" marT="50398" marB="50398" anchor="ctr"/>
                </a:tc>
              </a:tr>
            </a:tbl>
          </a:graphicData>
        </a:graphic>
      </p:graphicFrame>
      <p:sp>
        <p:nvSpPr>
          <p:cNvPr id="8" name="Title 1"/>
          <p:cNvSpPr txBox="1">
            <a:spLocks/>
          </p:cNvSpPr>
          <p:nvPr/>
        </p:nvSpPr>
        <p:spPr>
          <a:xfrm>
            <a:off x="0" y="167993"/>
            <a:ext cx="10080625" cy="503978"/>
          </a:xfrm>
          <a:prstGeom prst="rect">
            <a:avLst/>
          </a:prstGeom>
        </p:spPr>
        <p:txBody>
          <a:bodyPr vert="horz" lIns="100794" tIns="50397" rIns="100794" bIns="50397"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Sample Process Framework </a:t>
            </a:r>
            <a:r>
              <a:rPr lang="en-US" sz="1500" b="1" dirty="0"/>
              <a:t>(cont’d)</a:t>
            </a:r>
            <a:endParaRPr lang="en-US" b="1" dirty="0"/>
          </a:p>
        </p:txBody>
      </p:sp>
      <p:graphicFrame>
        <p:nvGraphicFramePr>
          <p:cNvPr id="5" name="Content Placeholder 3"/>
          <p:cNvGraphicFramePr>
            <a:graphicFrameLocks/>
          </p:cNvGraphicFramePr>
          <p:nvPr>
            <p:extLst>
              <p:ext uri="{D42A27DB-BD31-4B8C-83A1-F6EECF244321}">
                <p14:modId xmlns:p14="http://schemas.microsoft.com/office/powerpoint/2010/main" val="3659932096"/>
              </p:ext>
            </p:extLst>
          </p:nvPr>
        </p:nvGraphicFramePr>
        <p:xfrm>
          <a:off x="189012" y="4955787"/>
          <a:ext cx="9702601" cy="2343310"/>
        </p:xfrm>
        <a:graphic>
          <a:graphicData uri="http://schemas.openxmlformats.org/drawingml/2006/table">
            <a:tbl>
              <a:tblPr firstRow="1" bandRow="1">
                <a:tableStyleId>{6E25E649-3F16-4E02-A733-19D2CDBF48F0}</a:tableStyleId>
              </a:tblPr>
              <a:tblGrid>
                <a:gridCol w="1304286"/>
                <a:gridCol w="1679663"/>
                <a:gridCol w="1679663"/>
                <a:gridCol w="1679663"/>
                <a:gridCol w="1679663"/>
                <a:gridCol w="1679663"/>
              </a:tblGrid>
              <a:tr h="468662">
                <a:tc>
                  <a:txBody>
                    <a:bodyPr/>
                    <a:lstStyle/>
                    <a:p>
                      <a:pPr algn="ctr"/>
                      <a:r>
                        <a:rPr lang="en-US" sz="2200" dirty="0" smtClean="0"/>
                        <a:t>Task</a:t>
                      </a:r>
                      <a:endParaRPr lang="en-US" sz="2200" dirty="0"/>
                    </a:p>
                  </a:txBody>
                  <a:tcPr marL="100806" marR="100806" marT="50398" marB="50398">
                    <a:solidFill>
                      <a:schemeClr val="tx2">
                        <a:lumMod val="75000"/>
                      </a:schemeClr>
                    </a:solidFill>
                  </a:tcPr>
                </a:tc>
                <a:tc>
                  <a:txBody>
                    <a:bodyPr/>
                    <a:lstStyle/>
                    <a:p>
                      <a:pPr algn="ctr"/>
                      <a:r>
                        <a:rPr lang="en-US" sz="2200" dirty="0" smtClean="0"/>
                        <a:t>2011/ 12</a:t>
                      </a:r>
                      <a:endParaRPr lang="en-US" sz="2200" dirty="0"/>
                    </a:p>
                  </a:txBody>
                  <a:tcPr marL="100806" marR="100806" marT="50398" marB="50398">
                    <a:solidFill>
                      <a:schemeClr val="tx2">
                        <a:lumMod val="75000"/>
                      </a:schemeClr>
                    </a:solidFill>
                  </a:tcPr>
                </a:tc>
                <a:tc>
                  <a:txBody>
                    <a:bodyPr/>
                    <a:lstStyle/>
                    <a:p>
                      <a:pPr algn="ctr"/>
                      <a:r>
                        <a:rPr lang="en-US" sz="2200" dirty="0" smtClean="0"/>
                        <a:t>2012/ 13</a:t>
                      </a:r>
                      <a:endParaRPr lang="en-US" sz="2200" dirty="0"/>
                    </a:p>
                  </a:txBody>
                  <a:tcPr marL="100806" marR="100806" marT="50398" marB="50398">
                    <a:solidFill>
                      <a:schemeClr val="tx2">
                        <a:lumMod val="75000"/>
                      </a:schemeClr>
                    </a:solidFill>
                  </a:tcPr>
                </a:tc>
                <a:tc>
                  <a:txBody>
                    <a:bodyPr/>
                    <a:lstStyle/>
                    <a:p>
                      <a:pPr algn="ctr"/>
                      <a:r>
                        <a:rPr lang="en-US" sz="2200" dirty="0" smtClean="0"/>
                        <a:t>2013/ 14</a:t>
                      </a:r>
                      <a:endParaRPr lang="en-US" sz="2200" dirty="0"/>
                    </a:p>
                  </a:txBody>
                  <a:tcPr marL="100806" marR="100806" marT="50398" marB="50398">
                    <a:solidFill>
                      <a:schemeClr val="tx2">
                        <a:lumMod val="75000"/>
                      </a:schemeClr>
                    </a:solidFill>
                  </a:tcPr>
                </a:tc>
                <a:tc>
                  <a:txBody>
                    <a:bodyPr/>
                    <a:lstStyle/>
                    <a:p>
                      <a:pPr algn="ctr"/>
                      <a:r>
                        <a:rPr lang="en-US" sz="2200" dirty="0" smtClean="0"/>
                        <a:t>2014/ 15</a:t>
                      </a:r>
                      <a:endParaRPr lang="en-US" sz="2200" dirty="0"/>
                    </a:p>
                  </a:txBody>
                  <a:tcPr marL="100806" marR="100806" marT="50398" marB="50398">
                    <a:solidFill>
                      <a:schemeClr val="tx2">
                        <a:lumMod val="75000"/>
                      </a:schemeClr>
                    </a:solidFill>
                  </a:tcPr>
                </a:tc>
                <a:tc>
                  <a:txBody>
                    <a:bodyPr/>
                    <a:lstStyle/>
                    <a:p>
                      <a:pPr algn="ctr"/>
                      <a:r>
                        <a:rPr lang="en-US" sz="2200" dirty="0" smtClean="0"/>
                        <a:t>2015/16</a:t>
                      </a:r>
                      <a:endParaRPr lang="en-US" sz="2200" dirty="0"/>
                    </a:p>
                  </a:txBody>
                  <a:tcPr marL="100806" marR="100806" marT="50398" marB="50398">
                    <a:solidFill>
                      <a:schemeClr val="tx2">
                        <a:lumMod val="75000"/>
                      </a:schemeClr>
                    </a:solidFill>
                  </a:tcPr>
                </a:tc>
              </a:tr>
              <a:tr h="468662">
                <a:tc>
                  <a:txBody>
                    <a:bodyPr/>
                    <a:lstStyle/>
                    <a:p>
                      <a:r>
                        <a:rPr lang="en-US" sz="2200" dirty="0" smtClean="0"/>
                        <a:t>Year 1</a:t>
                      </a:r>
                      <a:endParaRPr lang="en-US" sz="2200" dirty="0"/>
                    </a:p>
                  </a:txBody>
                  <a:tcPr marL="100806" marR="100806" marT="50398" marB="50398">
                    <a:solidFill>
                      <a:schemeClr val="bg1"/>
                    </a:solidFill>
                  </a:tcPr>
                </a:tc>
                <a:tc>
                  <a:txBody>
                    <a:bodyPr/>
                    <a:lstStyle/>
                    <a:p>
                      <a:pPr algn="ctr"/>
                      <a:r>
                        <a:rPr lang="en-US" sz="2200" dirty="0" smtClean="0"/>
                        <a:t>-</a:t>
                      </a:r>
                      <a:endParaRPr lang="en-US" sz="2200" dirty="0"/>
                    </a:p>
                  </a:txBody>
                  <a:tcPr marL="100806" marR="100806" marT="50398" marB="50398" anchor="ctr">
                    <a:solidFill>
                      <a:schemeClr val="bg1"/>
                    </a:solidFill>
                  </a:tcPr>
                </a:tc>
                <a:tc>
                  <a:txBody>
                    <a:bodyPr/>
                    <a:lstStyle/>
                    <a:p>
                      <a:pPr algn="ctr"/>
                      <a:r>
                        <a:rPr lang="en-US" sz="2200" dirty="0" smtClean="0"/>
                        <a:t>X</a:t>
                      </a: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c>
                  <a:txBody>
                    <a:bodyPr/>
                    <a:lstStyle/>
                    <a:p>
                      <a:pPr algn="ctr"/>
                      <a:r>
                        <a:rPr lang="en-US" sz="2200" dirty="0" smtClean="0"/>
                        <a:t>X</a:t>
                      </a:r>
                      <a:endParaRPr lang="en-US" sz="2200" dirty="0"/>
                    </a:p>
                  </a:txBody>
                  <a:tcPr marL="100806" marR="100806" marT="50398" marB="50398" anchor="ctr">
                    <a:solidFill>
                      <a:schemeClr val="bg1"/>
                    </a:solidFill>
                  </a:tcPr>
                </a:tc>
              </a:tr>
              <a:tr h="468662">
                <a:tc>
                  <a:txBody>
                    <a:bodyPr/>
                    <a:lstStyle/>
                    <a:p>
                      <a:r>
                        <a:rPr lang="en-US" sz="2200" dirty="0" smtClean="0"/>
                        <a:t>Year 2</a:t>
                      </a:r>
                      <a:endParaRPr lang="en-US" sz="2200" dirty="0"/>
                    </a:p>
                  </a:txBody>
                  <a:tcPr marL="100806" marR="100806" marT="50398" marB="50398">
                    <a:solidFill>
                      <a:schemeClr val="bg1">
                        <a:lumMod val="95000"/>
                      </a:schemeClr>
                    </a:solidFill>
                  </a:tcPr>
                </a:tc>
                <a:tc>
                  <a:txBody>
                    <a:bodyPr/>
                    <a:lstStyle/>
                    <a:p>
                      <a:pPr algn="ctr"/>
                      <a:r>
                        <a:rPr lang="en-US" sz="2200" dirty="0" smtClean="0"/>
                        <a:t>-</a:t>
                      </a:r>
                      <a:endParaRPr lang="en-US" sz="2200" dirty="0"/>
                    </a:p>
                  </a:txBody>
                  <a:tcPr marL="100806" marR="100806" marT="50398" marB="50398" anchor="ctr">
                    <a:solidFill>
                      <a:schemeClr val="bg1">
                        <a:lumMod val="95000"/>
                      </a:schemeClr>
                    </a:solidFill>
                  </a:tcPr>
                </a:tc>
                <a:tc>
                  <a:txBody>
                    <a:bodyPr/>
                    <a:lstStyle/>
                    <a:p>
                      <a:pPr algn="ctr"/>
                      <a:endParaRPr lang="en-US" sz="2200" dirty="0"/>
                    </a:p>
                  </a:txBody>
                  <a:tcPr marL="100806" marR="100806" marT="50398" marB="50398" anchor="ctr">
                    <a:solidFill>
                      <a:schemeClr val="bg1">
                        <a:lumMod val="95000"/>
                      </a:schemeClr>
                    </a:solidFill>
                  </a:tcPr>
                </a:tc>
                <a:tc>
                  <a:txBody>
                    <a:bodyPr/>
                    <a:lstStyle/>
                    <a:p>
                      <a:pPr algn="ctr"/>
                      <a:r>
                        <a:rPr lang="en-US" sz="2200" dirty="0" smtClean="0"/>
                        <a:t>X</a:t>
                      </a:r>
                      <a:endParaRPr lang="en-US" sz="2200" dirty="0"/>
                    </a:p>
                  </a:txBody>
                  <a:tcPr marL="100806" marR="100806" marT="50398" marB="50398" anchor="ctr">
                    <a:solidFill>
                      <a:schemeClr val="bg1">
                        <a:lumMod val="95000"/>
                      </a:schemeClr>
                    </a:solidFill>
                  </a:tcPr>
                </a:tc>
                <a:tc>
                  <a:txBody>
                    <a:bodyPr/>
                    <a:lstStyle/>
                    <a:p>
                      <a:pPr algn="ctr"/>
                      <a:endParaRPr lang="en-US" sz="2200" dirty="0"/>
                    </a:p>
                  </a:txBody>
                  <a:tcPr marL="100806" marR="100806" marT="50398" marB="50398" anchor="ctr">
                    <a:solidFill>
                      <a:schemeClr val="bg1">
                        <a:lumMod val="95000"/>
                      </a:schemeClr>
                    </a:solidFill>
                  </a:tcPr>
                </a:tc>
                <a:tc>
                  <a:txBody>
                    <a:bodyPr/>
                    <a:lstStyle/>
                    <a:p>
                      <a:pPr algn="ctr"/>
                      <a:endParaRPr lang="en-US" sz="2200" dirty="0"/>
                    </a:p>
                  </a:txBody>
                  <a:tcPr marL="100806" marR="100806" marT="50398" marB="50398" anchor="ctr">
                    <a:solidFill>
                      <a:schemeClr val="bg1">
                        <a:lumMod val="95000"/>
                      </a:schemeClr>
                    </a:solidFill>
                  </a:tcPr>
                </a:tc>
              </a:tr>
              <a:tr h="468662">
                <a:tc>
                  <a:txBody>
                    <a:bodyPr/>
                    <a:lstStyle/>
                    <a:p>
                      <a:r>
                        <a:rPr lang="en-US" sz="2200" dirty="0" smtClean="0"/>
                        <a:t>Year 3</a:t>
                      </a:r>
                      <a:endParaRPr lang="en-US" sz="2200" dirty="0"/>
                    </a:p>
                  </a:txBody>
                  <a:tcPr marL="100806" marR="100806" marT="50398" marB="50398">
                    <a:solidFill>
                      <a:schemeClr val="bg1"/>
                    </a:solidFill>
                  </a:tcPr>
                </a:tc>
                <a:tc>
                  <a:txBody>
                    <a:bodyPr/>
                    <a:lstStyle/>
                    <a:p>
                      <a:pPr algn="ctr"/>
                      <a:r>
                        <a:rPr lang="en-US" sz="2200" dirty="0" smtClean="0"/>
                        <a:t>-</a:t>
                      </a: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c>
                  <a:txBody>
                    <a:bodyPr/>
                    <a:lstStyle/>
                    <a:p>
                      <a:pPr algn="ctr"/>
                      <a:r>
                        <a:rPr lang="en-US" sz="2200" dirty="0" smtClean="0"/>
                        <a:t>X</a:t>
                      </a:r>
                      <a:endParaRPr lang="en-US" sz="2200" dirty="0"/>
                    </a:p>
                  </a:txBody>
                  <a:tcPr marL="100806" marR="100806" marT="50398" marB="50398" anchor="ctr">
                    <a:solidFill>
                      <a:schemeClr val="bg1"/>
                    </a:solidFill>
                  </a:tcPr>
                </a:tc>
                <a:tc>
                  <a:txBody>
                    <a:bodyPr/>
                    <a:lstStyle/>
                    <a:p>
                      <a:pPr algn="ctr"/>
                      <a:endParaRPr lang="en-US" sz="2200" dirty="0"/>
                    </a:p>
                  </a:txBody>
                  <a:tcPr marL="100806" marR="100806" marT="50398" marB="50398" anchor="ctr">
                    <a:solidFill>
                      <a:schemeClr val="bg1"/>
                    </a:solidFill>
                  </a:tcPr>
                </a:tc>
              </a:tr>
              <a:tr h="468662">
                <a:tc>
                  <a:txBody>
                    <a:bodyPr/>
                    <a:lstStyle/>
                    <a:p>
                      <a:r>
                        <a:rPr lang="en-US" sz="2200" dirty="0" smtClean="0">
                          <a:solidFill>
                            <a:schemeClr val="tx1"/>
                          </a:solidFill>
                        </a:rPr>
                        <a:t>Year 4</a:t>
                      </a:r>
                      <a:endParaRPr lang="en-US" sz="2200" dirty="0">
                        <a:solidFill>
                          <a:schemeClr val="tx1"/>
                        </a:solidFill>
                      </a:endParaRPr>
                    </a:p>
                  </a:txBody>
                  <a:tcPr marL="100806" marR="100806" marT="50398" marB="50398"/>
                </a:tc>
                <a:tc>
                  <a:txBody>
                    <a:bodyPr/>
                    <a:lstStyle/>
                    <a:p>
                      <a:pPr algn="ctr"/>
                      <a:r>
                        <a:rPr lang="en-US" sz="2200" dirty="0" smtClean="0">
                          <a:solidFill>
                            <a:schemeClr val="tx1"/>
                          </a:solidFill>
                        </a:rPr>
                        <a:t>-</a:t>
                      </a:r>
                      <a:endParaRPr lang="en-US" sz="2200" dirty="0">
                        <a:solidFill>
                          <a:schemeClr val="tx1"/>
                        </a:solidFill>
                      </a:endParaRPr>
                    </a:p>
                  </a:txBody>
                  <a:tcPr marL="100806" marR="100806" marT="50398" marB="50398" anchor="ctr"/>
                </a:tc>
                <a:tc>
                  <a:txBody>
                    <a:bodyPr/>
                    <a:lstStyle/>
                    <a:p>
                      <a:pPr algn="ctr"/>
                      <a:r>
                        <a:rPr lang="en-US" sz="2200" dirty="0" smtClean="0">
                          <a:solidFill>
                            <a:schemeClr val="tx1"/>
                          </a:solidFill>
                        </a:rPr>
                        <a:t>X</a:t>
                      </a:r>
                      <a:endParaRPr lang="en-US" sz="2200" dirty="0">
                        <a:solidFill>
                          <a:schemeClr val="tx1"/>
                        </a:solidFill>
                      </a:endParaRPr>
                    </a:p>
                  </a:txBody>
                  <a:tcPr marL="100806" marR="100806" marT="50398" marB="50398" anchor="ctr"/>
                </a:tc>
                <a:tc>
                  <a:txBody>
                    <a:bodyPr/>
                    <a:lstStyle/>
                    <a:p>
                      <a:pPr algn="ctr"/>
                      <a:endParaRPr lang="en-US" sz="2200" dirty="0">
                        <a:solidFill>
                          <a:schemeClr val="tx1"/>
                        </a:solidFill>
                      </a:endParaRPr>
                    </a:p>
                  </a:txBody>
                  <a:tcPr marL="100806" marR="100806" marT="50398" marB="50398" anchor="ctr"/>
                </a:tc>
                <a:tc>
                  <a:txBody>
                    <a:bodyPr/>
                    <a:lstStyle/>
                    <a:p>
                      <a:pPr algn="ctr"/>
                      <a:endParaRPr lang="en-US" sz="2200" dirty="0">
                        <a:solidFill>
                          <a:schemeClr val="tx1"/>
                        </a:solidFill>
                      </a:endParaRPr>
                    </a:p>
                  </a:txBody>
                  <a:tcPr marL="100806" marR="100806" marT="50398" marB="50398" anchor="ctr"/>
                </a:tc>
                <a:tc>
                  <a:txBody>
                    <a:bodyPr/>
                    <a:lstStyle/>
                    <a:p>
                      <a:pPr algn="ctr"/>
                      <a:r>
                        <a:rPr lang="en-US" sz="2200" dirty="0" smtClean="0">
                          <a:solidFill>
                            <a:schemeClr val="tx1"/>
                          </a:solidFill>
                        </a:rPr>
                        <a:t>X</a:t>
                      </a:r>
                      <a:endParaRPr lang="en-US" sz="2200" dirty="0">
                        <a:solidFill>
                          <a:schemeClr val="tx1"/>
                        </a:solidFill>
                      </a:endParaRPr>
                    </a:p>
                  </a:txBody>
                  <a:tcPr marL="100806" marR="100806" marT="50398" marB="50398" anchor="ctr"/>
                </a:tc>
              </a:tr>
            </a:tbl>
          </a:graphicData>
        </a:graphic>
      </p:graphicFrame>
      <p:sp>
        <p:nvSpPr>
          <p:cNvPr id="2" name="TextBox 1"/>
          <p:cNvSpPr txBox="1"/>
          <p:nvPr/>
        </p:nvSpPr>
        <p:spPr>
          <a:xfrm>
            <a:off x="297250" y="965928"/>
            <a:ext cx="7179214" cy="384292"/>
          </a:xfrm>
          <a:prstGeom prst="rect">
            <a:avLst/>
          </a:prstGeom>
          <a:noFill/>
        </p:spPr>
        <p:txBody>
          <a:bodyPr wrap="square" lIns="100794" tIns="50397" rIns="100794" bIns="50397" rtlCol="0">
            <a:spAutoFit/>
          </a:bodyPr>
          <a:lstStyle/>
          <a:p>
            <a:r>
              <a:rPr lang="en-US" dirty="0" smtClean="0"/>
              <a:t>Example 1: data collection by attribute</a:t>
            </a:r>
            <a:endParaRPr lang="en-US" dirty="0"/>
          </a:p>
        </p:txBody>
      </p:sp>
      <p:sp>
        <p:nvSpPr>
          <p:cNvPr id="6" name="TextBox 5"/>
          <p:cNvSpPr txBox="1"/>
          <p:nvPr/>
        </p:nvSpPr>
        <p:spPr>
          <a:xfrm>
            <a:off x="297248" y="4367812"/>
            <a:ext cx="8607304" cy="384292"/>
          </a:xfrm>
          <a:prstGeom prst="rect">
            <a:avLst/>
          </a:prstGeom>
          <a:noFill/>
        </p:spPr>
        <p:txBody>
          <a:bodyPr wrap="square" lIns="100794" tIns="50397" rIns="100794" bIns="50397" rtlCol="0">
            <a:spAutoFit/>
          </a:bodyPr>
          <a:lstStyle/>
          <a:p>
            <a:r>
              <a:rPr lang="en-US" dirty="0" smtClean="0"/>
              <a:t>Example 2:  classic longitudinal study in 12 dimensions (i.e. cohort follow )</a:t>
            </a:r>
            <a:endParaRPr lang="en-US" dirty="0"/>
          </a:p>
        </p:txBody>
      </p:sp>
    </p:spTree>
    <p:extLst>
      <p:ext uri="{BB962C8B-B14F-4D97-AF65-F5344CB8AC3E}">
        <p14:creationId xmlns:p14="http://schemas.microsoft.com/office/powerpoint/2010/main" val="12547460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8860</TotalTime>
  <Words>2590</Words>
  <Application>Microsoft Macintosh PowerPoint</Application>
  <PresentationFormat>Custom</PresentationFormat>
  <Paragraphs>486</Paragraphs>
  <Slides>44</Slides>
  <Notes>12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Workshop 2B: What to Look for in an Outcomes-Based Process</vt:lpstr>
      <vt:lpstr>Workshop Outcomes:</vt:lpstr>
      <vt:lpstr>Agenda:  What to look for          - overall          - at each step</vt:lpstr>
      <vt:lpstr>Perspective: Sec 3.1 of CEAB Procedures</vt:lpstr>
      <vt:lpstr>Activity:  How do we ideally critique a research report, journal article, or grant proposal?</vt:lpstr>
      <vt:lpstr>Frame this as a research study on your curriculum</vt:lpstr>
      <vt:lpstr>Overall process</vt:lpstr>
      <vt:lpstr>Research Questions: case study</vt:lpstr>
      <vt:lpstr>PowerPoint Presentation</vt:lpstr>
      <vt:lpstr>PowerPoint Presentation</vt:lpstr>
      <vt:lpstr>PowerPoint Presentation</vt:lpstr>
      <vt:lpstr>PowerPoint Presentation</vt:lpstr>
      <vt:lpstr>1. Program Evaluation:  Defining purpose and indicators</vt:lpstr>
      <vt:lpstr>Indicators</vt:lpstr>
      <vt:lpstr> </vt:lpstr>
      <vt:lpstr>Example: Adapted from Queens, 2010</vt:lpstr>
      <vt:lpstr>2. Mapping the Curriculum</vt:lpstr>
      <vt:lpstr>2. Mapping the Curriculum</vt:lpstr>
      <vt:lpstr>Curriculum Assessment Case Study</vt:lpstr>
      <vt:lpstr>PowerPoint Presentation</vt:lpstr>
      <vt:lpstr>PowerPoint Presentation</vt:lpstr>
      <vt:lpstr>PowerPoint Presentation</vt:lpstr>
      <vt:lpstr>PowerPoint Presentation</vt:lpstr>
      <vt:lpstr>Continuous improvement of the curriculum can lead to:</vt:lpstr>
      <vt:lpstr>3. Collecting Data on Student Learning</vt:lpstr>
      <vt:lpstr>3. Collecting Data on Student Learning</vt:lpstr>
      <vt:lpstr>Case Studies</vt:lpstr>
      <vt:lpstr>Examples of Rubrics</vt:lpstr>
      <vt:lpstr>PowerPoint Presentation</vt:lpstr>
      <vt:lpstr>PowerPoint Presentation</vt:lpstr>
      <vt:lpstr>Old Evaluation Form (UBC)</vt:lpstr>
      <vt:lpstr>Evaluation Reformatted as Rubric (UBC)</vt:lpstr>
      <vt:lpstr>4. Analyzing and interpreting the data</vt:lpstr>
      <vt:lpstr>4. Analyzing and Interpreting the data</vt:lpstr>
      <vt:lpstr>5. Data-informed Curriculum Improvement</vt:lpstr>
      <vt:lpstr>5. Data-informed Curriculum Improvement</vt:lpstr>
      <vt:lpstr>Disaggregating the data to get more information</vt:lpstr>
      <vt:lpstr>Disaggregating the data to get more information</vt:lpstr>
      <vt:lpstr>Why not use grades to assess outcomes?</vt:lpstr>
      <vt:lpstr>Rubrics</vt:lpstr>
      <vt:lpstr>Histograms for Lifelong learning (Queens)</vt:lpstr>
      <vt:lpstr>Histogram for Communication (UofT) several assessment points in ECE496</vt:lpstr>
      <vt:lpstr>Histogram for Communication (UofT)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Frank</dc:creator>
  <cp:lastModifiedBy>Jake Kaupp</cp:lastModifiedBy>
  <cp:revision>385</cp:revision>
  <cp:lastPrinted>2011-06-30T16:16:39Z</cp:lastPrinted>
  <dcterms:created xsi:type="dcterms:W3CDTF">2011-05-25T11:28:37Z</dcterms:created>
  <dcterms:modified xsi:type="dcterms:W3CDTF">2012-07-03T19:58:25Z</dcterms:modified>
</cp:coreProperties>
</file>