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sldIdLst>
    <p:sldId id="256" r:id="rId2"/>
    <p:sldId id="258" r:id="rId3"/>
    <p:sldId id="286" r:id="rId4"/>
    <p:sldId id="307" r:id="rId5"/>
    <p:sldId id="308" r:id="rId6"/>
    <p:sldId id="274" r:id="rId7"/>
    <p:sldId id="309" r:id="rId8"/>
    <p:sldId id="257" r:id="rId9"/>
    <p:sldId id="271" r:id="rId10"/>
    <p:sldId id="277" r:id="rId11"/>
    <p:sldId id="263" r:id="rId12"/>
    <p:sldId id="260" r:id="rId13"/>
    <p:sldId id="264" r:id="rId14"/>
    <p:sldId id="283" r:id="rId15"/>
    <p:sldId id="266" r:id="rId16"/>
    <p:sldId id="298" r:id="rId17"/>
    <p:sldId id="310" r:id="rId18"/>
    <p:sldId id="311" r:id="rId19"/>
    <p:sldId id="290" r:id="rId20"/>
    <p:sldId id="291" r:id="rId21"/>
    <p:sldId id="292" r:id="rId22"/>
    <p:sldId id="295" r:id="rId23"/>
    <p:sldId id="302" r:id="rId24"/>
    <p:sldId id="303" r:id="rId25"/>
    <p:sldId id="315" r:id="rId26"/>
    <p:sldId id="304" r:id="rId27"/>
    <p:sldId id="305" r:id="rId28"/>
    <p:sldId id="296" r:id="rId29"/>
    <p:sldId id="267" r:id="rId30"/>
    <p:sldId id="268" r:id="rId31"/>
    <p:sldId id="269" r:id="rId32"/>
    <p:sldId id="272" r:id="rId33"/>
    <p:sldId id="312" r:id="rId34"/>
    <p:sldId id="314" r:id="rId35"/>
    <p:sldId id="313" r:id="rId36"/>
  </p:sldIdLst>
  <p:sldSz cx="10080625" cy="7561263"/>
  <p:notesSz cx="6858000" cy="9144000"/>
  <p:defaultTextStyle>
    <a:defPPr>
      <a:defRPr lang="en-US"/>
    </a:defPPr>
    <a:lvl1pPr algn="ctr" rtl="0" fontAlgn="base">
      <a:spcBef>
        <a:spcPct val="0"/>
      </a:spcBef>
      <a:spcAft>
        <a:spcPct val="0"/>
      </a:spcAft>
      <a:defRPr sz="2600" kern="1200">
        <a:solidFill>
          <a:srgbClr val="414141"/>
        </a:solidFill>
        <a:latin typeface="Gill Sans Light" charset="0"/>
        <a:ea typeface="ヒラギノ角ゴ ProN W3" charset="-128"/>
        <a:cs typeface="+mn-cs"/>
        <a:sym typeface="Gill Sans Light" charset="0"/>
      </a:defRPr>
    </a:lvl1pPr>
    <a:lvl2pPr marL="316761" indent="187257" algn="ctr" rtl="0" fontAlgn="base">
      <a:spcBef>
        <a:spcPct val="0"/>
      </a:spcBef>
      <a:spcAft>
        <a:spcPct val="0"/>
      </a:spcAft>
      <a:defRPr sz="2600" kern="1200">
        <a:solidFill>
          <a:srgbClr val="414141"/>
        </a:solidFill>
        <a:latin typeface="Gill Sans Light" charset="0"/>
        <a:ea typeface="ヒラギノ角ゴ ProN W3" charset="-128"/>
        <a:cs typeface="+mn-cs"/>
        <a:sym typeface="Gill Sans Light" charset="0"/>
      </a:defRPr>
    </a:lvl2pPr>
    <a:lvl3pPr marL="633522" indent="374513" algn="ctr" rtl="0" fontAlgn="base">
      <a:spcBef>
        <a:spcPct val="0"/>
      </a:spcBef>
      <a:spcAft>
        <a:spcPct val="0"/>
      </a:spcAft>
      <a:defRPr sz="2600" kern="1200">
        <a:solidFill>
          <a:srgbClr val="414141"/>
        </a:solidFill>
        <a:latin typeface="Gill Sans Light" charset="0"/>
        <a:ea typeface="ヒラギノ角ゴ ProN W3" charset="-128"/>
        <a:cs typeface="+mn-cs"/>
        <a:sym typeface="Gill Sans Light" charset="0"/>
      </a:defRPr>
    </a:lvl3pPr>
    <a:lvl4pPr marL="952033" indent="560019" algn="ctr" rtl="0" fontAlgn="base">
      <a:spcBef>
        <a:spcPct val="0"/>
      </a:spcBef>
      <a:spcAft>
        <a:spcPct val="0"/>
      </a:spcAft>
      <a:defRPr sz="2600" kern="1200">
        <a:solidFill>
          <a:srgbClr val="414141"/>
        </a:solidFill>
        <a:latin typeface="Gill Sans Light" charset="0"/>
        <a:ea typeface="ヒラギノ角ゴ ProN W3" charset="-128"/>
        <a:cs typeface="+mn-cs"/>
        <a:sym typeface="Gill Sans Light" charset="0"/>
      </a:defRPr>
    </a:lvl4pPr>
    <a:lvl5pPr marL="1268794" indent="747276" algn="ctr" rtl="0" fontAlgn="base">
      <a:spcBef>
        <a:spcPct val="0"/>
      </a:spcBef>
      <a:spcAft>
        <a:spcPct val="0"/>
      </a:spcAft>
      <a:defRPr sz="2600" kern="1200">
        <a:solidFill>
          <a:srgbClr val="414141"/>
        </a:solidFill>
        <a:latin typeface="Gill Sans Light" charset="0"/>
        <a:ea typeface="ヒラギノ角ゴ ProN W3" charset="-128"/>
        <a:cs typeface="+mn-cs"/>
        <a:sym typeface="Gill Sans Light" charset="0"/>
      </a:defRPr>
    </a:lvl5pPr>
    <a:lvl6pPr marL="2520086" algn="l" defTabSz="1008035" rtl="0" eaLnBrk="1" latinLnBrk="0" hangingPunct="1">
      <a:defRPr sz="2600" kern="1200">
        <a:solidFill>
          <a:srgbClr val="414141"/>
        </a:solidFill>
        <a:latin typeface="Gill Sans Light" charset="0"/>
        <a:ea typeface="ヒラギノ角ゴ ProN W3" charset="-128"/>
        <a:cs typeface="+mn-cs"/>
        <a:sym typeface="Gill Sans Light" charset="0"/>
      </a:defRPr>
    </a:lvl6pPr>
    <a:lvl7pPr marL="3024104" algn="l" defTabSz="1008035" rtl="0" eaLnBrk="1" latinLnBrk="0" hangingPunct="1">
      <a:defRPr sz="2600" kern="1200">
        <a:solidFill>
          <a:srgbClr val="414141"/>
        </a:solidFill>
        <a:latin typeface="Gill Sans Light" charset="0"/>
        <a:ea typeface="ヒラギノ角ゴ ProN W3" charset="-128"/>
        <a:cs typeface="+mn-cs"/>
        <a:sym typeface="Gill Sans Light" charset="0"/>
      </a:defRPr>
    </a:lvl7pPr>
    <a:lvl8pPr marL="3528121" algn="l" defTabSz="1008035" rtl="0" eaLnBrk="1" latinLnBrk="0" hangingPunct="1">
      <a:defRPr sz="2600" kern="1200">
        <a:solidFill>
          <a:srgbClr val="414141"/>
        </a:solidFill>
        <a:latin typeface="Gill Sans Light" charset="0"/>
        <a:ea typeface="ヒラギノ角ゴ ProN W3" charset="-128"/>
        <a:cs typeface="+mn-cs"/>
        <a:sym typeface="Gill Sans Light" charset="0"/>
      </a:defRPr>
    </a:lvl8pPr>
    <a:lvl9pPr marL="4032138" algn="l" defTabSz="1008035" rtl="0" eaLnBrk="1" latinLnBrk="0" hangingPunct="1">
      <a:defRPr sz="2600" kern="1200">
        <a:solidFill>
          <a:srgbClr val="414141"/>
        </a:solidFill>
        <a:latin typeface="Gill Sans Light" charset="0"/>
        <a:ea typeface="ヒラギノ角ゴ ProN W3" charset="-128"/>
        <a:cs typeface="+mn-cs"/>
        <a:sym typeface="Gill Sans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61" autoAdjust="0"/>
  </p:normalViewPr>
  <p:slideViewPr>
    <p:cSldViewPr showGuides="1">
      <p:cViewPr varScale="1">
        <p:scale>
          <a:sx n="50" d="100"/>
          <a:sy n="50" d="100"/>
        </p:scale>
        <p:origin x="-1764" y="-102"/>
      </p:cViewPr>
      <p:guideLst>
        <p:guide orient="horz" pos="2382"/>
        <p:guide pos="317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5FF61F-2DB8-411A-980E-46A40B3B688D}" type="doc">
      <dgm:prSet loTypeId="urn:microsoft.com/office/officeart/2005/8/layout/venn1" loCatId="relationship" qsTypeId="urn:microsoft.com/office/officeart/2005/8/quickstyle/simple1" qsCatId="simple" csTypeId="urn:microsoft.com/office/officeart/2005/8/colors/accent1_2" csCatId="accent1" phldr="1"/>
      <dgm:spPr/>
    </dgm:pt>
    <dgm:pt modelId="{2FBC3C92-B620-4410-AF88-49FD16651BB9}">
      <dgm:prSet phldrT="[Text]"/>
      <dgm:spPr>
        <a:solidFill>
          <a:schemeClr val="accent1"/>
        </a:solidFill>
      </dgm:spPr>
      <dgm:t>
        <a:bodyPr/>
        <a:lstStyle/>
        <a:p>
          <a:r>
            <a:rPr lang="en-US" dirty="0" smtClean="0"/>
            <a:t>Cognitive / Knowledge</a:t>
          </a:r>
        </a:p>
      </dgm:t>
    </dgm:pt>
    <dgm:pt modelId="{0B96708D-CB3A-47B2-91B8-250359AF8B36}" type="parTrans" cxnId="{C00D0302-E05F-45DC-AE04-C51C0A3FD144}">
      <dgm:prSet/>
      <dgm:spPr/>
      <dgm:t>
        <a:bodyPr/>
        <a:lstStyle/>
        <a:p>
          <a:endParaRPr lang="en-US"/>
        </a:p>
      </dgm:t>
    </dgm:pt>
    <dgm:pt modelId="{F6E59209-411B-4743-ACB6-C205540B46C0}" type="sibTrans" cxnId="{C00D0302-E05F-45DC-AE04-C51C0A3FD144}">
      <dgm:prSet/>
      <dgm:spPr/>
      <dgm:t>
        <a:bodyPr/>
        <a:lstStyle/>
        <a:p>
          <a:endParaRPr lang="en-US"/>
        </a:p>
      </dgm:t>
    </dgm:pt>
    <dgm:pt modelId="{9D3E990A-CFA5-43AC-9D2F-C52255F5002B}">
      <dgm:prSet phldrT="[Text]"/>
      <dgm:spPr>
        <a:solidFill>
          <a:schemeClr val="accent5">
            <a:lumMod val="75000"/>
            <a:alpha val="50000"/>
          </a:schemeClr>
        </a:solidFill>
      </dgm:spPr>
      <dgm:t>
        <a:bodyPr/>
        <a:lstStyle/>
        <a:p>
          <a:r>
            <a:rPr lang="en-US" dirty="0" smtClean="0"/>
            <a:t>Affective / Habits of Mind</a:t>
          </a:r>
          <a:endParaRPr lang="en-US" dirty="0"/>
        </a:p>
      </dgm:t>
    </dgm:pt>
    <dgm:pt modelId="{59190C0E-70D3-45A9-8FB0-A90F6584A57C}" type="parTrans" cxnId="{F3512681-5EAD-49E3-9633-36A2AAC693C3}">
      <dgm:prSet/>
      <dgm:spPr/>
      <dgm:t>
        <a:bodyPr/>
        <a:lstStyle/>
        <a:p>
          <a:endParaRPr lang="en-US"/>
        </a:p>
      </dgm:t>
    </dgm:pt>
    <dgm:pt modelId="{A1A59FEC-8124-40D6-B905-1214F5B33F38}" type="sibTrans" cxnId="{F3512681-5EAD-49E3-9633-36A2AAC693C3}">
      <dgm:prSet/>
      <dgm:spPr/>
      <dgm:t>
        <a:bodyPr/>
        <a:lstStyle/>
        <a:p>
          <a:endParaRPr lang="en-US"/>
        </a:p>
      </dgm:t>
    </dgm:pt>
    <dgm:pt modelId="{90DDF6AA-875B-4F06-B834-F2D2C0B4BF2D}">
      <dgm:prSet phldrT="[Text]"/>
      <dgm:spPr>
        <a:solidFill>
          <a:schemeClr val="accent2">
            <a:lumMod val="75000"/>
            <a:alpha val="50000"/>
          </a:schemeClr>
        </a:solidFill>
      </dgm:spPr>
      <dgm:t>
        <a:bodyPr/>
        <a:lstStyle/>
        <a:p>
          <a:r>
            <a:rPr lang="en-US" dirty="0" smtClean="0"/>
            <a:t>Psychomotor / Physical Skills</a:t>
          </a:r>
          <a:endParaRPr lang="en-US" dirty="0"/>
        </a:p>
      </dgm:t>
    </dgm:pt>
    <dgm:pt modelId="{CC24C835-A1EB-476F-8B80-9407207DCE6F}" type="parTrans" cxnId="{CE288C4F-6238-4984-A5B8-7190589688D1}">
      <dgm:prSet/>
      <dgm:spPr/>
      <dgm:t>
        <a:bodyPr/>
        <a:lstStyle/>
        <a:p>
          <a:endParaRPr lang="en-US"/>
        </a:p>
      </dgm:t>
    </dgm:pt>
    <dgm:pt modelId="{8541DBDF-6D1C-4385-9FAF-BD9C2F9F9A0C}" type="sibTrans" cxnId="{CE288C4F-6238-4984-A5B8-7190589688D1}">
      <dgm:prSet/>
      <dgm:spPr/>
      <dgm:t>
        <a:bodyPr/>
        <a:lstStyle/>
        <a:p>
          <a:endParaRPr lang="en-US"/>
        </a:p>
      </dgm:t>
    </dgm:pt>
    <dgm:pt modelId="{484E0BBB-EE75-4234-99BA-E878CBA5DA58}" type="pres">
      <dgm:prSet presAssocID="{FE5FF61F-2DB8-411A-980E-46A40B3B688D}" presName="compositeShape" presStyleCnt="0">
        <dgm:presLayoutVars>
          <dgm:chMax val="7"/>
          <dgm:dir/>
          <dgm:resizeHandles val="exact"/>
        </dgm:presLayoutVars>
      </dgm:prSet>
      <dgm:spPr/>
    </dgm:pt>
    <dgm:pt modelId="{9D8FB777-A858-454D-BABC-4376729AC090}" type="pres">
      <dgm:prSet presAssocID="{2FBC3C92-B620-4410-AF88-49FD16651BB9}" presName="circ1" presStyleLbl="vennNode1" presStyleIdx="0" presStyleCnt="3"/>
      <dgm:spPr/>
      <dgm:t>
        <a:bodyPr/>
        <a:lstStyle/>
        <a:p>
          <a:endParaRPr lang="en-US"/>
        </a:p>
      </dgm:t>
    </dgm:pt>
    <dgm:pt modelId="{839BD439-2838-4E29-A374-2A5E1B0D10F6}" type="pres">
      <dgm:prSet presAssocID="{2FBC3C92-B620-4410-AF88-49FD16651BB9}" presName="circ1Tx" presStyleLbl="revTx" presStyleIdx="0" presStyleCnt="0">
        <dgm:presLayoutVars>
          <dgm:chMax val="0"/>
          <dgm:chPref val="0"/>
          <dgm:bulletEnabled val="1"/>
        </dgm:presLayoutVars>
      </dgm:prSet>
      <dgm:spPr/>
      <dgm:t>
        <a:bodyPr/>
        <a:lstStyle/>
        <a:p>
          <a:endParaRPr lang="en-US"/>
        </a:p>
      </dgm:t>
    </dgm:pt>
    <dgm:pt modelId="{651EF2C5-4C84-453F-BEBD-5EEA25D37C61}" type="pres">
      <dgm:prSet presAssocID="{9D3E990A-CFA5-43AC-9D2F-C52255F5002B}" presName="circ2" presStyleLbl="vennNode1" presStyleIdx="1" presStyleCnt="3"/>
      <dgm:spPr/>
      <dgm:t>
        <a:bodyPr/>
        <a:lstStyle/>
        <a:p>
          <a:endParaRPr lang="en-US"/>
        </a:p>
      </dgm:t>
    </dgm:pt>
    <dgm:pt modelId="{8B2C9A28-129A-45F9-AE2B-EE78C273899A}" type="pres">
      <dgm:prSet presAssocID="{9D3E990A-CFA5-43AC-9D2F-C52255F5002B}" presName="circ2Tx" presStyleLbl="revTx" presStyleIdx="0" presStyleCnt="0">
        <dgm:presLayoutVars>
          <dgm:chMax val="0"/>
          <dgm:chPref val="0"/>
          <dgm:bulletEnabled val="1"/>
        </dgm:presLayoutVars>
      </dgm:prSet>
      <dgm:spPr/>
      <dgm:t>
        <a:bodyPr/>
        <a:lstStyle/>
        <a:p>
          <a:endParaRPr lang="en-US"/>
        </a:p>
      </dgm:t>
    </dgm:pt>
    <dgm:pt modelId="{37D10BB4-1026-4600-A49C-4BB7C7841F4F}" type="pres">
      <dgm:prSet presAssocID="{90DDF6AA-875B-4F06-B834-F2D2C0B4BF2D}" presName="circ3" presStyleLbl="vennNode1" presStyleIdx="2" presStyleCnt="3"/>
      <dgm:spPr/>
      <dgm:t>
        <a:bodyPr/>
        <a:lstStyle/>
        <a:p>
          <a:endParaRPr lang="en-US"/>
        </a:p>
      </dgm:t>
    </dgm:pt>
    <dgm:pt modelId="{6B3FA775-77D9-4074-9459-849CE4EFBA68}" type="pres">
      <dgm:prSet presAssocID="{90DDF6AA-875B-4F06-B834-F2D2C0B4BF2D}" presName="circ3Tx" presStyleLbl="revTx" presStyleIdx="0" presStyleCnt="0">
        <dgm:presLayoutVars>
          <dgm:chMax val="0"/>
          <dgm:chPref val="0"/>
          <dgm:bulletEnabled val="1"/>
        </dgm:presLayoutVars>
      </dgm:prSet>
      <dgm:spPr/>
      <dgm:t>
        <a:bodyPr/>
        <a:lstStyle/>
        <a:p>
          <a:endParaRPr lang="en-US"/>
        </a:p>
      </dgm:t>
    </dgm:pt>
  </dgm:ptLst>
  <dgm:cxnLst>
    <dgm:cxn modelId="{7AAFC9A4-759F-467F-AFEC-333DFB145F03}" type="presOf" srcId="{9D3E990A-CFA5-43AC-9D2F-C52255F5002B}" destId="{8B2C9A28-129A-45F9-AE2B-EE78C273899A}" srcOrd="1" destOrd="0" presId="urn:microsoft.com/office/officeart/2005/8/layout/venn1"/>
    <dgm:cxn modelId="{D40519B5-A5A8-4A1D-9D1A-714EA14C6C4A}" type="presOf" srcId="{90DDF6AA-875B-4F06-B834-F2D2C0B4BF2D}" destId="{37D10BB4-1026-4600-A49C-4BB7C7841F4F}" srcOrd="0" destOrd="0" presId="urn:microsoft.com/office/officeart/2005/8/layout/venn1"/>
    <dgm:cxn modelId="{B699FC69-4F30-4A05-B472-BE817EF0EC2F}" type="presOf" srcId="{2FBC3C92-B620-4410-AF88-49FD16651BB9}" destId="{839BD439-2838-4E29-A374-2A5E1B0D10F6}" srcOrd="1" destOrd="0" presId="urn:microsoft.com/office/officeart/2005/8/layout/venn1"/>
    <dgm:cxn modelId="{25FE4C52-163F-4AE2-916F-8CE0E0A49CF2}" type="presOf" srcId="{90DDF6AA-875B-4F06-B834-F2D2C0B4BF2D}" destId="{6B3FA775-77D9-4074-9459-849CE4EFBA68}" srcOrd="1" destOrd="0" presId="urn:microsoft.com/office/officeart/2005/8/layout/venn1"/>
    <dgm:cxn modelId="{CA786D4C-FC5A-426F-80C8-FD68A2DAE528}" type="presOf" srcId="{9D3E990A-CFA5-43AC-9D2F-C52255F5002B}" destId="{651EF2C5-4C84-453F-BEBD-5EEA25D37C61}" srcOrd="0" destOrd="0" presId="urn:microsoft.com/office/officeart/2005/8/layout/venn1"/>
    <dgm:cxn modelId="{C00D0302-E05F-45DC-AE04-C51C0A3FD144}" srcId="{FE5FF61F-2DB8-411A-980E-46A40B3B688D}" destId="{2FBC3C92-B620-4410-AF88-49FD16651BB9}" srcOrd="0" destOrd="0" parTransId="{0B96708D-CB3A-47B2-91B8-250359AF8B36}" sibTransId="{F6E59209-411B-4743-ACB6-C205540B46C0}"/>
    <dgm:cxn modelId="{F3512681-5EAD-49E3-9633-36A2AAC693C3}" srcId="{FE5FF61F-2DB8-411A-980E-46A40B3B688D}" destId="{9D3E990A-CFA5-43AC-9D2F-C52255F5002B}" srcOrd="1" destOrd="0" parTransId="{59190C0E-70D3-45A9-8FB0-A90F6584A57C}" sibTransId="{A1A59FEC-8124-40D6-B905-1214F5B33F38}"/>
    <dgm:cxn modelId="{CE288C4F-6238-4984-A5B8-7190589688D1}" srcId="{FE5FF61F-2DB8-411A-980E-46A40B3B688D}" destId="{90DDF6AA-875B-4F06-B834-F2D2C0B4BF2D}" srcOrd="2" destOrd="0" parTransId="{CC24C835-A1EB-476F-8B80-9407207DCE6F}" sibTransId="{8541DBDF-6D1C-4385-9FAF-BD9C2F9F9A0C}"/>
    <dgm:cxn modelId="{C7E1A698-6CA7-48BE-8E20-15F2C47458A6}" type="presOf" srcId="{FE5FF61F-2DB8-411A-980E-46A40B3B688D}" destId="{484E0BBB-EE75-4234-99BA-E878CBA5DA58}" srcOrd="0" destOrd="0" presId="urn:microsoft.com/office/officeart/2005/8/layout/venn1"/>
    <dgm:cxn modelId="{E6F50F43-C4E8-4D50-8084-C7A4728C6456}" type="presOf" srcId="{2FBC3C92-B620-4410-AF88-49FD16651BB9}" destId="{9D8FB777-A858-454D-BABC-4376729AC090}" srcOrd="0" destOrd="0" presId="urn:microsoft.com/office/officeart/2005/8/layout/venn1"/>
    <dgm:cxn modelId="{0B1B6E29-BE80-475A-AAA5-6AF56E25B21B}" type="presParOf" srcId="{484E0BBB-EE75-4234-99BA-E878CBA5DA58}" destId="{9D8FB777-A858-454D-BABC-4376729AC090}" srcOrd="0" destOrd="0" presId="urn:microsoft.com/office/officeart/2005/8/layout/venn1"/>
    <dgm:cxn modelId="{FBD0A2F4-D81B-41F3-A84A-B18036B20F6A}" type="presParOf" srcId="{484E0BBB-EE75-4234-99BA-E878CBA5DA58}" destId="{839BD439-2838-4E29-A374-2A5E1B0D10F6}" srcOrd="1" destOrd="0" presId="urn:microsoft.com/office/officeart/2005/8/layout/venn1"/>
    <dgm:cxn modelId="{D8911F75-4BC5-4AF2-8CE6-EF45D033F394}" type="presParOf" srcId="{484E0BBB-EE75-4234-99BA-E878CBA5DA58}" destId="{651EF2C5-4C84-453F-BEBD-5EEA25D37C61}" srcOrd="2" destOrd="0" presId="urn:microsoft.com/office/officeart/2005/8/layout/venn1"/>
    <dgm:cxn modelId="{68509A70-3D42-4F67-9EFA-F83398D1D53F}" type="presParOf" srcId="{484E0BBB-EE75-4234-99BA-E878CBA5DA58}" destId="{8B2C9A28-129A-45F9-AE2B-EE78C273899A}" srcOrd="3" destOrd="0" presId="urn:microsoft.com/office/officeart/2005/8/layout/venn1"/>
    <dgm:cxn modelId="{F8A50AEF-A131-4D16-8311-8DF152D6B9BF}" type="presParOf" srcId="{484E0BBB-EE75-4234-99BA-E878CBA5DA58}" destId="{37D10BB4-1026-4600-A49C-4BB7C7841F4F}" srcOrd="4" destOrd="0" presId="urn:microsoft.com/office/officeart/2005/8/layout/venn1"/>
    <dgm:cxn modelId="{76127442-27E0-402E-B750-C51925033EF7}" type="presParOf" srcId="{484E0BBB-EE75-4234-99BA-E878CBA5DA58}" destId="{6B3FA775-77D9-4074-9459-849CE4EFBA68}"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FB777-A858-454D-BABC-4376729AC090}">
      <dsp:nvSpPr>
        <dsp:cNvPr id="0" name=""/>
        <dsp:cNvSpPr/>
      </dsp:nvSpPr>
      <dsp:spPr>
        <a:xfrm>
          <a:off x="2807149" y="84297"/>
          <a:ext cx="4046300" cy="4046300"/>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kern="1200" dirty="0" smtClean="0"/>
            <a:t>Cognitive / Knowledge</a:t>
          </a:r>
        </a:p>
      </dsp:txBody>
      <dsp:txXfrm>
        <a:off x="3346656" y="792400"/>
        <a:ext cx="2967286" cy="1820835"/>
      </dsp:txXfrm>
    </dsp:sp>
    <dsp:sp modelId="{651EF2C5-4C84-453F-BEBD-5EEA25D37C61}">
      <dsp:nvSpPr>
        <dsp:cNvPr id="0" name=""/>
        <dsp:cNvSpPr/>
      </dsp:nvSpPr>
      <dsp:spPr>
        <a:xfrm>
          <a:off x="4267189" y="2613235"/>
          <a:ext cx="4046300" cy="4046300"/>
        </a:xfrm>
        <a:prstGeom prst="ellipse">
          <a:avLst/>
        </a:prstGeom>
        <a:solidFill>
          <a:schemeClr val="accent5">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kern="1200" dirty="0" smtClean="0"/>
            <a:t>Affective / Habits of Mind</a:t>
          </a:r>
          <a:endParaRPr lang="en-US" sz="3200" kern="1200" dirty="0"/>
        </a:p>
      </dsp:txBody>
      <dsp:txXfrm>
        <a:off x="5504682" y="3658529"/>
        <a:ext cx="2427780" cy="2225465"/>
      </dsp:txXfrm>
    </dsp:sp>
    <dsp:sp modelId="{37D10BB4-1026-4600-A49C-4BB7C7841F4F}">
      <dsp:nvSpPr>
        <dsp:cNvPr id="0" name=""/>
        <dsp:cNvSpPr/>
      </dsp:nvSpPr>
      <dsp:spPr>
        <a:xfrm>
          <a:off x="1347109" y="2613235"/>
          <a:ext cx="4046300" cy="4046300"/>
        </a:xfrm>
        <a:prstGeom prst="ellipse">
          <a:avLst/>
        </a:prstGeom>
        <a:solidFill>
          <a:schemeClr val="accent2">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kern="1200" dirty="0" smtClean="0"/>
            <a:t>Psychomotor / Physical Skills</a:t>
          </a:r>
          <a:endParaRPr lang="en-US" sz="3200" kern="1200" dirty="0"/>
        </a:p>
      </dsp:txBody>
      <dsp:txXfrm>
        <a:off x="1728135" y="3658529"/>
        <a:ext cx="2427780" cy="222546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a:extLst>
        </p:spPr>
      </p:sp>
      <p:sp>
        <p:nvSpPr>
          <p:cNvPr id="307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2086058707"/>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900" kern="1200">
        <a:solidFill>
          <a:schemeClr val="tx1"/>
        </a:solidFill>
        <a:latin typeface="Gill Sans Light" charset="0"/>
        <a:ea typeface="MS PGothic" pitchFamily="34" charset="-128"/>
        <a:cs typeface="MS PGothic" charset="0"/>
      </a:defRPr>
    </a:lvl1pPr>
    <a:lvl2pPr marL="316761" algn="l" rtl="0" eaLnBrk="0" fontAlgn="base" hangingPunct="0">
      <a:spcBef>
        <a:spcPct val="0"/>
      </a:spcBef>
      <a:spcAft>
        <a:spcPct val="0"/>
      </a:spcAft>
      <a:defRPr sz="900" kern="1200">
        <a:solidFill>
          <a:schemeClr val="tx1"/>
        </a:solidFill>
        <a:latin typeface="Gill Sans Light" charset="0"/>
        <a:ea typeface="MS PGothic" pitchFamily="34" charset="-128"/>
        <a:cs typeface="MS PGothic" charset="0"/>
      </a:defRPr>
    </a:lvl2pPr>
    <a:lvl3pPr marL="633522" algn="l" rtl="0" eaLnBrk="0" fontAlgn="base" hangingPunct="0">
      <a:spcBef>
        <a:spcPct val="0"/>
      </a:spcBef>
      <a:spcAft>
        <a:spcPct val="0"/>
      </a:spcAft>
      <a:defRPr sz="900" kern="1200">
        <a:solidFill>
          <a:schemeClr val="tx1"/>
        </a:solidFill>
        <a:latin typeface="Gill Sans Light" charset="0"/>
        <a:ea typeface="MS PGothic" pitchFamily="34" charset="-128"/>
        <a:cs typeface="MS PGothic" charset="0"/>
      </a:defRPr>
    </a:lvl3pPr>
    <a:lvl4pPr marL="952033" algn="l" rtl="0" eaLnBrk="0" fontAlgn="base" hangingPunct="0">
      <a:spcBef>
        <a:spcPct val="0"/>
      </a:spcBef>
      <a:spcAft>
        <a:spcPct val="0"/>
      </a:spcAft>
      <a:defRPr sz="900" kern="1200">
        <a:solidFill>
          <a:schemeClr val="tx1"/>
        </a:solidFill>
        <a:latin typeface="Gill Sans Light" charset="0"/>
        <a:ea typeface="MS PGothic" pitchFamily="34" charset="-128"/>
        <a:cs typeface="MS PGothic" charset="0"/>
      </a:defRPr>
    </a:lvl4pPr>
    <a:lvl5pPr marL="1268794" algn="l" rtl="0" eaLnBrk="0" fontAlgn="base" hangingPunct="0">
      <a:spcBef>
        <a:spcPct val="0"/>
      </a:spcBef>
      <a:spcAft>
        <a:spcPct val="0"/>
      </a:spcAft>
      <a:defRPr sz="900" kern="1200">
        <a:solidFill>
          <a:schemeClr val="tx1"/>
        </a:solidFill>
        <a:latin typeface="Gill Sans Light" charset="0"/>
        <a:ea typeface="MS PGothic" pitchFamily="34" charset="-128"/>
        <a:cs typeface="MS PGothic" charset="0"/>
      </a:defRPr>
    </a:lvl5pPr>
    <a:lvl6pPr marL="1587654" algn="l" defTabSz="317531" rtl="0" eaLnBrk="1" latinLnBrk="0" hangingPunct="1">
      <a:defRPr sz="900" kern="1200">
        <a:solidFill>
          <a:schemeClr val="tx1"/>
        </a:solidFill>
        <a:latin typeface="+mn-lt"/>
        <a:ea typeface="+mn-ea"/>
        <a:cs typeface="+mn-cs"/>
      </a:defRPr>
    </a:lvl6pPr>
    <a:lvl7pPr marL="1905185" algn="l" defTabSz="317531" rtl="0" eaLnBrk="1" latinLnBrk="0" hangingPunct="1">
      <a:defRPr sz="900" kern="1200">
        <a:solidFill>
          <a:schemeClr val="tx1"/>
        </a:solidFill>
        <a:latin typeface="+mn-lt"/>
        <a:ea typeface="+mn-ea"/>
        <a:cs typeface="+mn-cs"/>
      </a:defRPr>
    </a:lvl7pPr>
    <a:lvl8pPr marL="2222716" algn="l" defTabSz="317531" rtl="0" eaLnBrk="1" latinLnBrk="0" hangingPunct="1">
      <a:defRPr sz="900" kern="1200">
        <a:solidFill>
          <a:schemeClr val="tx1"/>
        </a:solidFill>
        <a:latin typeface="+mn-lt"/>
        <a:ea typeface="+mn-ea"/>
        <a:cs typeface="+mn-cs"/>
      </a:defRPr>
    </a:lvl8pPr>
    <a:lvl9pPr marL="2540247" algn="l" defTabSz="317531"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Rot="1" noChangeAspect="1" noChangeArrowheads="1"/>
          </p:cNvSpPr>
          <p:nvPr>
            <p:ph type="sldImg"/>
          </p:nvPr>
        </p:nvSpPr>
        <p:spPr>
          <a:solidFill>
            <a:srgbClr val="FFFFFF"/>
          </a:solidFill>
          <a:ln/>
        </p:spPr>
      </p:sp>
      <p:sp>
        <p:nvSpPr>
          <p:cNvPr id="4098" name="Rectangle 2"/>
          <p:cNvSpPr>
            <a:spLocks noGrp="1" noChangeArrowheads="1"/>
          </p:cNvSpPr>
          <p:nvPr>
            <p:ph type="body" idx="1"/>
          </p:nvPr>
        </p:nvSpPr>
        <p:spPr>
          <a:ln/>
        </p:spPr>
        <p:txBody>
          <a:bodyPr/>
          <a:lstStyle/>
          <a:p>
            <a:pPr eaLnBrk="1" hangingPunct="1">
              <a:defRPr/>
            </a:pPr>
            <a:r>
              <a:rPr lang="en-US" sz="2200" smtClean="0">
                <a:latin typeface="Lucida Grande" charset="0"/>
                <a:ea typeface="ＭＳ Ｐゴシック" charset="0"/>
                <a:cs typeface="Lucida Grande" charset="0"/>
                <a:sym typeface="Lucida Grande" charset="0"/>
              </a:rPr>
              <a:t>General Preamble: Welcome to workshop 2A, on Creating Useful Indicators.  My name is Brian Frank, and assisting me is Jake Kaupp.  Today we would like to work with you on creating useful indicators for educational outcomes. </a:t>
            </a:r>
          </a:p>
          <a:p>
            <a:pPr eaLnBrk="1" hangingPunct="1">
              <a:defRPr/>
            </a:pPr>
            <a:endParaRPr lang="en-US" sz="2200" smtClean="0">
              <a:latin typeface="Lucida Grande" charset="0"/>
              <a:ea typeface="ＭＳ Ｐゴシック" charset="0"/>
              <a:cs typeface="Lucida Grande" charset="0"/>
              <a:sym typeface="Lucida Grande" charset="0"/>
            </a:endParaRPr>
          </a:p>
          <a:p>
            <a:pPr eaLnBrk="1" hangingPunct="1">
              <a:defRPr/>
            </a:pPr>
            <a:endParaRPr lang="en-US" sz="2200" smtClean="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spect="1" noChangeArrowheads="1"/>
          </p:cNvSpPr>
          <p:nvPr>
            <p:ph type="sldImg"/>
          </p:nvPr>
        </p:nvSpPr>
        <p:spPr>
          <a:solidFill>
            <a:srgbClr val="FFFFFF"/>
          </a:solidFill>
          <a:ln/>
        </p:spPr>
      </p:sp>
      <p:sp>
        <p:nvSpPr>
          <p:cNvPr id="18434" name="Rectangle 2"/>
          <p:cNvSpPr>
            <a:spLocks noGrp="1" noChangeArrowheads="1"/>
          </p:cNvSpPr>
          <p:nvPr>
            <p:ph type="body" idx="1"/>
          </p:nvPr>
        </p:nvSpPr>
        <p:spPr>
          <a:ln/>
        </p:spPr>
        <p:txBody>
          <a:bodyPr/>
          <a:lstStyle/>
          <a:p>
            <a:pPr eaLnBrk="1" hangingPunct="1">
              <a:defRPr/>
            </a:pPr>
            <a:r>
              <a:rPr lang="en-US" sz="2200" dirty="0" smtClean="0">
                <a:latin typeface="Lucida Grande" charset="0"/>
                <a:sym typeface="Lucida Grande" charset="0"/>
              </a:rPr>
              <a:t>An indicator must be measurable. If you can</a:t>
            </a:r>
            <a:r>
              <a:rPr lang="ja-JP" altLang="en-US" sz="2200" dirty="0" smtClean="0">
                <a:latin typeface="Arial" pitchFamily="34" charset="0"/>
                <a:sym typeface="Lucida Grande" charset="0"/>
              </a:rPr>
              <a:t>’</a:t>
            </a:r>
            <a:r>
              <a:rPr lang="en-US" altLang="ja-JP" sz="2200" dirty="0" smtClean="0">
                <a:latin typeface="Lucida Grande" charset="0"/>
                <a:sym typeface="Lucida Grande" charset="0"/>
              </a:rPr>
              <a:t>t measure the learning outcome by observing</a:t>
            </a:r>
            <a:r>
              <a:rPr lang="en-US" altLang="ja-JP" sz="2200" baseline="0" dirty="0" smtClean="0">
                <a:latin typeface="Lucida Grande" charset="0"/>
                <a:sym typeface="Lucida Grande" charset="0"/>
              </a:rPr>
              <a:t> student </a:t>
            </a:r>
            <a:r>
              <a:rPr lang="en-US" altLang="ja-JP" sz="2200" baseline="0" dirty="0" err="1" smtClean="0">
                <a:latin typeface="Lucida Grande" charset="0"/>
                <a:sym typeface="Lucida Grande" charset="0"/>
              </a:rPr>
              <a:t>behaviour</a:t>
            </a:r>
            <a:r>
              <a:rPr lang="en-US" altLang="ja-JP" sz="2200" baseline="0" dirty="0" smtClean="0">
                <a:latin typeface="Lucida Grande" charset="0"/>
                <a:sym typeface="Lucida Grande" charset="0"/>
              </a:rPr>
              <a:t> or something created by the student</a:t>
            </a:r>
            <a:r>
              <a:rPr lang="en-US" altLang="ja-JP" sz="2200" dirty="0" smtClean="0">
                <a:latin typeface="Lucida Grande" charset="0"/>
                <a:sym typeface="Lucida Grande" charset="0"/>
              </a:rPr>
              <a:t>, then how can you determine how well your curriculum is preparing students?</a:t>
            </a:r>
          </a:p>
          <a:p>
            <a:pPr eaLnBrk="1" hangingPunct="1">
              <a:defRPr/>
            </a:pPr>
            <a:endParaRPr lang="en-US" sz="2200" dirty="0" smtClean="0">
              <a:latin typeface="Lucida Grande" charset="0"/>
              <a:sym typeface="Lucida Grande" charset="0"/>
            </a:endParaRPr>
          </a:p>
          <a:p>
            <a:pPr eaLnBrk="1" hangingPunct="1">
              <a:defRPr/>
            </a:pPr>
            <a:r>
              <a:rPr lang="en-US" sz="2200" dirty="0" smtClean="0">
                <a:latin typeface="Lucida Grande" charset="0"/>
                <a:sym typeface="Lucida Grande" charset="0"/>
              </a:rPr>
              <a:t>A good indicator should always be able to be measured either by direct or indirect means.</a:t>
            </a:r>
          </a:p>
          <a:p>
            <a:pPr eaLnBrk="1" hangingPunct="1">
              <a:defRPr/>
            </a:pPr>
            <a:endParaRPr lang="en-US" sz="2200" dirty="0" smtClean="0">
              <a:latin typeface="Lucida Grande" charset="0"/>
              <a:sym typeface="Lucida Grande" charset="0"/>
            </a:endParaRPr>
          </a:p>
          <a:p>
            <a:pPr eaLnBrk="1" hangingPunct="1">
              <a:defRPr/>
            </a:pPr>
            <a:r>
              <a:rPr lang="en-US" sz="2200" dirty="0" smtClean="0">
                <a:latin typeface="Lucida Grande" charset="0"/>
                <a:sym typeface="Lucida Grande" charset="0"/>
              </a:rPr>
              <a:t>Anything about what happens</a:t>
            </a:r>
            <a:r>
              <a:rPr lang="en-US" sz="2200" baseline="0" dirty="0" smtClean="0">
                <a:latin typeface="Lucida Grande" charset="0"/>
                <a:sym typeface="Lucida Grande" charset="0"/>
              </a:rPr>
              <a:t> inside their head isn’t observable – the </a:t>
            </a:r>
            <a:r>
              <a:rPr lang="en-US" sz="2200" baseline="0" dirty="0" err="1" smtClean="0">
                <a:latin typeface="Lucida Grande" charset="0"/>
                <a:sym typeface="Lucida Grande" charset="0"/>
              </a:rPr>
              <a:t>behaviour</a:t>
            </a:r>
            <a:r>
              <a:rPr lang="en-US" sz="2200" baseline="0" dirty="0" smtClean="0">
                <a:latin typeface="Lucida Grande" charset="0"/>
                <a:sym typeface="Lucida Grande" charset="0"/>
              </a:rPr>
              <a:t> resulting from the internal process is. The cognitive functioning is an </a:t>
            </a:r>
            <a:r>
              <a:rPr lang="en-US" sz="2200" baseline="0" dirty="0" err="1" smtClean="0">
                <a:latin typeface="Lucida Grande" charset="0"/>
                <a:sym typeface="Lucida Grande" charset="0"/>
              </a:rPr>
              <a:t>interal</a:t>
            </a:r>
            <a:r>
              <a:rPr lang="en-US" sz="2200" baseline="0" dirty="0" smtClean="0">
                <a:latin typeface="Lucida Grande" charset="0"/>
                <a:sym typeface="Lucida Grande" charset="0"/>
              </a:rPr>
              <a:t> state.</a:t>
            </a:r>
            <a:endParaRPr lang="en-US" sz="2200" dirty="0" smtClean="0">
              <a:latin typeface="Lucida Grande" charset="0"/>
              <a:sym typeface="Lucida Grande" charset="0"/>
            </a:endParaRPr>
          </a:p>
          <a:p>
            <a:pPr eaLnBrk="1" hangingPunct="1">
              <a:defRPr/>
            </a:pPr>
            <a:endParaRPr lang="en-US" sz="2200" dirty="0" smtClean="0">
              <a:latin typeface="Lucida Grande" charset="0"/>
              <a:sym typeface="Lucida Grand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Rot="1" noChangeAspect="1" noChangeArrowheads="1"/>
          </p:cNvSpPr>
          <p:nvPr>
            <p:ph type="sldImg"/>
          </p:nvPr>
        </p:nvSpPr>
        <p:spPr>
          <a:solidFill>
            <a:srgbClr val="FFFFFF"/>
          </a:solidFill>
          <a:ln/>
        </p:spPr>
      </p:sp>
      <p:sp>
        <p:nvSpPr>
          <p:cNvPr id="16386" name="Rectangle 2"/>
          <p:cNvSpPr>
            <a:spLocks noGrp="1" noChangeArrowheads="1"/>
          </p:cNvSpPr>
          <p:nvPr>
            <p:ph type="body" idx="1"/>
          </p:nvPr>
        </p:nvSpPr>
        <p:spPr>
          <a:ln/>
        </p:spPr>
        <p:txBody>
          <a:bodyPr/>
          <a:lstStyle/>
          <a:p>
            <a:pPr eaLnBrk="1" hangingPunct="1">
              <a:defRPr/>
            </a:pPr>
            <a:r>
              <a:rPr lang="en-US" sz="2200" dirty="0" smtClean="0">
                <a:latin typeface="Lucida Grande" charset="0"/>
                <a:sym typeface="Lucida Grande" charset="0"/>
              </a:rPr>
              <a:t>An indicator should be meaningful.   You can produce many shallow indicators to describe a learning outcome, but a well constructed indicator will have meaning to all parties: students, educators, administrators and researchers.  </a:t>
            </a:r>
          </a:p>
          <a:p>
            <a:pPr eaLnBrk="1" hangingPunct="1">
              <a:defRPr/>
            </a:pPr>
            <a:endParaRPr lang="en-US" sz="2200" dirty="0" smtClean="0">
              <a:latin typeface="Lucida Grande" charset="0"/>
              <a:sym typeface="Lucida Grande" charset="0"/>
            </a:endParaRPr>
          </a:p>
          <a:p>
            <a:pPr eaLnBrk="1" hangingPunct="1">
              <a:defRPr/>
            </a:pPr>
            <a:r>
              <a:rPr lang="en-US" sz="2200" dirty="0" smtClean="0">
                <a:latin typeface="Lucida Grande" charset="0"/>
                <a:sym typeface="Lucida Grande" charset="0"/>
              </a:rPr>
              <a:t>If it doesn’t mean</a:t>
            </a:r>
            <a:r>
              <a:rPr lang="en-US" sz="2200" baseline="0" dirty="0" smtClean="0">
                <a:latin typeface="Lucida Grande" charset="0"/>
                <a:sym typeface="Lucida Grande" charset="0"/>
              </a:rPr>
              <a:t> anything to you, it’s not useful.</a:t>
            </a:r>
          </a:p>
          <a:p>
            <a:pPr eaLnBrk="1" hangingPunct="1">
              <a:defRPr/>
            </a:pPr>
            <a:endParaRPr lang="en-US" sz="2200" baseline="0" dirty="0" smtClean="0">
              <a:latin typeface="Lucida Grande" charset="0"/>
              <a:sym typeface="Lucida Grande" charset="0"/>
            </a:endParaRPr>
          </a:p>
          <a:p>
            <a:pPr eaLnBrk="1" hangingPunct="1">
              <a:defRPr/>
            </a:pPr>
            <a:r>
              <a:rPr lang="en-US" sz="2200" dirty="0" smtClean="0">
                <a:latin typeface="Lucida Grande" charset="0"/>
                <a:sym typeface="Lucida Grande" charset="0"/>
              </a:rPr>
              <a:t>Using Professionalism:   </a:t>
            </a:r>
            <a:r>
              <a:rPr lang="ja-JP" altLang="en-US" sz="2200" dirty="0" smtClean="0">
                <a:latin typeface="Arial" pitchFamily="34" charset="0"/>
                <a:sym typeface="Lucida Grande" charset="0"/>
              </a:rPr>
              <a:t>“</a:t>
            </a:r>
            <a:r>
              <a:rPr lang="en-US" altLang="ja-JP" sz="2200" dirty="0" smtClean="0">
                <a:latin typeface="Lucida Grande" charset="0"/>
                <a:sym typeface="Lucida Grande" charset="0"/>
              </a:rPr>
              <a:t>Students will develop technical communication skills</a:t>
            </a:r>
            <a:r>
              <a:rPr lang="ja-JP" altLang="en-US" sz="2200" dirty="0" smtClean="0">
                <a:latin typeface="Arial" pitchFamily="34" charset="0"/>
                <a:sym typeface="Lucida Grande" charset="0"/>
              </a:rPr>
              <a:t>”</a:t>
            </a:r>
            <a:endParaRPr lang="en-US" altLang="ja-JP" sz="2200" dirty="0" smtClean="0">
              <a:latin typeface="Lucida Grande" charset="0"/>
              <a:sym typeface="Lucida Grande" charset="0"/>
            </a:endParaRPr>
          </a:p>
          <a:p>
            <a:pPr eaLnBrk="1" hangingPunct="1">
              <a:defRPr/>
            </a:pPr>
            <a:endParaRPr lang="en-US" sz="2200" dirty="0" smtClean="0">
              <a:latin typeface="Lucida Grande" charset="0"/>
              <a:sym typeface="Lucida Grande" charset="0"/>
            </a:endParaRPr>
          </a:p>
          <a:p>
            <a:pPr eaLnBrk="1" hangingPunct="1">
              <a:defRPr/>
            </a:pPr>
            <a:r>
              <a:rPr lang="en-US" sz="2200" dirty="0" smtClean="0">
                <a:latin typeface="Lucida Grande" charset="0"/>
                <a:sym typeface="Lucida Grande" charset="0"/>
              </a:rPr>
              <a:t>This has little meaning.  In order to make the indicator more meaningful to all parties, a more detailed description may be used.</a:t>
            </a:r>
          </a:p>
          <a:p>
            <a:pPr eaLnBrk="1" hangingPunct="1">
              <a:defRPr/>
            </a:pPr>
            <a:endParaRPr lang="en-US" sz="2200" dirty="0" smtClean="0">
              <a:latin typeface="Lucida Grande" charset="0"/>
              <a:sym typeface="Lucida Grande" charset="0"/>
            </a:endParaRPr>
          </a:p>
          <a:p>
            <a:pPr eaLnBrk="1" hangingPunct="1">
              <a:defRPr/>
            </a:pPr>
            <a:r>
              <a:rPr lang="ja-JP" altLang="en-US" sz="2200" dirty="0" smtClean="0">
                <a:latin typeface="Arial" pitchFamily="34" charset="0"/>
                <a:sym typeface="Lucida Grande" charset="0"/>
              </a:rPr>
              <a:t>“</a:t>
            </a:r>
            <a:r>
              <a:rPr lang="en-US" altLang="ja-JP" sz="2200" dirty="0" smtClean="0">
                <a:latin typeface="Lucida Grande" charset="0"/>
                <a:sym typeface="Lucida Grande" charset="0"/>
              </a:rPr>
              <a:t>Students employ professional language and standards in written communications</a:t>
            </a:r>
            <a:r>
              <a:rPr lang="ja-JP" altLang="en-US" sz="2200" dirty="0" smtClean="0">
                <a:latin typeface="Arial" pitchFamily="34" charset="0"/>
                <a:sym typeface="Lucida Grande" charset="0"/>
              </a:rPr>
              <a:t>”</a:t>
            </a:r>
            <a:endParaRPr lang="en-US" altLang="ja-JP" sz="2200" dirty="0" smtClean="0">
              <a:latin typeface="Lucida Grande" charset="0"/>
              <a:sym typeface="Lucida Grande" charset="0"/>
            </a:endParaRPr>
          </a:p>
          <a:p>
            <a:pPr eaLnBrk="1" hangingPunct="1">
              <a:defRPr/>
            </a:pPr>
            <a:endParaRPr lang="en-US" sz="2200" dirty="0" smtClean="0">
              <a:latin typeface="Lucida Grande" charset="0"/>
              <a:sym typeface="Lucida Grande" charset="0"/>
            </a:endParaRPr>
          </a:p>
          <a:p>
            <a:pPr eaLnBrk="1" hangingPunct="1">
              <a:defRPr/>
            </a:pPr>
            <a:r>
              <a:rPr lang="en-US" sz="2200" dirty="0" smtClean="0">
                <a:latin typeface="Lucida Grande" charset="0"/>
                <a:sym typeface="Lucida Grande" charset="0"/>
              </a:rPr>
              <a:t>This example has meaning for all parties involved.   The indicator provides a level of evaluation (professional language and standard), what is being evaluated (written communications) and a more descriptive verb.</a:t>
            </a:r>
          </a:p>
          <a:p>
            <a:pPr eaLnBrk="1" hangingPunct="1">
              <a:defRPr/>
            </a:pPr>
            <a:endParaRPr lang="en-US" sz="2200" dirty="0" smtClean="0">
              <a:latin typeface="Lucida Grande" charset="0"/>
              <a:sym typeface="Lucida Grande" charset="0"/>
            </a:endParaRPr>
          </a:p>
          <a:p>
            <a:pPr eaLnBrk="1" hangingPunct="1">
              <a:defRPr/>
            </a:pPr>
            <a:endParaRPr lang="en-US" sz="2200" dirty="0" smtClean="0">
              <a:latin typeface="Lucida Grande" charset="0"/>
              <a:sym typeface="Lucida Grande" charset="0"/>
            </a:endParaRPr>
          </a:p>
          <a:p>
            <a:pPr eaLnBrk="1" hangingPunct="1">
              <a:defRPr/>
            </a:pPr>
            <a:endParaRPr lang="en-US" sz="2200" dirty="0" smtClean="0">
              <a:latin typeface="Lucida Grande" charset="0"/>
              <a:sym typeface="Lucida Grande" charset="0"/>
            </a:endParaRPr>
          </a:p>
          <a:p>
            <a:pPr eaLnBrk="1" hangingPunct="1">
              <a:defRPr/>
            </a:pPr>
            <a:endParaRPr lang="en-US" sz="2200" dirty="0" smtClean="0">
              <a:latin typeface="Lucida Grande" charset="0"/>
              <a:sym typeface="Lucida Grande" charset="0"/>
            </a:endParaRPr>
          </a:p>
          <a:p>
            <a:pPr eaLnBrk="1" hangingPunct="1">
              <a:defRPr/>
            </a:pPr>
            <a:endParaRPr lang="en-US" sz="2200" dirty="0" smtClean="0">
              <a:latin typeface="Lucida Grande"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p:cNvSpPr>
          <p:nvPr>
            <p:ph type="sldImg"/>
          </p:nvPr>
        </p:nvSpPr>
        <p:spPr>
          <a:solidFill>
            <a:srgbClr val="FFFFFF"/>
          </a:solidFill>
          <a:ln/>
        </p:spPr>
      </p:sp>
      <p:sp>
        <p:nvSpPr>
          <p:cNvPr id="24578" name="Rectangle 2"/>
          <p:cNvSpPr>
            <a:spLocks noGrp="1" noChangeArrowheads="1"/>
          </p:cNvSpPr>
          <p:nvPr>
            <p:ph type="body" idx="1"/>
          </p:nvPr>
        </p:nvSpPr>
        <p:spPr>
          <a:ln/>
        </p:spPr>
        <p:txBody>
          <a:bodyPr/>
          <a:lstStyle/>
          <a:p>
            <a:pPr eaLnBrk="1" hangingPunct="1">
              <a:defRPr/>
            </a:pPr>
            <a:r>
              <a:rPr lang="en-US" sz="2200" smtClean="0">
                <a:latin typeface="Lucida Grande" charset="0"/>
                <a:sym typeface="Lucida Grande" charset="0"/>
              </a:rPr>
              <a:t>Now that we</a:t>
            </a:r>
            <a:r>
              <a:rPr lang="ja-JP" altLang="en-US" sz="2200" smtClean="0">
                <a:latin typeface="Arial" pitchFamily="34" charset="0"/>
                <a:sym typeface="Lucida Grande" charset="0"/>
              </a:rPr>
              <a:t>’</a:t>
            </a:r>
            <a:r>
              <a:rPr lang="en-US" altLang="ja-JP" sz="2200" smtClean="0">
                <a:latin typeface="Lucida Grande" charset="0"/>
                <a:sym typeface="Lucida Grande" charset="0"/>
              </a:rPr>
              <a:t>ve seen some examples of improperly constructed indicators, we can investigate into the proper structure of an indicator.</a:t>
            </a:r>
          </a:p>
          <a:p>
            <a:pPr eaLnBrk="1" hangingPunct="1">
              <a:defRPr/>
            </a:pPr>
            <a:endParaRPr lang="en-US" sz="2200" smtClean="0">
              <a:latin typeface="Lucida Grande" charset="0"/>
              <a:sym typeface="Lucida Grande" charset="0"/>
            </a:endParaRPr>
          </a:p>
          <a:p>
            <a:pPr eaLnBrk="1" hangingPunct="1">
              <a:defRPr/>
            </a:pPr>
            <a:r>
              <a:rPr lang="en-US" sz="2200" smtClean="0">
                <a:latin typeface="Lucida Grande" charset="0"/>
                <a:sym typeface="Lucida Grande" charset="0"/>
              </a:rPr>
              <a:t>The structure of an indicator compliments the design elements we touched on earlier and works harmoniously with each other, rather than being opposed.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a:solidFill>
            <a:srgbClr val="FFFFFF"/>
          </a:solidFill>
          <a:ln/>
        </p:spPr>
      </p:sp>
      <p:sp>
        <p:nvSpPr>
          <p:cNvPr id="30722" name="Rectangle 2"/>
          <p:cNvSpPr>
            <a:spLocks noGrp="1" noChangeArrowheads="1"/>
          </p:cNvSpPr>
          <p:nvPr>
            <p:ph type="body" idx="1"/>
          </p:nvPr>
        </p:nvSpPr>
        <p:spPr>
          <a:ln/>
        </p:spPr>
        <p:txBody>
          <a:bodyPr/>
          <a:lstStyle/>
          <a:p>
            <a:pPr eaLnBrk="1" hangingPunct="1">
              <a:defRPr/>
            </a:pPr>
            <a:r>
              <a:rPr lang="en-US" sz="2200" smtClean="0">
                <a:latin typeface="Lucida Grande" charset="0"/>
                <a:sym typeface="Lucida Grande" charset="0"/>
              </a:rPr>
              <a:t>The content of an indicator is very important as it classifies the knowledge involved.  The content of the indicator should be descriptive yet concise.    The content of an indicator is typically the thing, skill or development that is being assessed.</a:t>
            </a:r>
          </a:p>
          <a:p>
            <a:pPr eaLnBrk="1" hangingPunct="1">
              <a:defRPr/>
            </a:pPr>
            <a:endParaRPr lang="en-US" sz="2200" smtClean="0">
              <a:latin typeface="Lucida Grande" charset="0"/>
              <a:sym typeface="Lucida Grande" charset="0"/>
            </a:endParaRPr>
          </a:p>
          <a:p>
            <a:pPr eaLnBrk="1" hangingPunct="1">
              <a:defRPr/>
            </a:pPr>
            <a:r>
              <a:rPr lang="en-US" sz="2200" smtClean="0">
                <a:latin typeface="Lucida Grande" charset="0"/>
                <a:sym typeface="Lucida Grande" charset="0"/>
              </a:rPr>
              <a:t>In the case of previous example, our content in the first </a:t>
            </a:r>
            <a:r>
              <a:rPr lang="ja-JP" altLang="en-US" sz="2200" smtClean="0">
                <a:latin typeface="Arial" pitchFamily="34" charset="0"/>
                <a:sym typeface="Lucida Grande" charset="0"/>
              </a:rPr>
              <a:t>‘</a:t>
            </a:r>
            <a:r>
              <a:rPr lang="en-US" altLang="ja-JP" sz="2200" smtClean="0">
                <a:latin typeface="Lucida Grande" charset="0"/>
                <a:sym typeface="Lucida Grande" charset="0"/>
              </a:rPr>
              <a:t>bad</a:t>
            </a:r>
            <a:r>
              <a:rPr lang="ja-JP" altLang="en-US" sz="2200" smtClean="0">
                <a:latin typeface="Arial" pitchFamily="34" charset="0"/>
                <a:sym typeface="Lucida Grande" charset="0"/>
              </a:rPr>
              <a:t>’</a:t>
            </a:r>
            <a:r>
              <a:rPr lang="en-US" altLang="ja-JP" sz="2200" smtClean="0">
                <a:latin typeface="Lucida Grande" charset="0"/>
                <a:sym typeface="Lucida Grande" charset="0"/>
              </a:rPr>
              <a:t> indicator was </a:t>
            </a:r>
            <a:r>
              <a:rPr lang="ja-JP" altLang="en-US" sz="2200" smtClean="0">
                <a:latin typeface="Arial" pitchFamily="34" charset="0"/>
                <a:sym typeface="Lucida Grande" charset="0"/>
              </a:rPr>
              <a:t>“</a:t>
            </a:r>
            <a:r>
              <a:rPr lang="en-US" altLang="ja-JP" sz="2200" smtClean="0">
                <a:latin typeface="Lucida Grande" charset="0"/>
                <a:sym typeface="Lucida Grande" charset="0"/>
              </a:rPr>
              <a:t>technical communication skills</a:t>
            </a:r>
            <a:r>
              <a:rPr lang="ja-JP" altLang="en-US" sz="2200" smtClean="0">
                <a:latin typeface="Arial" pitchFamily="34" charset="0"/>
                <a:sym typeface="Lucida Grande" charset="0"/>
              </a:rPr>
              <a:t>”</a:t>
            </a:r>
            <a:r>
              <a:rPr lang="en-US" altLang="ja-JP" sz="2200" smtClean="0">
                <a:latin typeface="Lucida Grande" charset="0"/>
                <a:sym typeface="Lucida Grande" charset="0"/>
              </a:rPr>
              <a:t> which was not particularly meaningful or descriptive and is rather vague.</a:t>
            </a:r>
          </a:p>
          <a:p>
            <a:pPr eaLnBrk="1" hangingPunct="1">
              <a:defRPr/>
            </a:pPr>
            <a:endParaRPr lang="en-US" sz="2200" smtClean="0">
              <a:latin typeface="Lucida Grande" charset="0"/>
              <a:sym typeface="Lucida Grande" charset="0"/>
            </a:endParaRPr>
          </a:p>
          <a:p>
            <a:pPr eaLnBrk="1" hangingPunct="1">
              <a:defRPr/>
            </a:pPr>
            <a:r>
              <a:rPr lang="en-US" sz="2200" smtClean="0">
                <a:latin typeface="Lucida Grande" charset="0"/>
                <a:sym typeface="Lucida Grande" charset="0"/>
              </a:rPr>
              <a:t>The </a:t>
            </a:r>
            <a:r>
              <a:rPr lang="ja-JP" altLang="en-US" sz="2200" smtClean="0">
                <a:latin typeface="Arial" pitchFamily="34" charset="0"/>
                <a:sym typeface="Lucida Grande" charset="0"/>
              </a:rPr>
              <a:t>‘</a:t>
            </a:r>
            <a:r>
              <a:rPr lang="en-US" altLang="ja-JP" sz="2200" smtClean="0">
                <a:latin typeface="Lucida Grande" charset="0"/>
                <a:sym typeface="Lucida Grande" charset="0"/>
              </a:rPr>
              <a:t>improved</a:t>
            </a:r>
            <a:r>
              <a:rPr lang="ja-JP" altLang="en-US" sz="2200" smtClean="0">
                <a:latin typeface="Arial" pitchFamily="34" charset="0"/>
                <a:sym typeface="Lucida Grande" charset="0"/>
              </a:rPr>
              <a:t>’</a:t>
            </a:r>
            <a:r>
              <a:rPr lang="en-US" altLang="ja-JP" sz="2200" smtClean="0">
                <a:latin typeface="Lucida Grande" charset="0"/>
                <a:sym typeface="Lucida Grande" charset="0"/>
              </a:rPr>
              <a:t> indicator uses </a:t>
            </a:r>
            <a:r>
              <a:rPr lang="ja-JP" altLang="en-US" sz="2200" smtClean="0">
                <a:latin typeface="Arial" pitchFamily="34" charset="0"/>
                <a:sym typeface="Lucida Grande" charset="0"/>
              </a:rPr>
              <a:t>“</a:t>
            </a:r>
            <a:r>
              <a:rPr lang="en-US" altLang="ja-JP" sz="2200" smtClean="0">
                <a:latin typeface="Lucida Grande" charset="0"/>
                <a:sym typeface="Lucida Grande" charset="0"/>
              </a:rPr>
              <a:t>professional language and standards in written communications</a:t>
            </a:r>
            <a:r>
              <a:rPr lang="ja-JP" altLang="en-US" sz="2200" smtClean="0">
                <a:latin typeface="Arial" pitchFamily="34" charset="0"/>
                <a:sym typeface="Lucida Grande" charset="0"/>
              </a:rPr>
              <a:t>”</a:t>
            </a:r>
            <a:r>
              <a:rPr lang="en-US" altLang="ja-JP" sz="2200" smtClean="0">
                <a:latin typeface="Lucida Grande" charset="0"/>
                <a:sym typeface="Lucida Grande" charset="0"/>
              </a:rPr>
              <a:t>  which is descriptive and gets right to the point in what knowledge is involved an what is being assessed and where it is assessed.  Professional language and application of standards is being assessed within written communications. </a:t>
            </a:r>
            <a:endParaRPr lang="en-US" sz="2200" smtClean="0">
              <a:latin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Rot="1" noChangeAspect="1" noChangeArrowheads="1"/>
          </p:cNvSpPr>
          <p:nvPr>
            <p:ph type="sldImg"/>
          </p:nvPr>
        </p:nvSpPr>
        <p:spPr>
          <a:solidFill>
            <a:srgbClr val="FFFFFF"/>
          </a:solidFill>
          <a:ln/>
        </p:spPr>
      </p:sp>
      <p:sp>
        <p:nvSpPr>
          <p:cNvPr id="32770" name="Rectangle 2"/>
          <p:cNvSpPr>
            <a:spLocks noGrp="1" noChangeArrowheads="1"/>
          </p:cNvSpPr>
          <p:nvPr>
            <p:ph type="body" idx="1"/>
          </p:nvPr>
        </p:nvSpPr>
        <p:spPr>
          <a:ln/>
        </p:spPr>
        <p:txBody>
          <a:bodyPr/>
          <a:lstStyle/>
          <a:p>
            <a:pPr eaLnBrk="1" hangingPunct="1">
              <a:defRPr/>
            </a:pPr>
            <a:r>
              <a:rPr lang="en-US" sz="2200" smtClean="0">
                <a:latin typeface="Lucida Grande" charset="0"/>
                <a:sym typeface="Lucida Grande" charset="0"/>
              </a:rPr>
              <a:t>Verb selection is very important, as verbs will denote the activity and level of involvement in your indicators.  (flesh this out)</a:t>
            </a:r>
          </a:p>
          <a:p>
            <a:pPr eaLnBrk="1" hangingPunct="1">
              <a:defRPr/>
            </a:pPr>
            <a:endParaRPr lang="en-US" sz="2200" smtClean="0">
              <a:latin typeface="Lucida Grande" charset="0"/>
              <a:sym typeface="Lucida Grande" charset="0"/>
            </a:endParaRPr>
          </a:p>
          <a:p>
            <a:pPr eaLnBrk="1" hangingPunct="1">
              <a:defRPr/>
            </a:pPr>
            <a:r>
              <a:rPr lang="en-US" sz="2200" smtClean="0">
                <a:latin typeface="Lucida Grande" charset="0"/>
                <a:sym typeface="Lucida Grande" charset="0"/>
              </a:rPr>
              <a:t>There are many different schools of verb usage, with Bloom</a:t>
            </a:r>
            <a:r>
              <a:rPr lang="ja-JP" altLang="en-US" sz="2200" smtClean="0">
                <a:latin typeface="Arial" pitchFamily="34" charset="0"/>
                <a:sym typeface="Lucida Grande" charset="0"/>
              </a:rPr>
              <a:t>’</a:t>
            </a:r>
            <a:r>
              <a:rPr lang="en-US" altLang="ja-JP" sz="2200" smtClean="0">
                <a:latin typeface="Lucida Grande" charset="0"/>
                <a:sym typeface="Lucida Grande" charset="0"/>
              </a:rPr>
              <a:t>s taxonomy being one of the most widely used, having associated certain verbs with different learning expectations in the cognitive and affective domains.</a:t>
            </a:r>
          </a:p>
          <a:p>
            <a:pPr eaLnBrk="1" hangingPunct="1">
              <a:defRPr/>
            </a:pPr>
            <a:endParaRPr lang="en-US" sz="2200" smtClean="0">
              <a:latin typeface="Lucida Grande" charset="0"/>
              <a:sym typeface="Lucida Grande" charset="0"/>
            </a:endParaRPr>
          </a:p>
          <a:p>
            <a:pPr eaLnBrk="1" hangingPunct="1">
              <a:defRPr/>
            </a:pPr>
            <a:endParaRPr lang="en-US" sz="2200" smtClean="0">
              <a:latin typeface="Lucida Grande" charset="0"/>
              <a:sym typeface="Lucida Grande" charset="0"/>
            </a:endParaRPr>
          </a:p>
          <a:p>
            <a:pPr eaLnBrk="1" hangingPunct="1">
              <a:defRPr/>
            </a:pPr>
            <a:endParaRPr lang="en-US" sz="2200" smtClean="0">
              <a:latin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dirty="0" smtClean="0"/>
              <a:t>Cognitive: knowing, problem solving, creating processes</a:t>
            </a:r>
          </a:p>
          <a:p>
            <a:pPr>
              <a:defRPr/>
            </a:pPr>
            <a:r>
              <a:rPr lang="en-CA" dirty="0" smtClean="0"/>
              <a:t>Psychomotor: skills (test and measurement, machining, constructing)</a:t>
            </a:r>
          </a:p>
          <a:p>
            <a:pPr>
              <a:defRPr/>
            </a:pPr>
            <a:r>
              <a:rPr lang="en-CA" dirty="0" smtClean="0"/>
              <a:t>Affective: showing respect for others, teaming, conflict resolution, adherence to code of ethics, time management</a:t>
            </a:r>
            <a:endParaRPr lang="en-CA" dirty="0"/>
          </a:p>
        </p:txBody>
      </p:sp>
      <p:sp>
        <p:nvSpPr>
          <p:cNvPr id="46084"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414141"/>
                </a:solidFill>
                <a:latin typeface="Gill Sans Light" charset="0"/>
                <a:ea typeface="ヒラギノ角ゴ ProN W3" charset="-128"/>
                <a:sym typeface="Gill Sans Light" charset="0"/>
              </a:defRPr>
            </a:lvl1pPr>
            <a:lvl2pPr marL="742950" indent="-285750" eaLnBrk="0" hangingPunct="0">
              <a:defRPr sz="2400">
                <a:solidFill>
                  <a:srgbClr val="414141"/>
                </a:solidFill>
                <a:latin typeface="Gill Sans Light" charset="0"/>
                <a:ea typeface="ヒラギノ角ゴ ProN W3" charset="-128"/>
                <a:sym typeface="Gill Sans Light" charset="0"/>
              </a:defRPr>
            </a:lvl2pPr>
            <a:lvl3pPr marL="1143000" indent="-228600" eaLnBrk="0" hangingPunct="0">
              <a:defRPr sz="2400">
                <a:solidFill>
                  <a:srgbClr val="414141"/>
                </a:solidFill>
                <a:latin typeface="Gill Sans Light" charset="0"/>
                <a:ea typeface="ヒラギノ角ゴ ProN W3" charset="-128"/>
                <a:sym typeface="Gill Sans Light" charset="0"/>
              </a:defRPr>
            </a:lvl3pPr>
            <a:lvl4pPr marL="1600200" indent="-228600" eaLnBrk="0" hangingPunct="0">
              <a:defRPr sz="2400">
                <a:solidFill>
                  <a:srgbClr val="414141"/>
                </a:solidFill>
                <a:latin typeface="Gill Sans Light" charset="0"/>
                <a:ea typeface="ヒラギノ角ゴ ProN W3" charset="-128"/>
                <a:sym typeface="Gill Sans Light" charset="0"/>
              </a:defRPr>
            </a:lvl4pPr>
            <a:lvl5pPr marL="2057400" indent="-228600" eaLnBrk="0" hangingPunct="0">
              <a:defRPr sz="2400">
                <a:solidFill>
                  <a:srgbClr val="414141"/>
                </a:solidFill>
                <a:latin typeface="Gill Sans Light" charset="0"/>
                <a:ea typeface="ヒラギノ角ゴ ProN W3" charset="-128"/>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128"/>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128"/>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128"/>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128"/>
                <a:sym typeface="Gill Sans Light" charset="0"/>
              </a:defRPr>
            </a:lvl9pPr>
          </a:lstStyle>
          <a:p>
            <a:pPr eaLnBrk="1" hangingPunct="1"/>
            <a:fld id="{5993CF15-4125-4E04-AE26-6143DFA981F2}" type="slidenum">
              <a:rPr lang="en-CA"/>
              <a:pPr eaLnBrk="1" hangingPunct="1"/>
              <a:t>16</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6"/>
          <p:cNvSpPr>
            <a:spLocks noGrp="1" noChangeArrowheads="1"/>
          </p:cNvSpPr>
          <p:nvPr>
            <p:ph type="sldNum" sz="quarter"/>
          </p:nvPr>
        </p:nvSpPr>
        <p:spPr>
          <a:xfrm>
            <a:off x="3884027" y="8685071"/>
            <a:ext cx="2972421" cy="457358"/>
          </a:xfrm>
          <a:prstGeom prst="rect">
            <a:avLst/>
          </a:prstGeom>
          <a:noFill/>
        </p:spPr>
        <p:txBody>
          <a:bodyPr lIns="90059" tIns="45030" rIns="90059" bIns="45030"/>
          <a:lstStyle/>
          <a:p>
            <a:fld id="{E88AEEA8-E846-4A76-9876-84EDF809B647}" type="slidenum">
              <a:rPr lang="en-US" smtClean="0"/>
              <a:pPr/>
              <a:t>17</a:t>
            </a:fld>
            <a:endParaRPr lang="en-US" smtClean="0"/>
          </a:p>
        </p:txBody>
      </p:sp>
      <p:sp>
        <p:nvSpPr>
          <p:cNvPr id="132099" name="Rectangle 1"/>
          <p:cNvSpPr>
            <a:spLocks noGrp="1" noRot="1" noChangeAspect="1" noChangeArrowheads="1" noTextEdit="1"/>
          </p:cNvSpPr>
          <p:nvPr>
            <p:ph type="sldImg"/>
          </p:nvPr>
        </p:nvSpPr>
        <p:spPr>
          <a:xfrm>
            <a:off x="1144588" y="695325"/>
            <a:ext cx="4568825" cy="3429000"/>
          </a:xfrm>
          <a:solidFill>
            <a:srgbClr val="FFFFFF"/>
          </a:solidFill>
          <a:ln>
            <a:solidFill>
              <a:srgbClr val="000000"/>
            </a:solidFill>
            <a:miter lim="800000"/>
          </a:ln>
        </p:spPr>
      </p:sp>
      <p:sp>
        <p:nvSpPr>
          <p:cNvPr id="132100" name="Rectangle 2"/>
          <p:cNvSpPr>
            <a:spLocks noGrp="1" noChangeArrowheads="1"/>
          </p:cNvSpPr>
          <p:nvPr>
            <p:ph type="body" idx="1"/>
          </p:nvPr>
        </p:nvSpPr>
        <p:spPr>
          <a:xfrm>
            <a:off x="686361" y="4342536"/>
            <a:ext cx="5486681" cy="4032249"/>
          </a:xfrm>
          <a:noFill/>
          <a:ln/>
        </p:spPr>
        <p:txBody>
          <a:bodyPr wrap="none" anchor="ctr"/>
          <a:lstStyle/>
          <a:p>
            <a:endParaRPr lang="en-US" smtClean="0">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6"/>
          <p:cNvSpPr>
            <a:spLocks noGrp="1" noChangeArrowheads="1"/>
          </p:cNvSpPr>
          <p:nvPr>
            <p:ph type="sldNum" sz="quarter"/>
          </p:nvPr>
        </p:nvSpPr>
        <p:spPr>
          <a:xfrm>
            <a:off x="3884027" y="8685071"/>
            <a:ext cx="2972421" cy="457358"/>
          </a:xfrm>
          <a:prstGeom prst="rect">
            <a:avLst/>
          </a:prstGeom>
          <a:noFill/>
        </p:spPr>
        <p:txBody>
          <a:bodyPr lIns="90059" tIns="45030" rIns="90059" bIns="45030"/>
          <a:lstStyle/>
          <a:p>
            <a:fld id="{E88AEEA8-E846-4A76-9876-84EDF809B647}" type="slidenum">
              <a:rPr lang="en-US" smtClean="0"/>
              <a:pPr/>
              <a:t>18</a:t>
            </a:fld>
            <a:endParaRPr lang="en-US" smtClean="0"/>
          </a:p>
        </p:txBody>
      </p:sp>
      <p:sp>
        <p:nvSpPr>
          <p:cNvPr id="132099" name="Rectangle 1"/>
          <p:cNvSpPr>
            <a:spLocks noGrp="1" noRot="1" noChangeAspect="1" noChangeArrowheads="1" noTextEdit="1"/>
          </p:cNvSpPr>
          <p:nvPr>
            <p:ph type="sldImg"/>
          </p:nvPr>
        </p:nvSpPr>
        <p:spPr>
          <a:xfrm>
            <a:off x="1144588" y="695325"/>
            <a:ext cx="4568825" cy="3429000"/>
          </a:xfrm>
          <a:solidFill>
            <a:srgbClr val="FFFFFF"/>
          </a:solidFill>
          <a:ln>
            <a:solidFill>
              <a:srgbClr val="000000"/>
            </a:solidFill>
            <a:miter lim="800000"/>
          </a:ln>
        </p:spPr>
      </p:sp>
      <p:sp>
        <p:nvSpPr>
          <p:cNvPr id="132100" name="Rectangle 2"/>
          <p:cNvSpPr>
            <a:spLocks noGrp="1" noChangeArrowheads="1"/>
          </p:cNvSpPr>
          <p:nvPr>
            <p:ph type="body" idx="1"/>
          </p:nvPr>
        </p:nvSpPr>
        <p:spPr>
          <a:xfrm>
            <a:off x="686361" y="4342536"/>
            <a:ext cx="5486681" cy="4032249"/>
          </a:xfrm>
          <a:noFill/>
          <a:ln/>
        </p:spPr>
        <p:txBody>
          <a:bodyPr wrap="none" anchor="ctr"/>
          <a:lstStyle/>
          <a:p>
            <a:endParaRPr lang="en-US" smtClean="0">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latin typeface="Lucida Grande" charset="0"/>
                <a:sym typeface="Lucida Grande" charset="0"/>
              </a:rPr>
              <a:t>Another taxonomy and verb collection for your toolbox is a system based off of Bloom</a:t>
            </a:r>
            <a:r>
              <a:rPr lang="ja-JP" altLang="en-US" dirty="0" smtClean="0">
                <a:latin typeface="Arial" pitchFamily="34" charset="0"/>
                <a:sym typeface="Lucida Grande" charset="0"/>
              </a:rPr>
              <a:t>’</a:t>
            </a:r>
            <a:r>
              <a:rPr lang="en-US" altLang="ja-JP" dirty="0" smtClean="0">
                <a:latin typeface="Lucida Grande" charset="0"/>
                <a:sym typeface="Lucida Grande" charset="0"/>
              </a:rPr>
              <a:t>s by Sue </a:t>
            </a:r>
            <a:r>
              <a:rPr lang="en-US" altLang="ja-JP" dirty="0" err="1" smtClean="0">
                <a:latin typeface="Lucida Grande" charset="0"/>
                <a:sym typeface="Lucida Grande" charset="0"/>
              </a:rPr>
              <a:t>Fostaty</a:t>
            </a:r>
            <a:r>
              <a:rPr lang="en-US" altLang="ja-JP" dirty="0" smtClean="0">
                <a:latin typeface="Lucida Grande" charset="0"/>
                <a:sym typeface="Lucida Grande" charset="0"/>
              </a:rPr>
              <a:t>-Young called ICE: Ideas, Connections and Extension. They are a </a:t>
            </a:r>
            <a:r>
              <a:rPr lang="en-US" altLang="ja-JP" dirty="0" smtClean="0">
                <a:latin typeface="Lucida Grande" charset="0"/>
                <a:sym typeface="Lucida Grande" charset="0"/>
              </a:rPr>
              <a:t>simpler collection </a:t>
            </a:r>
            <a:r>
              <a:rPr lang="en-US" altLang="ja-JP" dirty="0" smtClean="0">
                <a:latin typeface="Lucida Grande" charset="0"/>
                <a:sym typeface="Lucida Grande" charset="0"/>
              </a:rPr>
              <a:t>of verbs for different levels of </a:t>
            </a:r>
            <a:r>
              <a:rPr lang="en-US" altLang="ja-JP" dirty="0" smtClean="0">
                <a:latin typeface="Lucida Grande" charset="0"/>
                <a:sym typeface="Lucida Grande" charset="0"/>
              </a:rPr>
              <a:t>cognitive, psychomotor, and affective processes.</a:t>
            </a:r>
            <a:endParaRPr lang="en-US" altLang="ja-JP" dirty="0" smtClean="0">
              <a:latin typeface="Lucida Grande" charset="0"/>
              <a:sym typeface="Lucida Grande" charset="0"/>
            </a:endParaRPr>
          </a:p>
          <a:p>
            <a:pPr>
              <a:defRPr/>
            </a:pP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Rot="1" noChangeAspect="1" noChangeArrowheads="1"/>
          </p:cNvSpPr>
          <p:nvPr>
            <p:ph type="sldImg"/>
          </p:nvPr>
        </p:nvSpPr>
        <p:spPr>
          <a:solidFill>
            <a:srgbClr val="FFFFFF"/>
          </a:solidFill>
          <a:ln/>
        </p:spPr>
      </p:sp>
      <p:sp>
        <p:nvSpPr>
          <p:cNvPr id="34818" name="Rectangle 2"/>
          <p:cNvSpPr>
            <a:spLocks noGrp="1" noChangeArrowheads="1"/>
          </p:cNvSpPr>
          <p:nvPr>
            <p:ph type="body" idx="1"/>
          </p:nvPr>
        </p:nvSpPr>
        <p:spPr>
          <a:ln/>
        </p:spPr>
        <p:txBody>
          <a:bodyPr/>
          <a:lstStyle/>
          <a:p>
            <a:pPr eaLnBrk="1" hangingPunct="1">
              <a:defRPr/>
            </a:pPr>
            <a:endParaRPr lang="en-US" sz="2200" dirty="0">
              <a:latin typeface="Lucida Grande" charset="0"/>
              <a:ea typeface="MS PGothic" charset="0"/>
              <a:sym typeface="Lucida Grande" charset="0"/>
            </a:endParaRPr>
          </a:p>
          <a:p>
            <a:pPr eaLnBrk="1" hangingPunct="1">
              <a:defRPr/>
            </a:pPr>
            <a:r>
              <a:rPr lang="en-US" sz="2200" dirty="0" smtClean="0">
                <a:latin typeface="Lucida Grande" charset="0"/>
                <a:ea typeface="MS PGothic" charset="0"/>
                <a:sym typeface="Lucida Grande" charset="0"/>
              </a:rPr>
              <a:t>The </a:t>
            </a:r>
            <a:r>
              <a:rPr lang="en-US" sz="2200" dirty="0">
                <a:latin typeface="Lucida Grande" charset="0"/>
                <a:ea typeface="MS PGothic" charset="0"/>
                <a:sym typeface="Lucida Grande" charset="0"/>
              </a:rPr>
              <a:t>ideas represent the initial learning expectation, that learners are able to engage in learning at the surface level.  The learners are able to conceive the idea that was taught.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Rot="1" noChangeAspect="1" noChangeArrowheads="1"/>
          </p:cNvSpPr>
          <p:nvPr>
            <p:ph type="sldImg"/>
          </p:nvPr>
        </p:nvSpPr>
        <p:spPr>
          <a:solidFill>
            <a:srgbClr val="FFFFFF"/>
          </a:solidFill>
          <a:ln/>
        </p:spPr>
      </p:sp>
      <p:sp>
        <p:nvSpPr>
          <p:cNvPr id="8194" name="Rectangle 2"/>
          <p:cNvSpPr>
            <a:spLocks noGrp="1" noChangeArrowheads="1"/>
          </p:cNvSpPr>
          <p:nvPr>
            <p:ph type="body" idx="1"/>
          </p:nvPr>
        </p:nvSpPr>
        <p:spPr>
          <a:ln/>
        </p:spPr>
        <p:txBody>
          <a:bodyPr/>
          <a:lstStyle/>
          <a:p>
            <a:pPr eaLnBrk="1" hangingPunct="1">
              <a:defRPr/>
            </a:pPr>
            <a:r>
              <a:rPr lang="en-US" sz="2200" smtClean="0">
                <a:latin typeface="Lucida Grande" charset="0"/>
                <a:sym typeface="Lucida Grande" charset="0"/>
              </a:rPr>
              <a:t>The CEAB mandate states that engineering programs must adopt an outcomes based process, and have specified 12 learning outcomes, or graduate attributes, that all Canadian engineering graduates should embody.  Programs must be able to assess, measure and perform curriculum improvement based upon these 12 attributes.  </a:t>
            </a:r>
          </a:p>
          <a:p>
            <a:pPr eaLnBrk="1" hangingPunct="1">
              <a:defRPr/>
            </a:pPr>
            <a:endParaRPr lang="en-US" sz="2200" smtClean="0">
              <a:latin typeface="Lucida Grande" charset="0"/>
              <a:sym typeface="Lucida Grande" charset="0"/>
            </a:endParaRPr>
          </a:p>
          <a:p>
            <a:pPr eaLnBrk="1" hangingPunct="1">
              <a:defRPr/>
            </a:pPr>
            <a:endParaRPr lang="en-US" sz="2200" smtClean="0">
              <a:latin typeface="Lucida Grande" charset="0"/>
              <a:sym typeface="Lucida Grande"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Rot="1" noChangeAspect="1" noChangeArrowheads="1"/>
          </p:cNvSpPr>
          <p:nvPr>
            <p:ph type="sldImg"/>
          </p:nvPr>
        </p:nvSpPr>
        <p:spPr>
          <a:solidFill>
            <a:srgbClr val="FFFFFF"/>
          </a:solidFill>
          <a:ln/>
        </p:spPr>
      </p:sp>
      <p:sp>
        <p:nvSpPr>
          <p:cNvPr id="36866" name="Rectangle 2"/>
          <p:cNvSpPr>
            <a:spLocks noGrp="1" noChangeArrowheads="1"/>
          </p:cNvSpPr>
          <p:nvPr>
            <p:ph type="body" idx="1"/>
          </p:nvPr>
        </p:nvSpPr>
        <p:spPr>
          <a:ln/>
        </p:spPr>
        <p:txBody>
          <a:bodyPr/>
          <a:lstStyle/>
          <a:p>
            <a:pPr eaLnBrk="1" hangingPunct="1">
              <a:defRPr/>
            </a:pPr>
            <a:r>
              <a:rPr lang="en-US" sz="2200" smtClean="0">
                <a:latin typeface="Lucida Grande" charset="0"/>
                <a:ea typeface="ＭＳ Ｐゴシック" charset="0"/>
                <a:cs typeface="Lucida Grande" charset="0"/>
                <a:sym typeface="Lucida Grande" charset="0"/>
              </a:rPr>
              <a:t>Connections represents the level when learners are able to make the link between the ideas taught and the rest of their knowledge.  They begin to make connections between what they have learned and the world.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Rot="1" noChangeAspect="1" noChangeArrowheads="1"/>
          </p:cNvSpPr>
          <p:nvPr>
            <p:ph type="sldImg"/>
          </p:nvPr>
        </p:nvSpPr>
        <p:spPr>
          <a:solidFill>
            <a:srgbClr val="FFFFFF"/>
          </a:solidFill>
          <a:ln/>
        </p:spPr>
      </p:sp>
      <p:sp>
        <p:nvSpPr>
          <p:cNvPr id="38914" name="Rectangle 2"/>
          <p:cNvSpPr>
            <a:spLocks noGrp="1" noChangeArrowheads="1"/>
          </p:cNvSpPr>
          <p:nvPr>
            <p:ph type="body" idx="1"/>
          </p:nvPr>
        </p:nvSpPr>
        <p:spPr>
          <a:ln/>
        </p:spPr>
        <p:txBody>
          <a:bodyPr/>
          <a:lstStyle/>
          <a:p>
            <a:pPr eaLnBrk="1" hangingPunct="1">
              <a:defRPr/>
            </a:pPr>
            <a:r>
              <a:rPr lang="en-US" sz="2200" smtClean="0">
                <a:latin typeface="Lucida Grande" charset="0"/>
                <a:sym typeface="Lucida Grande" charset="0"/>
              </a:rPr>
              <a:t>Extensions represents the step beyond connections where learners begin to stretch the limits of their knowledge and extend the reach of their knowledge to unforeseen problems and issues, and the inter-related nature of their knowledge.  They begin to be able to fully apply the ideas and connections made in previous steps.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a:solidFill>
            <a:srgbClr val="FFFFFF"/>
          </a:solidFill>
          <a:ln/>
        </p:spPr>
      </p:sp>
      <p:sp>
        <p:nvSpPr>
          <p:cNvPr id="43010" name="Rectangle 2"/>
          <p:cNvSpPr>
            <a:spLocks noGrp="1" noChangeArrowheads="1"/>
          </p:cNvSpPr>
          <p:nvPr>
            <p:ph type="body" idx="1"/>
          </p:nvPr>
        </p:nvSpPr>
        <p:spPr>
          <a:ln/>
        </p:spPr>
        <p:txBody>
          <a:bodyPr/>
          <a:lstStyle/>
          <a:p>
            <a:pPr eaLnBrk="1" hangingPunct="1">
              <a:defRPr/>
            </a:pPr>
            <a:r>
              <a:rPr lang="en-US" sz="2200" smtClean="0">
                <a:latin typeface="Lucida Grande" charset="0"/>
                <a:sym typeface="Lucida Grande" charset="0"/>
              </a:rPr>
              <a:t>We would again like you to participate in final breakout session.  However, this time we would like you to group yourselves by the graduate attribute you would most like to develop indicators for.</a:t>
            </a:r>
          </a:p>
          <a:p>
            <a:pPr eaLnBrk="1" hangingPunct="1">
              <a:defRPr/>
            </a:pPr>
            <a:endParaRPr lang="en-US" sz="2200" smtClean="0">
              <a:latin typeface="Lucida Grande" charset="0"/>
              <a:sym typeface="Lucida Grande" charset="0"/>
            </a:endParaRPr>
          </a:p>
          <a:p>
            <a:pPr eaLnBrk="1" hangingPunct="1">
              <a:defRPr/>
            </a:pPr>
            <a:r>
              <a:rPr lang="en-US" sz="2200" smtClean="0">
                <a:latin typeface="Lucida Grande" charset="0"/>
                <a:sym typeface="Lucida Grande" charset="0"/>
              </a:rPr>
              <a:t>We</a:t>
            </a:r>
            <a:r>
              <a:rPr lang="ja-JP" altLang="en-US" sz="2200" smtClean="0">
                <a:latin typeface="Arial" pitchFamily="34" charset="0"/>
                <a:sym typeface="Lucida Grande" charset="0"/>
              </a:rPr>
              <a:t>’</a:t>
            </a:r>
            <a:r>
              <a:rPr lang="en-US" altLang="ja-JP" sz="2200" smtClean="0">
                <a:latin typeface="Lucida Grande" charset="0"/>
                <a:sym typeface="Lucida Grande" charset="0"/>
              </a:rPr>
              <a:t>ve place signs at each table for each Graduate Attribute, please join them and we</a:t>
            </a:r>
            <a:r>
              <a:rPr lang="ja-JP" altLang="en-US" sz="2200" smtClean="0">
                <a:latin typeface="Arial" pitchFamily="34" charset="0"/>
                <a:sym typeface="Lucida Grande" charset="0"/>
              </a:rPr>
              <a:t>’</a:t>
            </a:r>
            <a:r>
              <a:rPr lang="en-US" altLang="ja-JP" sz="2200" smtClean="0">
                <a:latin typeface="Lucida Grande" charset="0"/>
                <a:sym typeface="Lucida Grande" charset="0"/>
              </a:rPr>
              <a:t>ll go over what we would like you to do.</a:t>
            </a:r>
          </a:p>
          <a:p>
            <a:pPr eaLnBrk="1" hangingPunct="1">
              <a:defRPr/>
            </a:pPr>
            <a:endParaRPr lang="en-US" sz="2200" smtClean="0">
              <a:latin typeface="Lucida Grande" charset="0"/>
              <a:sym typeface="Lucida Grande" charset="0"/>
            </a:endParaRPr>
          </a:p>
          <a:p>
            <a:pPr eaLnBrk="1" hangingPunct="1">
              <a:defRPr/>
            </a:pPr>
            <a:r>
              <a:rPr lang="en-US" sz="2200" smtClean="0">
                <a:latin typeface="Lucida Grande" charset="0"/>
                <a:sym typeface="Lucida Grande" charset="0"/>
              </a:rPr>
              <a:t>Your table is a Curriculum Development committee drafting indicators for your chosen attribute for a 4th year capstone course.  Please feel free to use the indicators you brought with you, or develop ones with your group.  Once you</a:t>
            </a:r>
            <a:r>
              <a:rPr lang="ja-JP" altLang="en-US" sz="2200" smtClean="0">
                <a:latin typeface="Arial" pitchFamily="34" charset="0"/>
                <a:sym typeface="Lucida Grande" charset="0"/>
              </a:rPr>
              <a:t>’</a:t>
            </a:r>
            <a:r>
              <a:rPr lang="en-US" altLang="ja-JP" sz="2200" smtClean="0">
                <a:latin typeface="Lucida Grande" charset="0"/>
                <a:sym typeface="Lucida Grande" charset="0"/>
              </a:rPr>
              <a:t>ve developed or volunteered indicators, please vote amongst the group for the indicator that you would like to see worked further, with all workshop participants.</a:t>
            </a:r>
          </a:p>
          <a:p>
            <a:pPr eaLnBrk="1" hangingPunct="1">
              <a:defRPr/>
            </a:pPr>
            <a:endParaRPr lang="en-US" sz="2200" smtClean="0">
              <a:latin typeface="Lucida Grande" charset="0"/>
              <a:sym typeface="Lucida Grande" charset="0"/>
            </a:endParaRPr>
          </a:p>
          <a:p>
            <a:pPr eaLnBrk="1" hangingPunct="1">
              <a:defRPr/>
            </a:pPr>
            <a:r>
              <a:rPr lang="en-US" sz="2200" smtClean="0">
                <a:latin typeface="Lucida Grande" charset="0"/>
                <a:sym typeface="Lucida Grande" charset="0"/>
              </a:rPr>
              <a:t>We</a:t>
            </a:r>
            <a:r>
              <a:rPr lang="ja-JP" altLang="en-US" sz="2200" smtClean="0">
                <a:latin typeface="Arial" pitchFamily="34" charset="0"/>
                <a:sym typeface="Lucida Grande" charset="0"/>
              </a:rPr>
              <a:t>’</a:t>
            </a:r>
            <a:r>
              <a:rPr lang="en-US" altLang="ja-JP" sz="2200" smtClean="0">
                <a:latin typeface="Lucida Grande" charset="0"/>
                <a:sym typeface="Lucida Grande" charset="0"/>
              </a:rPr>
              <a:t>ve created a google spreadsheet with tabs for each of your groups.  Please input the indicator or indicators that you</a:t>
            </a:r>
            <a:r>
              <a:rPr lang="ja-JP" altLang="en-US" sz="2200" smtClean="0">
                <a:latin typeface="Arial" pitchFamily="34" charset="0"/>
                <a:sym typeface="Lucida Grande" charset="0"/>
              </a:rPr>
              <a:t>’</a:t>
            </a:r>
            <a:r>
              <a:rPr lang="en-US" altLang="ja-JP" sz="2200" smtClean="0">
                <a:latin typeface="Lucida Grande" charset="0"/>
                <a:sym typeface="Lucida Grande" charset="0"/>
              </a:rPr>
              <a:t>ve determined you want to work on further in your tab and save your work.  We will then discuss indicators for each attribute.</a:t>
            </a:r>
          </a:p>
          <a:p>
            <a:pPr eaLnBrk="1" hangingPunct="1">
              <a:defRPr/>
            </a:pPr>
            <a:endParaRPr lang="en-US" sz="2200" smtClean="0">
              <a:latin typeface="Lucida Grande" charset="0"/>
              <a:sym typeface="Lucida Grande" charset="0"/>
            </a:endParaRPr>
          </a:p>
          <a:p>
            <a:pPr eaLnBrk="1" hangingPunct="1">
              <a:defRPr/>
            </a:pPr>
            <a:endParaRPr lang="en-US" sz="2200" smtClean="0">
              <a:latin typeface="Lucida Grande" charset="0"/>
              <a:sym typeface="Lucida Grande"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Validity</a:t>
            </a:r>
            <a:r>
              <a:rPr lang="en-CA" baseline="0" dirty="0" smtClean="0"/>
              <a:t> and reliability of the data: will you be able to trust what comes out of the assessment?</a:t>
            </a:r>
            <a:endParaRPr lang="en-CA"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61FF58F-5E20-4733-AAC2-813C210FCA52}" type="slidenum">
              <a:rPr lang="en-CA" smtClean="0"/>
              <a:t>33</a:t>
            </a:fld>
            <a:endParaRPr lang="en-CA"/>
          </a:p>
        </p:txBody>
      </p:sp>
    </p:spTree>
    <p:extLst>
      <p:ext uri="{BB962C8B-B14F-4D97-AF65-F5344CB8AC3E}">
        <p14:creationId xmlns:p14="http://schemas.microsoft.com/office/powerpoint/2010/main" val="3767762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Resources: Heywood, Assessment in Higher Ed. </a:t>
            </a:r>
          </a:p>
          <a:p>
            <a:r>
              <a:rPr lang="en-CA" baseline="0" dirty="0" smtClean="0"/>
              <a:t>Rubrics book</a:t>
            </a:r>
          </a:p>
          <a:p>
            <a:r>
              <a:rPr lang="en-CA" baseline="0" dirty="0" smtClean="0"/>
              <a:t>Program evaluation book</a:t>
            </a:r>
          </a:p>
          <a:p>
            <a:endParaRPr lang="en-CA" baseline="0" dirty="0" smtClean="0"/>
          </a:p>
          <a:p>
            <a:pPr fontAlgn="base">
              <a:buFont typeface="Arial" pitchFamily="34" charset="0"/>
              <a:buNone/>
            </a:pPr>
            <a:r>
              <a:rPr lang="en-CA" sz="1800" b="0" i="0" kern="1200" baseline="0" dirty="0" smtClean="0">
                <a:solidFill>
                  <a:schemeClr val="tx1"/>
                </a:solidFill>
                <a:latin typeface="+mn-lt"/>
                <a:ea typeface="+mn-ea"/>
                <a:cs typeface="+mn-cs"/>
              </a:rPr>
              <a:t>Possible content:</a:t>
            </a:r>
          </a:p>
          <a:p>
            <a:pPr fontAlgn="base"/>
            <a:endParaRPr lang="en-CA" sz="1800" b="0" i="0" kern="1200" dirty="0" smtClean="0">
              <a:solidFill>
                <a:schemeClr val="tx1"/>
              </a:solidFill>
              <a:latin typeface="+mn-lt"/>
              <a:ea typeface="+mn-ea"/>
              <a:cs typeface="+mn-cs"/>
            </a:endParaRPr>
          </a:p>
          <a:p>
            <a:pPr fontAlgn="base"/>
            <a:r>
              <a:rPr lang="en-CA" sz="1800" b="0" i="0" kern="1200" dirty="0" smtClean="0">
                <a:solidFill>
                  <a:schemeClr val="tx1"/>
                </a:solidFill>
                <a:latin typeface="+mn-lt"/>
                <a:ea typeface="+mn-ea"/>
                <a:cs typeface="+mn-cs"/>
              </a:rPr>
              <a:t>Develop scoring rubrics to assist in evaluating abstract learning outcomes.</a:t>
            </a:r>
          </a:p>
          <a:p>
            <a:pPr fontAlgn="base"/>
            <a:r>
              <a:rPr lang="en-CA" sz="1800" b="0" i="0" kern="1200" dirty="0" smtClean="0">
                <a:solidFill>
                  <a:schemeClr val="tx1"/>
                </a:solidFill>
                <a:latin typeface="+mn-lt"/>
                <a:ea typeface="+mn-ea"/>
                <a:cs typeface="+mn-cs"/>
              </a:rPr>
              <a:t>Understand the pros and cons of various data collection methods.</a:t>
            </a:r>
          </a:p>
          <a:p>
            <a:pPr fontAlgn="base"/>
            <a:r>
              <a:rPr lang="en-CA" sz="1800" b="0" i="0" kern="1200" dirty="0" smtClean="0">
                <a:solidFill>
                  <a:schemeClr val="tx1"/>
                </a:solidFill>
                <a:latin typeface="+mn-lt"/>
                <a:ea typeface="+mn-ea"/>
                <a:cs typeface="+mn-cs"/>
              </a:rPr>
              <a:t>Utilize a planning matrix.</a:t>
            </a:r>
          </a:p>
          <a:p>
            <a:pPr fontAlgn="base"/>
            <a:r>
              <a:rPr lang="en-CA" sz="1800" b="0" i="0" kern="1200" dirty="0" smtClean="0">
                <a:solidFill>
                  <a:schemeClr val="tx1"/>
                </a:solidFill>
                <a:latin typeface="+mn-lt"/>
                <a:ea typeface="+mn-ea"/>
                <a:cs typeface="+mn-cs"/>
              </a:rPr>
              <a:t>Create clear and concise reports on assessment processes and results.</a:t>
            </a:r>
          </a:p>
          <a:p>
            <a:pPr fontAlgn="base"/>
            <a:r>
              <a:rPr lang="en-CA" sz="1800" b="0" i="0" kern="1200" dirty="0" smtClean="0">
                <a:solidFill>
                  <a:schemeClr val="tx1"/>
                </a:solidFill>
                <a:latin typeface="+mn-lt"/>
                <a:ea typeface="+mn-ea"/>
                <a:cs typeface="+mn-cs"/>
              </a:rPr>
              <a:t>Understand the difference between assessing program educational objectives and student learning outcomes.</a:t>
            </a:r>
          </a:p>
          <a:p>
            <a:pPr fontAlgn="base"/>
            <a:r>
              <a:rPr lang="en-CA" sz="1800" b="0" i="0" kern="1200" dirty="0" smtClean="0">
                <a:solidFill>
                  <a:schemeClr val="tx1"/>
                </a:solidFill>
                <a:latin typeface="+mn-lt"/>
                <a:ea typeface="+mn-ea"/>
                <a:cs typeface="+mn-cs"/>
              </a:rPr>
              <a:t>Understand the challenge of engaging faculty.</a:t>
            </a:r>
          </a:p>
          <a:p>
            <a:pPr fontAlgn="base"/>
            <a:r>
              <a:rPr lang="en-CA" sz="1800" b="1" i="0" kern="1200" dirty="0" smtClean="0">
                <a:solidFill>
                  <a:schemeClr val="tx1"/>
                </a:solidFill>
                <a:latin typeface="+mn-lt"/>
                <a:ea typeface="+mn-ea"/>
                <a:cs typeface="+mn-cs"/>
              </a:rPr>
              <a:t>Here is a brief outline of the day:</a:t>
            </a:r>
          </a:p>
          <a:p>
            <a:pPr fontAlgn="base"/>
            <a:r>
              <a:rPr lang="en-CA" sz="1800" b="0" i="0" kern="1200" dirty="0" smtClean="0">
                <a:solidFill>
                  <a:schemeClr val="tx1"/>
                </a:solidFill>
                <a:latin typeface="+mn-lt"/>
                <a:ea typeface="+mn-ea"/>
                <a:cs typeface="+mn-cs"/>
              </a:rPr>
              <a:t>Introduction and review of key terminology</a:t>
            </a:r>
          </a:p>
          <a:p>
            <a:pPr fontAlgn="base"/>
            <a:r>
              <a:rPr lang="en-CA" sz="1800" b="0" i="0" kern="1200" dirty="0" smtClean="0">
                <a:solidFill>
                  <a:schemeClr val="tx1"/>
                </a:solidFill>
                <a:latin typeface="+mn-lt"/>
                <a:ea typeface="+mn-ea"/>
                <a:cs typeface="+mn-cs"/>
              </a:rPr>
              <a:t>Introduction to the assessment plan cycle as it relates to continuous quality improvement</a:t>
            </a:r>
          </a:p>
          <a:p>
            <a:pPr fontAlgn="base"/>
            <a:r>
              <a:rPr lang="en-CA" sz="1800" b="0" i="0" kern="1200" dirty="0" smtClean="0">
                <a:solidFill>
                  <a:schemeClr val="tx1"/>
                </a:solidFill>
                <a:latin typeface="+mn-lt"/>
                <a:ea typeface="+mn-ea"/>
                <a:cs typeface="+mn-cs"/>
              </a:rPr>
              <a:t>Developing measurable performance criteria</a:t>
            </a:r>
          </a:p>
          <a:p>
            <a:pPr fontAlgn="base"/>
            <a:r>
              <a:rPr lang="en-CA" sz="1800" b="0" i="0" kern="1200" dirty="0" smtClean="0">
                <a:solidFill>
                  <a:schemeClr val="tx1"/>
                </a:solidFill>
                <a:latin typeface="+mn-lt"/>
                <a:ea typeface="+mn-ea"/>
                <a:cs typeface="+mn-cs"/>
              </a:rPr>
              <a:t>Writing scoring rubrics</a:t>
            </a:r>
          </a:p>
          <a:p>
            <a:pPr fontAlgn="base"/>
            <a:r>
              <a:rPr lang="en-CA" sz="1800" b="0" i="0" kern="1200" dirty="0" smtClean="0">
                <a:solidFill>
                  <a:schemeClr val="tx1"/>
                </a:solidFill>
                <a:latin typeface="+mn-lt"/>
                <a:ea typeface="+mn-ea"/>
                <a:cs typeface="+mn-cs"/>
              </a:rPr>
              <a:t>Simplifying curriculum mapping</a:t>
            </a:r>
          </a:p>
          <a:p>
            <a:pPr fontAlgn="base"/>
            <a:r>
              <a:rPr lang="en-CA" sz="1800" b="0" i="0" kern="1200" dirty="0" smtClean="0">
                <a:solidFill>
                  <a:schemeClr val="tx1"/>
                </a:solidFill>
                <a:latin typeface="+mn-lt"/>
                <a:ea typeface="+mn-ea"/>
                <a:cs typeface="+mn-cs"/>
              </a:rPr>
              <a:t>Reviewing and selecting data collection tools</a:t>
            </a:r>
          </a:p>
          <a:p>
            <a:pPr fontAlgn="base"/>
            <a:r>
              <a:rPr lang="en-CA" sz="1800" b="0" i="0" kern="1200" dirty="0" smtClean="0">
                <a:solidFill>
                  <a:schemeClr val="tx1"/>
                </a:solidFill>
                <a:latin typeface="+mn-lt"/>
                <a:ea typeface="+mn-ea"/>
                <a:cs typeface="+mn-cs"/>
              </a:rPr>
              <a:t>Developing efficient, sustainable processes</a:t>
            </a:r>
          </a:p>
          <a:p>
            <a:pPr fontAlgn="base"/>
            <a:r>
              <a:rPr lang="en-CA" sz="1800" b="0" i="0" kern="1200" dirty="0" smtClean="0">
                <a:solidFill>
                  <a:schemeClr val="tx1"/>
                </a:solidFill>
                <a:latin typeface="+mn-lt"/>
                <a:ea typeface="+mn-ea"/>
                <a:cs typeface="+mn-cs"/>
              </a:rPr>
              <a:t>Reviewing a planning matrix</a:t>
            </a:r>
          </a:p>
          <a:p>
            <a:pPr fontAlgn="base"/>
            <a:r>
              <a:rPr lang="en-CA" sz="1800" b="0" i="0" kern="1200" dirty="0" smtClean="0">
                <a:solidFill>
                  <a:schemeClr val="tx1"/>
                </a:solidFill>
                <a:latin typeface="+mn-lt"/>
                <a:ea typeface="+mn-ea"/>
                <a:cs typeface="+mn-cs"/>
              </a:rPr>
              <a:t>Reporting results</a:t>
            </a:r>
          </a:p>
          <a:p>
            <a:pPr fontAlgn="base"/>
            <a:r>
              <a:rPr lang="en-CA" sz="1800" b="0" i="0" kern="1200" dirty="0" smtClean="0">
                <a:solidFill>
                  <a:schemeClr val="tx1"/>
                </a:solidFill>
                <a:latin typeface="+mn-lt"/>
                <a:ea typeface="+mn-ea"/>
                <a:cs typeface="+mn-cs"/>
              </a:rPr>
              <a:t>Identifying faculty resistance</a:t>
            </a:r>
          </a:p>
          <a:p>
            <a:pPr fontAlgn="base"/>
            <a:r>
              <a:rPr lang="en-CA" sz="1800" b="0" i="0" kern="1200" dirty="0" smtClean="0">
                <a:solidFill>
                  <a:schemeClr val="tx1"/>
                </a:solidFill>
                <a:latin typeface="+mn-lt"/>
                <a:ea typeface="+mn-ea"/>
                <a:cs typeface="+mn-cs"/>
              </a:rPr>
              <a:t>If you've already developed your program's objectives and outcomes, and you're looking to take the next steps in your assessment plan, this workshop is for you.</a:t>
            </a:r>
          </a:p>
          <a:p>
            <a:endParaRPr lang="en-CA"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A77001A-BEC7-46AF-B995-69CBBC0B2908}" type="slidenum">
              <a:rPr lang="en-CA" smtClean="0"/>
              <a:pPr/>
              <a:t>34</a:t>
            </a:fld>
            <a:endParaRPr lang="en-CA"/>
          </a:p>
        </p:txBody>
      </p:sp>
    </p:spTree>
    <p:extLst>
      <p:ext uri="{BB962C8B-B14F-4D97-AF65-F5344CB8AC3E}">
        <p14:creationId xmlns:p14="http://schemas.microsoft.com/office/powerpoint/2010/main" val="2917796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Rot="1" noChangeAspect="1" noChangeArrowheads="1"/>
          </p:cNvSpPr>
          <p:nvPr>
            <p:ph type="sldImg"/>
          </p:nvPr>
        </p:nvSpPr>
        <p:spPr>
          <a:solidFill>
            <a:srgbClr val="FFFFFF"/>
          </a:solidFill>
          <a:ln/>
        </p:spPr>
      </p:sp>
      <p:sp>
        <p:nvSpPr>
          <p:cNvPr id="4098" name="Rectangle 2"/>
          <p:cNvSpPr>
            <a:spLocks noGrp="1" noChangeArrowheads="1"/>
          </p:cNvSpPr>
          <p:nvPr>
            <p:ph type="body" idx="1"/>
          </p:nvPr>
        </p:nvSpPr>
        <p:spPr>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2400" dirty="0" smtClean="0">
                <a:solidFill>
                  <a:schemeClr val="bg1"/>
                </a:solidFill>
                <a:ea typeface="MS PGothic" pitchFamily="34" charset="-128"/>
              </a:rPr>
              <a:t>Encourage continued interaction</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2400" dirty="0" smtClean="0">
              <a:solidFill>
                <a:schemeClr val="bg1"/>
              </a:solidFill>
              <a:ea typeface="MS PGothic" pitchFamily="34" charset="-128"/>
            </a:endParaRPr>
          </a:p>
          <a:p>
            <a:pPr eaLnBrk="1" hangingPunct="1">
              <a:defRPr/>
            </a:pPr>
            <a:r>
              <a:rPr lang="en-US" sz="2400" dirty="0" smtClean="0">
                <a:latin typeface="Lucida Grande" charset="0"/>
                <a:sym typeface="Lucida Grande" charset="0"/>
              </a:rPr>
              <a:t>All presentation materials, including notes for the slides are available on the EGAD website, along with additional materials and references to papers on developing indicators and learning outcomes.</a:t>
            </a:r>
          </a:p>
          <a:p>
            <a:pPr eaLnBrk="1" hangingPunct="1">
              <a:defRPr/>
            </a:pPr>
            <a:endParaRPr lang="en-US" sz="2400" dirty="0" smtClean="0">
              <a:latin typeface="Lucida Grande" charset="0"/>
              <a:sym typeface="Lucida Grande" charset="0"/>
            </a:endParaRPr>
          </a:p>
          <a:p>
            <a:pPr eaLnBrk="1" hangingPunct="1">
              <a:defRPr/>
            </a:pPr>
            <a:r>
              <a:rPr lang="en-CA" sz="2400" dirty="0" smtClean="0">
                <a:latin typeface="Lucida Grande" charset="0"/>
                <a:sym typeface="Lucida Grande" charset="0"/>
              </a:rPr>
              <a:t>EGAD survey</a:t>
            </a:r>
            <a:endParaRPr lang="en-US" altLang="ja-JP" sz="2400" dirty="0" smtClean="0">
              <a:latin typeface="Lucida Grande" charset="0"/>
              <a:sym typeface="Lucida Grande" charset="0"/>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2400" dirty="0" smtClean="0">
              <a:solidFill>
                <a:schemeClr val="bg1"/>
              </a:solidFill>
              <a:ea typeface="MS PGothic" pitchFamily="34" charset="-128"/>
            </a:endParaRPr>
          </a:p>
          <a:p>
            <a:pPr eaLnBrk="1" hangingPunct="1">
              <a:defRPr/>
            </a:pPr>
            <a:endParaRPr lang="en-US" sz="2200" dirty="0" smtClean="0">
              <a:latin typeface="Lucida Grande" charset="0"/>
              <a:ea typeface="ＭＳ Ｐゴシック" charset="0"/>
              <a:cs typeface="Lucida Grande" charset="0"/>
              <a:sym typeface="Lucida Grande" charset="0"/>
            </a:endParaRPr>
          </a:p>
          <a:p>
            <a:pPr eaLnBrk="1" hangingPunct="1">
              <a:defRPr/>
            </a:pPr>
            <a:endParaRPr lang="en-US" sz="2200" dirty="0" smtClean="0">
              <a:latin typeface="Lucida Grande" charset="0"/>
              <a:ea typeface="ＭＳ Ｐゴシック" charset="0"/>
              <a:cs typeface="Lucida Grande" charset="0"/>
              <a:sym typeface="Lucida Grande" charset="0"/>
            </a:endParaRPr>
          </a:p>
          <a:p>
            <a:pPr eaLnBrk="1" hangingPunct="1">
              <a:defRPr/>
            </a:pPr>
            <a:endParaRPr lang="en-US" sz="2200" dirty="0" smtClean="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smtClean="0"/>
              <a:t>Continous</a:t>
            </a:r>
            <a:r>
              <a:rPr lang="en-CA" baseline="0" dirty="0" smtClean="0"/>
              <a:t> – efficient, integrated into program delivery and assessment</a:t>
            </a:r>
          </a:p>
          <a:p>
            <a:r>
              <a:rPr lang="en-CA" baseline="0" dirty="0" smtClean="0"/>
              <a:t>Program – collaborative and must be understood by multiple parties</a:t>
            </a:r>
          </a:p>
          <a:p>
            <a:r>
              <a:rPr lang="en-CA" baseline="0" dirty="0" smtClean="0"/>
              <a:t>Data – data collected on student performance</a:t>
            </a:r>
            <a:endParaRPr lang="en-CA" dirty="0"/>
          </a:p>
        </p:txBody>
      </p:sp>
    </p:spTree>
    <p:extLst>
      <p:ext uri="{BB962C8B-B14F-4D97-AF65-F5344CB8AC3E}">
        <p14:creationId xmlns:p14="http://schemas.microsoft.com/office/powerpoint/2010/main" val="2061292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General process informed by what do you want to know that is particular to your program – do you have a special stream you want to know more about? Do you have long-standing issues?</a:t>
            </a:r>
            <a:r>
              <a:rPr lang="en-CA" baseline="0" dirty="0" smtClean="0"/>
              <a:t> Have you had concerns about a specific attribute</a:t>
            </a:r>
            <a:r>
              <a:rPr lang="en-CA" baseline="0" dirty="0" smtClean="0"/>
              <a:t>?</a:t>
            </a:r>
          </a:p>
          <a:p>
            <a:endParaRPr lang="en-CA" baseline="0" dirty="0" smtClean="0"/>
          </a:p>
          <a:p>
            <a:pPr eaLnBrk="1" hangingPunct="1">
              <a:defRPr/>
            </a:pPr>
            <a:r>
              <a:rPr lang="en-US" sz="800" dirty="0" smtClean="0">
                <a:latin typeface="Lucida Grande" charset="0"/>
                <a:sym typeface="Lucida Grande" charset="0"/>
              </a:rPr>
              <a:t>In other established outcomes-based processes in engineering education, such as ABET</a:t>
            </a:r>
            <a:r>
              <a:rPr lang="ja-JP" altLang="en-US" sz="800" dirty="0" smtClean="0">
                <a:latin typeface="Arial" pitchFamily="34" charset="0"/>
                <a:sym typeface="Lucida Grande" charset="0"/>
              </a:rPr>
              <a:t>’</a:t>
            </a:r>
            <a:r>
              <a:rPr lang="en-US" altLang="ja-JP" sz="800" dirty="0" smtClean="0">
                <a:latin typeface="Lucida Grande" charset="0"/>
                <a:sym typeface="Lucida Grande" charset="0"/>
              </a:rPr>
              <a:t>s EC2000 and (insert others), have intentionally left the universal outcomes vague, in order to encourage individual programs to distinguish themselves within their respective programs.  Typically, programs created program specific objectives, and then developed the own learning outcomes from these objectives.  In this case, the CEAB has termed these mid-level learning outcomes, indicators.</a:t>
            </a:r>
          </a:p>
          <a:p>
            <a:pPr eaLnBrk="1" hangingPunct="1">
              <a:defRPr/>
            </a:pPr>
            <a:endParaRPr lang="en-US" sz="800" dirty="0" smtClean="0">
              <a:latin typeface="Lucida Grande" charset="0"/>
              <a:sym typeface="Lucida Grande" charset="0"/>
            </a:endParaRPr>
          </a:p>
          <a:p>
            <a:pPr eaLnBrk="1" hangingPunct="1">
              <a:defRPr/>
            </a:pPr>
            <a:r>
              <a:rPr lang="en-US" sz="800" dirty="0" smtClean="0">
                <a:latin typeface="Lucida Grande" charset="0"/>
                <a:sym typeface="Lucida Grande" charset="0"/>
              </a:rPr>
              <a:t>But what makes a GOOD indicator?</a:t>
            </a:r>
          </a:p>
          <a:p>
            <a:pPr eaLnBrk="1" hangingPunct="1">
              <a:defRPr/>
            </a:pPr>
            <a:endParaRPr lang="en-US" sz="800" dirty="0" smtClean="0">
              <a:latin typeface="Lucida Grande" charset="0"/>
              <a:sym typeface="Lucida Grande" charset="0"/>
            </a:endParaRPr>
          </a:p>
          <a:p>
            <a:pPr eaLnBrk="1" hangingPunct="1">
              <a:defRPr/>
            </a:pPr>
            <a:endParaRPr lang="en-US" sz="800" dirty="0" smtClean="0">
              <a:latin typeface="Lucida Grande" charset="0"/>
              <a:sym typeface="Lucida Grande" charset="0"/>
            </a:endParaRPr>
          </a:p>
          <a:p>
            <a:pPr eaLnBrk="1" hangingPunct="1">
              <a:defRPr/>
            </a:pPr>
            <a:endParaRPr lang="en-US" sz="800" dirty="0" smtClean="0">
              <a:latin typeface="Lucida Grande" charset="0"/>
              <a:sym typeface="Lucida Grande" charset="0"/>
            </a:endParaRPr>
          </a:p>
          <a:p>
            <a:endParaRPr lang="en-CA" baseline="0" dirty="0" smtClean="0"/>
          </a:p>
          <a:p>
            <a:endParaRPr lang="en-CA" baseline="0" dirty="0" smtClean="0"/>
          </a:p>
          <a:p>
            <a:r>
              <a:rPr lang="en-CA" dirty="0" smtClean="0"/>
              <a:t>What do you want to know to improve your program? What innovative features do you want to study? What ongoing problems have you had?</a:t>
            </a:r>
          </a:p>
          <a:p>
            <a:endParaRPr lang="en-CA" dirty="0" smtClean="0"/>
          </a:p>
          <a:p>
            <a:r>
              <a:rPr lang="en-CA" dirty="0" smtClean="0"/>
              <a:t>These serve as guides as you create indicators, map your program, select people to be involved.</a:t>
            </a:r>
          </a:p>
          <a:p>
            <a:endParaRPr lang="en-CA"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7673EE3-AF48-4193-BDAC-EDEF37863A44}" type="slidenum">
              <a:rPr lang="en-CA" smtClean="0"/>
              <a:pPr/>
              <a:t>5</a:t>
            </a:fld>
            <a:endParaRPr lang="en-CA"/>
          </a:p>
        </p:txBody>
      </p:sp>
    </p:spTree>
    <p:extLst>
      <p:ext uri="{BB962C8B-B14F-4D97-AF65-F5344CB8AC3E}">
        <p14:creationId xmlns:p14="http://schemas.microsoft.com/office/powerpoint/2010/main" val="2359861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Rot="1" noChangeAspect="1" noChangeArrowheads="1"/>
          </p:cNvSpPr>
          <p:nvPr>
            <p:ph type="sldImg"/>
          </p:nvPr>
        </p:nvSpPr>
        <p:spPr>
          <a:solidFill>
            <a:srgbClr val="FFFFFF"/>
          </a:solidFill>
          <a:ln/>
        </p:spPr>
      </p:sp>
      <p:sp>
        <p:nvSpPr>
          <p:cNvPr id="10242" name="Rectangle 2"/>
          <p:cNvSpPr>
            <a:spLocks noGrp="1" noChangeArrowheads="1"/>
          </p:cNvSpPr>
          <p:nvPr>
            <p:ph type="body" idx="1"/>
          </p:nvPr>
        </p:nvSpPr>
        <p:spPr>
          <a:ln/>
        </p:spPr>
        <p:txBody>
          <a:bodyPr/>
          <a:lstStyle/>
          <a:p>
            <a:pPr eaLnBrk="1" hangingPunct="1">
              <a:defRPr/>
            </a:pPr>
            <a:r>
              <a:rPr lang="en-US" sz="2200" dirty="0" smtClean="0">
                <a:latin typeface="Lucida Grande" charset="0"/>
                <a:sym typeface="Lucida Grande" charset="0"/>
              </a:rPr>
              <a:t>However, the 12 attributes don</a:t>
            </a:r>
            <a:r>
              <a:rPr lang="ja-JP" altLang="en-US" sz="2200" dirty="0" smtClean="0">
                <a:latin typeface="Arial" pitchFamily="34" charset="0"/>
                <a:sym typeface="Lucida Grande" charset="0"/>
              </a:rPr>
              <a:t>’</a:t>
            </a:r>
            <a:r>
              <a:rPr lang="en-US" altLang="ja-JP" sz="2200" dirty="0" smtClean="0">
                <a:latin typeface="Lucida Grande" charset="0"/>
                <a:sym typeface="Lucida Grande" charset="0"/>
              </a:rPr>
              <a:t>t lend themselves particularly well to assessment and measurement.  In order to assess and measure these </a:t>
            </a:r>
            <a:r>
              <a:rPr lang="en-US" altLang="ja-JP" sz="2200" dirty="0" smtClean="0">
                <a:latin typeface="Lucida Grande" charset="0"/>
                <a:sym typeface="Lucida Grande" charset="0"/>
              </a:rPr>
              <a:t>broad, </a:t>
            </a:r>
            <a:r>
              <a:rPr lang="en-US" altLang="ja-JP" sz="2200" dirty="0" smtClean="0">
                <a:latin typeface="Lucida Grande" charset="0"/>
                <a:sym typeface="Lucida Grande" charset="0"/>
              </a:rPr>
              <a:t>complex, high-level attributes we should deconstruct them to their essence and create a less-complex set of elements that capture the intent of their respective attribute, but are easily assessed and measured.</a:t>
            </a:r>
            <a:endParaRPr lang="en-US" sz="2200" dirty="0" smtClean="0">
              <a:latin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6"/>
          <p:cNvSpPr>
            <a:spLocks noGrp="1" noChangeArrowheads="1"/>
          </p:cNvSpPr>
          <p:nvPr>
            <p:ph type="sldNum" sz="quarter"/>
          </p:nvPr>
        </p:nvSpPr>
        <p:spPr>
          <a:xfrm>
            <a:off x="3884027" y="8685071"/>
            <a:ext cx="2972421" cy="457358"/>
          </a:xfrm>
          <a:prstGeom prst="rect">
            <a:avLst/>
          </a:prstGeom>
          <a:noFill/>
        </p:spPr>
        <p:txBody>
          <a:bodyPr lIns="90059" tIns="45030" rIns="90059" bIns="45030"/>
          <a:lstStyle/>
          <a:p>
            <a:fld id="{C558C636-C5E7-4AD5-B333-28FBA860AEB0}" type="slidenum">
              <a:rPr lang="en-US" smtClean="0"/>
              <a:pPr/>
              <a:t>7</a:t>
            </a:fld>
            <a:endParaRPr lang="en-US" smtClean="0"/>
          </a:p>
        </p:txBody>
      </p:sp>
      <p:sp>
        <p:nvSpPr>
          <p:cNvPr id="129027"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129028" name="Rectangle 2"/>
          <p:cNvSpPr>
            <a:spLocks noGrp="1" noChangeArrowheads="1"/>
          </p:cNvSpPr>
          <p:nvPr>
            <p:ph type="body" idx="1"/>
          </p:nvPr>
        </p:nvSpPr>
        <p:spPr>
          <a:xfrm>
            <a:off x="686361" y="4342536"/>
            <a:ext cx="5486681" cy="4032249"/>
          </a:xfrm>
          <a:noFill/>
          <a:ln/>
        </p:spPr>
        <p:txBody>
          <a:bodyPr wrap="none" anchor="ctr"/>
          <a:lstStyle/>
          <a:p>
            <a:endParaRPr lang="en-US" dirty="0" smtClean="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Rot="1" noChangeAspect="1" noChangeArrowheads="1"/>
          </p:cNvSpPr>
          <p:nvPr>
            <p:ph type="sldImg"/>
          </p:nvPr>
        </p:nvSpPr>
        <p:spPr>
          <a:solidFill>
            <a:srgbClr val="FFFFFF"/>
          </a:solidFill>
          <a:ln/>
        </p:spPr>
      </p:sp>
      <p:sp>
        <p:nvSpPr>
          <p:cNvPr id="14338" name="Rectangle 2"/>
          <p:cNvSpPr>
            <a:spLocks noGrp="1" noChangeArrowheads="1"/>
          </p:cNvSpPr>
          <p:nvPr>
            <p:ph type="body" idx="1"/>
          </p:nvPr>
        </p:nvSpPr>
        <p:spPr>
          <a:ln/>
        </p:spPr>
        <p:txBody>
          <a:bodyPr/>
          <a:lstStyle/>
          <a:p>
            <a:pPr eaLnBrk="1" hangingPunct="1">
              <a:defRPr/>
            </a:pPr>
            <a:r>
              <a:rPr lang="en-US" altLang="ja-JP" sz="2200" dirty="0" smtClean="0">
                <a:latin typeface="Lucida Grande" charset="0"/>
                <a:sym typeface="Lucida Grande" charset="0"/>
              </a:rPr>
              <a:t>Indicators </a:t>
            </a:r>
            <a:r>
              <a:rPr lang="en-US" altLang="ja-JP" sz="2200" dirty="0" smtClean="0">
                <a:latin typeface="Lucida Grande" charset="0"/>
                <a:sym typeface="Lucida Grande" charset="0"/>
              </a:rPr>
              <a:t>are everywhere.  The most successful indicators are unobtrusive, pervasive and highly </a:t>
            </a:r>
            <a:r>
              <a:rPr lang="en-US" altLang="ja-JP" sz="2200" dirty="0" smtClean="0">
                <a:latin typeface="Lucida Grande" charset="0"/>
                <a:sym typeface="Lucida Grande" charset="0"/>
              </a:rPr>
              <a:t>functional, and provide information about a system. E.g. economic leading</a:t>
            </a:r>
            <a:r>
              <a:rPr lang="en-US" altLang="ja-JP" sz="2200" baseline="0" dirty="0" smtClean="0">
                <a:latin typeface="Lucida Grande" charset="0"/>
                <a:sym typeface="Lucida Grande" charset="0"/>
              </a:rPr>
              <a:t> indicators – employment rate, GDP change, </a:t>
            </a:r>
            <a:r>
              <a:rPr lang="en-US" altLang="ja-JP" sz="2200" dirty="0" smtClean="0">
                <a:latin typeface="Lucida Grande" charset="0"/>
                <a:sym typeface="Lucida Grande" charset="0"/>
              </a:rPr>
              <a:t>  </a:t>
            </a:r>
            <a:endParaRPr lang="en-US" altLang="ja-JP" sz="2200" dirty="0" smtClean="0">
              <a:latin typeface="Lucida Grande" charset="0"/>
              <a:sym typeface="Lucida Grande" charset="0"/>
            </a:endParaRPr>
          </a:p>
          <a:p>
            <a:pPr eaLnBrk="1" hangingPunct="1">
              <a:defRPr/>
            </a:pPr>
            <a:endParaRPr lang="en-US" sz="2200" dirty="0" smtClean="0">
              <a:latin typeface="Lucida Grande" charset="0"/>
              <a:sym typeface="Lucida Grande" charset="0"/>
            </a:endParaRPr>
          </a:p>
          <a:p>
            <a:pPr eaLnBrk="1" hangingPunct="1">
              <a:defRPr/>
            </a:pPr>
            <a:r>
              <a:rPr lang="en-US" sz="2200" dirty="0" smtClean="0">
                <a:latin typeface="Lucida Grande" charset="0"/>
                <a:sym typeface="Lucida Grande" charset="0"/>
              </a:rPr>
              <a:t>The battery indicator is a prime example.  It is a supremely simplistic design, but is highly functional, conveying a great deal of information at a glance though </a:t>
            </a:r>
            <a:r>
              <a:rPr lang="en-US" sz="2200" dirty="0" err="1" smtClean="0">
                <a:latin typeface="Lucida Grande" charset="0"/>
                <a:sym typeface="Lucida Grande" charset="0"/>
              </a:rPr>
              <a:t>colour</a:t>
            </a:r>
            <a:r>
              <a:rPr lang="en-US" sz="2200" dirty="0" smtClean="0">
                <a:latin typeface="Lucida Grande" charset="0"/>
                <a:sym typeface="Lucida Grande" charset="0"/>
              </a:rPr>
              <a:t>, shape and progression.  Upon looking at the indicator, you quickly understand its meaning.</a:t>
            </a:r>
          </a:p>
          <a:p>
            <a:pPr eaLnBrk="1" hangingPunct="1">
              <a:defRPr/>
            </a:pPr>
            <a:endParaRPr lang="en-US" sz="2200" dirty="0" smtClean="0">
              <a:latin typeface="Lucida Grande" charset="0"/>
              <a:sym typeface="Lucida Grande" charset="0"/>
            </a:endParaRPr>
          </a:p>
          <a:p>
            <a:pPr eaLnBrk="1" hangingPunct="1">
              <a:defRPr/>
            </a:pPr>
            <a:r>
              <a:rPr lang="en-US" sz="2200" dirty="0" smtClean="0">
                <a:latin typeface="Lucida Grande" charset="0"/>
                <a:sym typeface="Lucida Grande" charset="0"/>
              </a:rPr>
              <a:t>A </a:t>
            </a:r>
            <a:r>
              <a:rPr lang="en-US" sz="2200" dirty="0" smtClean="0">
                <a:latin typeface="Lucida Grande" charset="0"/>
                <a:sym typeface="Lucida Grande" charset="0"/>
              </a:rPr>
              <a:t>good indicator should be simple.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a:solidFill>
            <a:srgbClr val="FFFFFF"/>
          </a:solidFill>
          <a:ln/>
        </p:spPr>
      </p:sp>
      <p:sp>
        <p:nvSpPr>
          <p:cNvPr id="20482" name="Rectangle 2"/>
          <p:cNvSpPr>
            <a:spLocks noGrp="1" noChangeArrowheads="1"/>
          </p:cNvSpPr>
          <p:nvPr>
            <p:ph type="body" idx="1"/>
          </p:nvPr>
        </p:nvSpPr>
        <p:spPr>
          <a:ln/>
        </p:spPr>
        <p:txBody>
          <a:bodyPr/>
          <a:lstStyle/>
          <a:p>
            <a:pPr eaLnBrk="1" hangingPunct="1">
              <a:defRPr/>
            </a:pPr>
            <a:r>
              <a:rPr lang="en-US" sz="2200" dirty="0" smtClean="0">
                <a:latin typeface="Lucida Grande" charset="0"/>
                <a:ea typeface="ＭＳ Ｐゴシック" charset="0"/>
                <a:cs typeface="Lucida Grande" charset="0"/>
                <a:sym typeface="Lucida Grande" charset="0"/>
              </a:rPr>
              <a:t>With these principles in mind, we would like to invite you along with the other members of your table to participate in a breakout exercise.</a:t>
            </a:r>
          </a:p>
          <a:p>
            <a:pPr eaLnBrk="1" hangingPunct="1">
              <a:defRPr/>
            </a:pPr>
            <a:endParaRPr lang="en-US" sz="2200" dirty="0" smtClean="0">
              <a:latin typeface="Lucida Grande" charset="0"/>
              <a:ea typeface="ＭＳ Ｐゴシック" charset="0"/>
              <a:cs typeface="Lucida Grande" charset="0"/>
              <a:sym typeface="Lucida Grande" charset="0"/>
            </a:endParaRPr>
          </a:p>
          <a:p>
            <a:pPr eaLnBrk="1" hangingPunct="1">
              <a:defRPr/>
            </a:pPr>
            <a:endParaRPr lang="en-US" sz="2200" dirty="0" smtClean="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Rot="1" noChangeAspect="1" noChangeArrowheads="1"/>
          </p:cNvSpPr>
          <p:nvPr>
            <p:ph type="sldImg"/>
          </p:nvPr>
        </p:nvSpPr>
        <p:spPr>
          <a:solidFill>
            <a:srgbClr val="FFFFFF"/>
          </a:solidFill>
          <a:ln/>
        </p:spPr>
      </p:sp>
      <p:sp>
        <p:nvSpPr>
          <p:cNvPr id="22530" name="Rectangle 2"/>
          <p:cNvSpPr>
            <a:spLocks noGrp="1" noChangeArrowheads="1"/>
          </p:cNvSpPr>
          <p:nvPr>
            <p:ph type="body" idx="1"/>
          </p:nvPr>
        </p:nvSpPr>
        <p:spPr>
          <a:ln/>
        </p:spPr>
        <p:txBody>
          <a:bodyPr/>
          <a:lstStyle/>
          <a:p>
            <a:pPr eaLnBrk="1" hangingPunct="1">
              <a:defRPr/>
            </a:pPr>
            <a:r>
              <a:rPr lang="en-US" sz="2200" dirty="0" smtClean="0">
                <a:latin typeface="Lucida Grande" charset="0"/>
                <a:sym typeface="Lucida Grande" charset="0"/>
              </a:rPr>
              <a:t>Your group is a curriculum committee, evaluating draft indicators for a 4th year capstone course.  Assessments are planned around specialized tutorials and weekly progress meetings, and these draft indicators have been provided by the instructor:</a:t>
            </a:r>
          </a:p>
          <a:p>
            <a:pPr eaLnBrk="1" hangingPunct="1">
              <a:defRPr/>
            </a:pPr>
            <a:endParaRPr lang="en-US" sz="2200" dirty="0" smtClean="0">
              <a:latin typeface="Lucida Grande" charset="0"/>
              <a:sym typeface="Lucida Grande" charset="0"/>
            </a:endParaRPr>
          </a:p>
          <a:p>
            <a:pPr eaLnBrk="1" hangingPunct="1">
              <a:defRPr/>
            </a:pPr>
            <a:r>
              <a:rPr lang="en-US" sz="2200" dirty="0" smtClean="0">
                <a:latin typeface="Lucida Grande" charset="0"/>
                <a:sym typeface="Lucida Grande" charset="0"/>
              </a:rPr>
              <a:t>For these indicators, we would like you to discuss how they could be improved, and how they could be assessed.  </a:t>
            </a:r>
          </a:p>
          <a:p>
            <a:pPr eaLnBrk="1" hangingPunct="1">
              <a:defRPr/>
            </a:pPr>
            <a:endParaRPr lang="en-US" sz="2200" dirty="0" smtClean="0">
              <a:latin typeface="Lucida Grande" charset="0"/>
              <a:sym typeface="Lucida Grande" charset="0"/>
            </a:endParaRPr>
          </a:p>
          <a:p>
            <a:pPr eaLnBrk="1" hangingPunct="1">
              <a:defRPr/>
            </a:pPr>
            <a:r>
              <a:rPr lang="en-US" sz="2200" dirty="0" smtClean="0">
                <a:latin typeface="Lucida Grande" charset="0"/>
                <a:sym typeface="Lucida Grande" charset="0"/>
              </a:rPr>
              <a:t>After they work on it, gather their attention, and facilitate a discussion about each indicator and </a:t>
            </a:r>
            <a:r>
              <a:rPr lang="en-CA" sz="2200" dirty="0" smtClean="0">
                <a:latin typeface="Lucida Grande" charset="0"/>
                <a:sym typeface="Lucida Grande" charset="0"/>
              </a:rPr>
              <a:t>how useful it is</a:t>
            </a:r>
            <a:r>
              <a:rPr lang="en-US" altLang="ja-JP" sz="2200" dirty="0" smtClean="0">
                <a:latin typeface="Lucida Grande" charset="0"/>
                <a:sym typeface="Lucida Grande" charset="0"/>
              </a:rPr>
              <a:t>.</a:t>
            </a:r>
            <a:endParaRPr lang="en-US" altLang="ja-JP" sz="2200" dirty="0" smtClean="0">
              <a:latin typeface="Lucida Grande" charset="0"/>
              <a:sym typeface="Lucida Grande" charset="0"/>
            </a:endParaRPr>
          </a:p>
          <a:p>
            <a:pPr eaLnBrk="1" hangingPunct="1">
              <a:defRPr/>
            </a:pPr>
            <a:endParaRPr lang="en-US" sz="2200" dirty="0" smtClean="0">
              <a:latin typeface="Lucida Grande" charset="0"/>
              <a:sym typeface="Lucida Grande" charset="0"/>
            </a:endParaRPr>
          </a:p>
          <a:p>
            <a:pPr eaLnBrk="1" hangingPunct="1">
              <a:defRPr/>
            </a:pPr>
            <a:r>
              <a:rPr lang="en-US" sz="2200" dirty="0" smtClean="0">
                <a:latin typeface="Lucida Grande" charset="0"/>
                <a:sym typeface="Lucida Grande" charset="0"/>
              </a:rPr>
              <a:t>Are they measurable?</a:t>
            </a:r>
          </a:p>
          <a:p>
            <a:pPr eaLnBrk="1" hangingPunct="1">
              <a:defRPr/>
            </a:pPr>
            <a:r>
              <a:rPr lang="en-US" sz="2200" dirty="0" smtClean="0">
                <a:latin typeface="Lucida Grande" charset="0"/>
                <a:sym typeface="Lucida Grande" charset="0"/>
              </a:rPr>
              <a:t>Is it meaningful for monitoring student performance and making improvement?</a:t>
            </a:r>
          </a:p>
          <a:p>
            <a:pPr eaLnBrk="1" hangingPunct="1">
              <a:defRPr/>
            </a:pPr>
            <a:endParaRPr lang="en-US" sz="2200" dirty="0" smtClean="0">
              <a:latin typeface="Lucida Grande" charset="0"/>
              <a:sym typeface="Lucida Grande" charset="0"/>
            </a:endParaRPr>
          </a:p>
          <a:p>
            <a:pPr eaLnBrk="1" hangingPunct="1">
              <a:defRPr/>
            </a:pPr>
            <a:r>
              <a:rPr lang="en-US" sz="2200" dirty="0" smtClean="0">
                <a:latin typeface="Lucida Grande" charset="0"/>
                <a:sym typeface="Lucida Grande" charset="0"/>
              </a:rPr>
              <a:t>Common problems: overly vague, overly specific, </a:t>
            </a:r>
          </a:p>
          <a:p>
            <a:pPr eaLnBrk="1" hangingPunct="1">
              <a:defRPr/>
            </a:pPr>
            <a:r>
              <a:rPr lang="en-US" sz="2200" dirty="0" smtClean="0">
                <a:latin typeface="Lucida Grande" charset="0"/>
                <a:sym typeface="Lucida Grande" charset="0"/>
              </a:rPr>
              <a:t>Examples: not measurable, not an outcome, overly specific, not useful for improving program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2348455"/>
            <a:ext cx="8568531" cy="1621208"/>
          </a:xfrm>
          <a:prstGeom prst="rect">
            <a:avLst/>
          </a:prstGeom>
        </p:spPr>
        <p:txBody>
          <a:bodyPr vert="horz" lIns="63506" tIns="31754" rIns="63506" bIns="31754"/>
          <a:lstStyle/>
          <a:p>
            <a:r>
              <a:rPr lang="en-CA" smtClean="0"/>
              <a:t>Click to edit Master title style</a:t>
            </a:r>
            <a:endParaRPr lang="en-US"/>
          </a:p>
        </p:txBody>
      </p:sp>
      <p:sp>
        <p:nvSpPr>
          <p:cNvPr id="3" name="Subtitle 2"/>
          <p:cNvSpPr>
            <a:spLocks noGrp="1"/>
          </p:cNvSpPr>
          <p:nvPr>
            <p:ph type="subTitle" idx="1"/>
          </p:nvPr>
        </p:nvSpPr>
        <p:spPr>
          <a:xfrm>
            <a:off x="1512094" y="4284716"/>
            <a:ext cx="7056438" cy="1932323"/>
          </a:xfrm>
          <a:prstGeom prst="rect">
            <a:avLst/>
          </a:prstGeom>
        </p:spPr>
        <p:txBody>
          <a:bodyPr vert="horz" lIns="63506" tIns="31754" rIns="63506" bIns="31754"/>
          <a:lstStyle>
            <a:lvl1pPr marL="0" indent="0" algn="ctr">
              <a:buNone/>
              <a:defRPr/>
            </a:lvl1pPr>
            <a:lvl2pPr marL="317531" indent="0" algn="ctr">
              <a:buNone/>
              <a:defRPr/>
            </a:lvl2pPr>
            <a:lvl3pPr marL="635062" indent="0" algn="ctr">
              <a:buNone/>
              <a:defRPr/>
            </a:lvl3pPr>
            <a:lvl4pPr marL="952593" indent="0" algn="ctr">
              <a:buNone/>
              <a:defRPr/>
            </a:lvl4pPr>
            <a:lvl5pPr marL="1270124" indent="0" algn="ctr">
              <a:buNone/>
              <a:defRPr/>
            </a:lvl5pPr>
            <a:lvl6pPr marL="1587654" indent="0" algn="ctr">
              <a:buNone/>
              <a:defRPr/>
            </a:lvl6pPr>
            <a:lvl7pPr marL="1905185" indent="0" algn="ctr">
              <a:buNone/>
              <a:defRPr/>
            </a:lvl7pPr>
            <a:lvl8pPr marL="2222716" indent="0" algn="ctr">
              <a:buNone/>
              <a:defRPr/>
            </a:lvl8pPr>
            <a:lvl9pPr marL="2540247" indent="0" algn="ctr">
              <a:buNone/>
              <a:defRPr/>
            </a:lvl9pPr>
          </a:lstStyle>
          <a:p>
            <a:r>
              <a:rPr lang="en-CA" smtClean="0"/>
              <a:t>Click to edit Master subtitle style</a:t>
            </a:r>
            <a:endParaRPr lang="en-US"/>
          </a:p>
        </p:txBody>
      </p:sp>
    </p:spTree>
    <p:extLst>
      <p:ext uri="{BB962C8B-B14F-4D97-AF65-F5344CB8AC3E}">
        <p14:creationId xmlns:p14="http://schemas.microsoft.com/office/powerpoint/2010/main" val="349996080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4031" y="303239"/>
            <a:ext cx="9072563" cy="1260211"/>
          </a:xfrm>
          <a:prstGeom prst="rect">
            <a:avLst/>
          </a:prstGeom>
        </p:spPr>
        <p:txBody>
          <a:bodyPr vert="horz" lIns="63506" tIns="31754" rIns="63506" bIns="31754"/>
          <a:lstStyle/>
          <a:p>
            <a:r>
              <a:rPr lang="en-CA" smtClean="0"/>
              <a:t>Click to edit Master title style</a:t>
            </a:r>
            <a:endParaRPr lang="en-US"/>
          </a:p>
        </p:txBody>
      </p:sp>
      <p:sp>
        <p:nvSpPr>
          <p:cNvPr id="3" name="Vertical Text Placeholder 2"/>
          <p:cNvSpPr>
            <a:spLocks noGrp="1"/>
          </p:cNvSpPr>
          <p:nvPr>
            <p:ph type="body" orient="vert" idx="1"/>
          </p:nvPr>
        </p:nvSpPr>
        <p:spPr>
          <a:xfrm>
            <a:off x="504031" y="1764295"/>
            <a:ext cx="9072563" cy="4989646"/>
          </a:xfrm>
          <a:prstGeom prst="rect">
            <a:avLst/>
          </a:prstGeom>
        </p:spPr>
        <p:txBody>
          <a:bodyPr vert="eaVert" lIns="63506" tIns="31754" rIns="63506" bIns="31754"/>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07200181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8453" y="303240"/>
            <a:ext cx="2268141" cy="6450702"/>
          </a:xfrm>
          <a:prstGeom prst="rect">
            <a:avLst/>
          </a:prstGeom>
        </p:spPr>
        <p:txBody>
          <a:bodyPr vert="eaVert" lIns="63506" tIns="31754" rIns="63506" bIns="31754"/>
          <a:lstStyle/>
          <a:p>
            <a:r>
              <a:rPr lang="en-CA" smtClean="0"/>
              <a:t>Click to edit Master title style</a:t>
            </a:r>
            <a:endParaRPr lang="en-US"/>
          </a:p>
        </p:txBody>
      </p:sp>
      <p:sp>
        <p:nvSpPr>
          <p:cNvPr id="3" name="Vertical Text Placeholder 2"/>
          <p:cNvSpPr>
            <a:spLocks noGrp="1"/>
          </p:cNvSpPr>
          <p:nvPr>
            <p:ph type="body" orient="vert" idx="1"/>
          </p:nvPr>
        </p:nvSpPr>
        <p:spPr>
          <a:xfrm>
            <a:off x="504032" y="303240"/>
            <a:ext cx="6709916" cy="6450702"/>
          </a:xfrm>
          <a:prstGeom prst="rect">
            <a:avLst/>
          </a:prstGeom>
        </p:spPr>
        <p:txBody>
          <a:bodyPr vert="eaVert" lIns="63506" tIns="31754" rIns="63506" bIns="31754"/>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9635571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303239"/>
            <a:ext cx="9072563" cy="1260211"/>
          </a:xfrm>
          <a:prstGeom prst="rect">
            <a:avLst/>
          </a:prstGeom>
        </p:spPr>
        <p:txBody>
          <a:bodyPr vert="horz" lIns="63506" tIns="31754" rIns="63506" bIns="31754"/>
          <a:lstStyle/>
          <a:p>
            <a:r>
              <a:rPr lang="en-CA" smtClean="0"/>
              <a:t>Click to edit Master title style</a:t>
            </a:r>
            <a:endParaRPr lang="en-US"/>
          </a:p>
        </p:txBody>
      </p:sp>
      <p:sp>
        <p:nvSpPr>
          <p:cNvPr id="3" name="Content Placeholder 2"/>
          <p:cNvSpPr>
            <a:spLocks noGrp="1"/>
          </p:cNvSpPr>
          <p:nvPr>
            <p:ph idx="1"/>
          </p:nvPr>
        </p:nvSpPr>
        <p:spPr>
          <a:xfrm>
            <a:off x="504031" y="1764295"/>
            <a:ext cx="9072563" cy="4989646"/>
          </a:xfrm>
          <a:prstGeom prst="rect">
            <a:avLst/>
          </a:prstGeom>
        </p:spPr>
        <p:txBody>
          <a:bodyPr vert="horz" lIns="63506" tIns="31754" rIns="63506" bIns="31754"/>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91390957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409" y="4858375"/>
            <a:ext cx="8568531" cy="1501751"/>
          </a:xfrm>
          <a:prstGeom prst="rect">
            <a:avLst/>
          </a:prstGeom>
        </p:spPr>
        <p:txBody>
          <a:bodyPr vert="horz" lIns="63506" tIns="31754" rIns="63506" bIns="31754" anchor="t"/>
          <a:lstStyle>
            <a:lvl1pPr algn="l">
              <a:defRPr sz="2800" b="1" cap="all"/>
            </a:lvl1pPr>
          </a:lstStyle>
          <a:p>
            <a:r>
              <a:rPr lang="en-CA" smtClean="0"/>
              <a:t>Click to edit Master title style</a:t>
            </a:r>
            <a:endParaRPr lang="en-US"/>
          </a:p>
        </p:txBody>
      </p:sp>
      <p:sp>
        <p:nvSpPr>
          <p:cNvPr id="3" name="Text Placeholder 2"/>
          <p:cNvSpPr>
            <a:spLocks noGrp="1"/>
          </p:cNvSpPr>
          <p:nvPr>
            <p:ph type="body" idx="1"/>
          </p:nvPr>
        </p:nvSpPr>
        <p:spPr>
          <a:xfrm>
            <a:off x="796409" y="3204348"/>
            <a:ext cx="8568531" cy="1654027"/>
          </a:xfrm>
          <a:prstGeom prst="rect">
            <a:avLst/>
          </a:prstGeom>
        </p:spPr>
        <p:txBody>
          <a:bodyPr vert="horz" lIns="63506" tIns="31754" rIns="63506" bIns="31754" anchor="b"/>
          <a:lstStyle>
            <a:lvl1pPr marL="0" indent="0">
              <a:buNone/>
              <a:defRPr sz="1400"/>
            </a:lvl1pPr>
            <a:lvl2pPr marL="317531" indent="0">
              <a:buNone/>
              <a:defRPr sz="1200"/>
            </a:lvl2pPr>
            <a:lvl3pPr marL="635062" indent="0">
              <a:buNone/>
              <a:defRPr sz="1100"/>
            </a:lvl3pPr>
            <a:lvl4pPr marL="952593" indent="0">
              <a:buNone/>
              <a:defRPr sz="1000"/>
            </a:lvl4pPr>
            <a:lvl5pPr marL="1270124" indent="0">
              <a:buNone/>
              <a:defRPr sz="1000"/>
            </a:lvl5pPr>
            <a:lvl6pPr marL="1587654" indent="0">
              <a:buNone/>
              <a:defRPr sz="1000"/>
            </a:lvl6pPr>
            <a:lvl7pPr marL="1905185" indent="0">
              <a:buNone/>
              <a:defRPr sz="1000"/>
            </a:lvl7pPr>
            <a:lvl8pPr marL="2222716" indent="0">
              <a:buNone/>
              <a:defRPr sz="1000"/>
            </a:lvl8pPr>
            <a:lvl9pPr marL="2540247" indent="0">
              <a:buNone/>
              <a:defRPr sz="1000"/>
            </a:lvl9pPr>
          </a:lstStyle>
          <a:p>
            <a:pPr lvl="0"/>
            <a:r>
              <a:rPr lang="en-CA" smtClean="0"/>
              <a:t>Click to edit Master text styles</a:t>
            </a:r>
          </a:p>
        </p:txBody>
      </p:sp>
    </p:spTree>
    <p:extLst>
      <p:ext uri="{BB962C8B-B14F-4D97-AF65-F5344CB8AC3E}">
        <p14:creationId xmlns:p14="http://schemas.microsoft.com/office/powerpoint/2010/main" val="362545085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303239"/>
            <a:ext cx="9072563" cy="1260211"/>
          </a:xfrm>
          <a:prstGeom prst="rect">
            <a:avLst/>
          </a:prstGeom>
        </p:spPr>
        <p:txBody>
          <a:bodyPr vert="horz" lIns="63506" tIns="31754" rIns="63506" bIns="31754"/>
          <a:lstStyle/>
          <a:p>
            <a:r>
              <a:rPr lang="en-CA" smtClean="0"/>
              <a:t>Click to edit Master title style</a:t>
            </a:r>
            <a:endParaRPr lang="en-US"/>
          </a:p>
        </p:txBody>
      </p:sp>
      <p:sp>
        <p:nvSpPr>
          <p:cNvPr id="3" name="Content Placeholder 2"/>
          <p:cNvSpPr>
            <a:spLocks noGrp="1"/>
          </p:cNvSpPr>
          <p:nvPr>
            <p:ph sz="half" idx="1"/>
          </p:nvPr>
        </p:nvSpPr>
        <p:spPr>
          <a:xfrm>
            <a:off x="504031" y="1764295"/>
            <a:ext cx="4489029" cy="4989646"/>
          </a:xfrm>
          <a:prstGeom prst="rect">
            <a:avLst/>
          </a:prstGeom>
        </p:spPr>
        <p:txBody>
          <a:bodyPr vert="horz" lIns="63506" tIns="31754" rIns="63506" bIns="31754"/>
          <a:lstStyle>
            <a:lvl1pPr>
              <a:defRPr sz="2000"/>
            </a:lvl1pPr>
            <a:lvl2pPr>
              <a:defRPr sz="17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5087565" y="1764295"/>
            <a:ext cx="4489029" cy="4989646"/>
          </a:xfrm>
          <a:prstGeom prst="rect">
            <a:avLst/>
          </a:prstGeom>
        </p:spPr>
        <p:txBody>
          <a:bodyPr vert="horz" lIns="63506" tIns="31754" rIns="63506" bIns="31754"/>
          <a:lstStyle>
            <a:lvl1pPr>
              <a:defRPr sz="2000"/>
            </a:lvl1pPr>
            <a:lvl2pPr>
              <a:defRPr sz="17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03226880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303239"/>
            <a:ext cx="9072563" cy="1260211"/>
          </a:xfrm>
          <a:prstGeom prst="rect">
            <a:avLst/>
          </a:prstGeom>
        </p:spPr>
        <p:txBody>
          <a:bodyPr vert="horz" lIns="63506" tIns="31754" rIns="63506" bIns="31754"/>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504032" y="1692095"/>
            <a:ext cx="4453589" cy="706243"/>
          </a:xfrm>
          <a:prstGeom prst="rect">
            <a:avLst/>
          </a:prstGeom>
        </p:spPr>
        <p:txBody>
          <a:bodyPr vert="horz" lIns="63506" tIns="31754" rIns="63506" bIns="31754" anchor="b"/>
          <a:lstStyle>
            <a:lvl1pPr marL="0" indent="0">
              <a:buNone/>
              <a:defRPr sz="1700" b="1"/>
            </a:lvl1pPr>
            <a:lvl2pPr marL="317531" indent="0">
              <a:buNone/>
              <a:defRPr sz="1400" b="1"/>
            </a:lvl2pPr>
            <a:lvl3pPr marL="635062" indent="0">
              <a:buNone/>
              <a:defRPr sz="1200" b="1"/>
            </a:lvl3pPr>
            <a:lvl4pPr marL="952593" indent="0">
              <a:buNone/>
              <a:defRPr sz="1100" b="1"/>
            </a:lvl4pPr>
            <a:lvl5pPr marL="1270124" indent="0">
              <a:buNone/>
              <a:defRPr sz="1100" b="1"/>
            </a:lvl5pPr>
            <a:lvl6pPr marL="1587654" indent="0">
              <a:buNone/>
              <a:defRPr sz="1100" b="1"/>
            </a:lvl6pPr>
            <a:lvl7pPr marL="1905185" indent="0">
              <a:buNone/>
              <a:defRPr sz="1100" b="1"/>
            </a:lvl7pPr>
            <a:lvl8pPr marL="2222716" indent="0">
              <a:buNone/>
              <a:defRPr sz="1100" b="1"/>
            </a:lvl8pPr>
            <a:lvl9pPr marL="2540247" indent="0">
              <a:buNone/>
              <a:defRPr sz="1100" b="1"/>
            </a:lvl9pPr>
          </a:lstStyle>
          <a:p>
            <a:pPr lvl="0"/>
            <a:r>
              <a:rPr lang="en-CA" smtClean="0"/>
              <a:t>Click to edit Master text styles</a:t>
            </a:r>
          </a:p>
        </p:txBody>
      </p:sp>
      <p:sp>
        <p:nvSpPr>
          <p:cNvPr id="4" name="Content Placeholder 3"/>
          <p:cNvSpPr>
            <a:spLocks noGrp="1"/>
          </p:cNvSpPr>
          <p:nvPr>
            <p:ph sz="half" idx="2"/>
          </p:nvPr>
        </p:nvSpPr>
        <p:spPr>
          <a:xfrm>
            <a:off x="504032" y="2398338"/>
            <a:ext cx="4453589" cy="4355603"/>
          </a:xfrm>
          <a:prstGeom prst="rect">
            <a:avLst/>
          </a:prstGeom>
        </p:spPr>
        <p:txBody>
          <a:bodyPr vert="horz" lIns="63506" tIns="31754" rIns="63506" bIns="31754"/>
          <a:lstStyle>
            <a:lvl1pPr>
              <a:defRPr sz="17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5121037" y="1692095"/>
            <a:ext cx="4455558" cy="706243"/>
          </a:xfrm>
          <a:prstGeom prst="rect">
            <a:avLst/>
          </a:prstGeom>
        </p:spPr>
        <p:txBody>
          <a:bodyPr vert="horz" lIns="63506" tIns="31754" rIns="63506" bIns="31754" anchor="b"/>
          <a:lstStyle>
            <a:lvl1pPr marL="0" indent="0">
              <a:buNone/>
              <a:defRPr sz="1700" b="1"/>
            </a:lvl1pPr>
            <a:lvl2pPr marL="317531" indent="0">
              <a:buNone/>
              <a:defRPr sz="1400" b="1"/>
            </a:lvl2pPr>
            <a:lvl3pPr marL="635062" indent="0">
              <a:buNone/>
              <a:defRPr sz="1200" b="1"/>
            </a:lvl3pPr>
            <a:lvl4pPr marL="952593" indent="0">
              <a:buNone/>
              <a:defRPr sz="1100" b="1"/>
            </a:lvl4pPr>
            <a:lvl5pPr marL="1270124" indent="0">
              <a:buNone/>
              <a:defRPr sz="1100" b="1"/>
            </a:lvl5pPr>
            <a:lvl6pPr marL="1587654" indent="0">
              <a:buNone/>
              <a:defRPr sz="1100" b="1"/>
            </a:lvl6pPr>
            <a:lvl7pPr marL="1905185" indent="0">
              <a:buNone/>
              <a:defRPr sz="1100" b="1"/>
            </a:lvl7pPr>
            <a:lvl8pPr marL="2222716" indent="0">
              <a:buNone/>
              <a:defRPr sz="1100" b="1"/>
            </a:lvl8pPr>
            <a:lvl9pPr marL="2540247" indent="0">
              <a:buNone/>
              <a:defRPr sz="1100" b="1"/>
            </a:lvl9pPr>
          </a:lstStyle>
          <a:p>
            <a:pPr lvl="0"/>
            <a:r>
              <a:rPr lang="en-CA" smtClean="0"/>
              <a:t>Click to edit Master text styles</a:t>
            </a:r>
          </a:p>
        </p:txBody>
      </p:sp>
      <p:sp>
        <p:nvSpPr>
          <p:cNvPr id="6" name="Content Placeholder 5"/>
          <p:cNvSpPr>
            <a:spLocks noGrp="1"/>
          </p:cNvSpPr>
          <p:nvPr>
            <p:ph sz="quarter" idx="4"/>
          </p:nvPr>
        </p:nvSpPr>
        <p:spPr>
          <a:xfrm>
            <a:off x="5121037" y="2398338"/>
            <a:ext cx="4455558" cy="4355603"/>
          </a:xfrm>
          <a:prstGeom prst="rect">
            <a:avLst/>
          </a:prstGeom>
        </p:spPr>
        <p:txBody>
          <a:bodyPr vert="horz" lIns="63506" tIns="31754" rIns="63506" bIns="31754"/>
          <a:lstStyle>
            <a:lvl1pPr>
              <a:defRPr sz="17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69679186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303239"/>
            <a:ext cx="9072563" cy="1260211"/>
          </a:xfrm>
          <a:prstGeom prst="rect">
            <a:avLst/>
          </a:prstGeom>
        </p:spPr>
        <p:txBody>
          <a:bodyPr vert="horz" lIns="63506" tIns="31754" rIns="63506" bIns="31754"/>
          <a:lstStyle/>
          <a:p>
            <a:r>
              <a:rPr lang="en-CA" smtClean="0"/>
              <a:t>Click to edit Master title style</a:t>
            </a:r>
            <a:endParaRPr lang="en-US"/>
          </a:p>
        </p:txBody>
      </p:sp>
    </p:spTree>
    <p:extLst>
      <p:ext uri="{BB962C8B-B14F-4D97-AF65-F5344CB8AC3E}">
        <p14:creationId xmlns:p14="http://schemas.microsoft.com/office/powerpoint/2010/main" val="179478927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31431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1" y="300614"/>
            <a:ext cx="3316565" cy="1281214"/>
          </a:xfrm>
          <a:prstGeom prst="rect">
            <a:avLst/>
          </a:prstGeom>
        </p:spPr>
        <p:txBody>
          <a:bodyPr vert="horz" lIns="63506" tIns="31754" rIns="63506" bIns="31754" anchor="b"/>
          <a:lstStyle>
            <a:lvl1pPr algn="l">
              <a:defRPr sz="1400" b="1"/>
            </a:lvl1pPr>
          </a:lstStyle>
          <a:p>
            <a:r>
              <a:rPr lang="en-CA" smtClean="0"/>
              <a:t>Click to edit Master title style</a:t>
            </a:r>
            <a:endParaRPr lang="en-US"/>
          </a:p>
        </p:txBody>
      </p:sp>
      <p:sp>
        <p:nvSpPr>
          <p:cNvPr id="3" name="Content Placeholder 2"/>
          <p:cNvSpPr>
            <a:spLocks noGrp="1"/>
          </p:cNvSpPr>
          <p:nvPr>
            <p:ph idx="1"/>
          </p:nvPr>
        </p:nvSpPr>
        <p:spPr>
          <a:xfrm>
            <a:off x="3941682" y="300613"/>
            <a:ext cx="5634912" cy="6453328"/>
          </a:xfrm>
          <a:prstGeom prst="rect">
            <a:avLst/>
          </a:prstGeom>
        </p:spPr>
        <p:txBody>
          <a:bodyPr vert="horz" lIns="63506" tIns="31754" rIns="63506" bIns="3175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504031" y="1581827"/>
            <a:ext cx="3316565" cy="5172114"/>
          </a:xfrm>
          <a:prstGeom prst="rect">
            <a:avLst/>
          </a:prstGeom>
        </p:spPr>
        <p:txBody>
          <a:bodyPr vert="horz" lIns="63506" tIns="31754" rIns="63506" bIns="31754"/>
          <a:lstStyle>
            <a:lvl1pPr marL="0" indent="0">
              <a:buNone/>
              <a:defRPr sz="1000"/>
            </a:lvl1pPr>
            <a:lvl2pPr marL="317531" indent="0">
              <a:buNone/>
              <a:defRPr sz="900"/>
            </a:lvl2pPr>
            <a:lvl3pPr marL="635062" indent="0">
              <a:buNone/>
              <a:defRPr sz="700"/>
            </a:lvl3pPr>
            <a:lvl4pPr marL="952593" indent="0">
              <a:buNone/>
              <a:defRPr sz="700"/>
            </a:lvl4pPr>
            <a:lvl5pPr marL="1270124" indent="0">
              <a:buNone/>
              <a:defRPr sz="700"/>
            </a:lvl5pPr>
            <a:lvl6pPr marL="1587654" indent="0">
              <a:buNone/>
              <a:defRPr sz="700"/>
            </a:lvl6pPr>
            <a:lvl7pPr marL="1905185" indent="0">
              <a:buNone/>
              <a:defRPr sz="700"/>
            </a:lvl7pPr>
            <a:lvl8pPr marL="2222716" indent="0">
              <a:buNone/>
              <a:defRPr sz="700"/>
            </a:lvl8pPr>
            <a:lvl9pPr marL="2540247" indent="0">
              <a:buNone/>
              <a:defRPr sz="700"/>
            </a:lvl9pPr>
          </a:lstStyle>
          <a:p>
            <a:pPr lvl="0"/>
            <a:r>
              <a:rPr lang="en-CA" smtClean="0"/>
              <a:t>Click to edit Master text styles</a:t>
            </a:r>
          </a:p>
        </p:txBody>
      </p:sp>
    </p:spTree>
    <p:extLst>
      <p:ext uri="{BB962C8B-B14F-4D97-AF65-F5344CB8AC3E}">
        <p14:creationId xmlns:p14="http://schemas.microsoft.com/office/powerpoint/2010/main" val="379371830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5764" y="5292884"/>
            <a:ext cx="6048375" cy="624855"/>
          </a:xfrm>
          <a:prstGeom prst="rect">
            <a:avLst/>
          </a:prstGeom>
        </p:spPr>
        <p:txBody>
          <a:bodyPr vert="horz" lIns="63506" tIns="31754" rIns="63506" bIns="31754" anchor="b"/>
          <a:lstStyle>
            <a:lvl1pPr algn="l">
              <a:defRPr sz="1400" b="1"/>
            </a:lvl1pPr>
          </a:lstStyle>
          <a:p>
            <a:r>
              <a:rPr lang="en-CA" smtClean="0"/>
              <a:t>Click to edit Master title style</a:t>
            </a:r>
            <a:endParaRPr lang="en-US"/>
          </a:p>
        </p:txBody>
      </p:sp>
      <p:sp>
        <p:nvSpPr>
          <p:cNvPr id="3" name="Picture Placeholder 2"/>
          <p:cNvSpPr>
            <a:spLocks noGrp="1"/>
          </p:cNvSpPr>
          <p:nvPr>
            <p:ph type="pic" idx="1"/>
          </p:nvPr>
        </p:nvSpPr>
        <p:spPr>
          <a:xfrm>
            <a:off x="1975764" y="676050"/>
            <a:ext cx="6048375" cy="4536758"/>
          </a:xfrm>
          <a:prstGeom prst="rect">
            <a:avLst/>
          </a:prstGeom>
        </p:spPr>
        <p:txBody>
          <a:bodyPr vert="horz" lIns="63506" tIns="31754" rIns="63506" bIns="31754"/>
          <a:lstStyle>
            <a:lvl1pPr marL="0" indent="0">
              <a:buNone/>
              <a:defRPr sz="2200"/>
            </a:lvl1pPr>
            <a:lvl2pPr marL="317531" indent="0">
              <a:buNone/>
              <a:defRPr sz="2000"/>
            </a:lvl2pPr>
            <a:lvl3pPr marL="635062" indent="0">
              <a:buNone/>
              <a:defRPr sz="1700"/>
            </a:lvl3pPr>
            <a:lvl4pPr marL="952593" indent="0">
              <a:buNone/>
              <a:defRPr sz="1400"/>
            </a:lvl4pPr>
            <a:lvl5pPr marL="1270124" indent="0">
              <a:buNone/>
              <a:defRPr sz="1400"/>
            </a:lvl5pPr>
            <a:lvl6pPr marL="1587654" indent="0">
              <a:buNone/>
              <a:defRPr sz="1400"/>
            </a:lvl6pPr>
            <a:lvl7pPr marL="1905185" indent="0">
              <a:buNone/>
              <a:defRPr sz="1400"/>
            </a:lvl7pPr>
            <a:lvl8pPr marL="2222716" indent="0">
              <a:buNone/>
              <a:defRPr sz="1400"/>
            </a:lvl8pPr>
            <a:lvl9pPr marL="2540247" indent="0">
              <a:buNone/>
              <a:defRPr sz="14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1975764" y="5917738"/>
            <a:ext cx="6048375" cy="887399"/>
          </a:xfrm>
          <a:prstGeom prst="rect">
            <a:avLst/>
          </a:prstGeom>
        </p:spPr>
        <p:txBody>
          <a:bodyPr vert="horz" lIns="63506" tIns="31754" rIns="63506" bIns="31754"/>
          <a:lstStyle>
            <a:lvl1pPr marL="0" indent="0">
              <a:buNone/>
              <a:defRPr sz="1000"/>
            </a:lvl1pPr>
            <a:lvl2pPr marL="317531" indent="0">
              <a:buNone/>
              <a:defRPr sz="900"/>
            </a:lvl2pPr>
            <a:lvl3pPr marL="635062" indent="0">
              <a:buNone/>
              <a:defRPr sz="700"/>
            </a:lvl3pPr>
            <a:lvl4pPr marL="952593" indent="0">
              <a:buNone/>
              <a:defRPr sz="700"/>
            </a:lvl4pPr>
            <a:lvl5pPr marL="1270124" indent="0">
              <a:buNone/>
              <a:defRPr sz="700"/>
            </a:lvl5pPr>
            <a:lvl6pPr marL="1587654" indent="0">
              <a:buNone/>
              <a:defRPr sz="700"/>
            </a:lvl6pPr>
            <a:lvl7pPr marL="1905185" indent="0">
              <a:buNone/>
              <a:defRPr sz="700"/>
            </a:lvl7pPr>
            <a:lvl8pPr marL="2222716" indent="0">
              <a:buNone/>
              <a:defRPr sz="700"/>
            </a:lvl8pPr>
            <a:lvl9pPr marL="2540247" indent="0">
              <a:buNone/>
              <a:defRPr sz="700"/>
            </a:lvl9pPr>
          </a:lstStyle>
          <a:p>
            <a:pPr lvl="0"/>
            <a:r>
              <a:rPr lang="en-CA" smtClean="0"/>
              <a:t>Click to edit Master text styles</a:t>
            </a:r>
          </a:p>
        </p:txBody>
      </p:sp>
    </p:spTree>
    <p:extLst>
      <p:ext uri="{BB962C8B-B14F-4D97-AF65-F5344CB8AC3E}">
        <p14:creationId xmlns:p14="http://schemas.microsoft.com/office/powerpoint/2010/main" val="164915202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600">
          <a:solidFill>
            <a:schemeClr val="tx1"/>
          </a:solidFill>
          <a:latin typeface="+mj-lt"/>
          <a:ea typeface="+mj-ea"/>
          <a:cs typeface="+mj-cs"/>
          <a:sym typeface="Gill Sans Light" charset="0"/>
        </a:defRPr>
      </a:lvl1pPr>
      <a:lvl2pPr algn="ctr" rtl="0" eaLnBrk="0" fontAlgn="base" hangingPunct="0">
        <a:spcBef>
          <a:spcPct val="0"/>
        </a:spcBef>
        <a:spcAft>
          <a:spcPct val="0"/>
        </a:spcAft>
        <a:defRPr sz="4600">
          <a:solidFill>
            <a:schemeClr val="tx1"/>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4600">
          <a:solidFill>
            <a:schemeClr val="tx1"/>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4600">
          <a:solidFill>
            <a:schemeClr val="tx1"/>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4600">
          <a:solidFill>
            <a:schemeClr val="tx1"/>
          </a:solidFill>
          <a:latin typeface="Gill Sans Light" charset="0"/>
          <a:ea typeface="ヒラギノ角ゴ ProN W3" charset="0"/>
          <a:cs typeface="ヒラギノ角ゴ ProN W3" charset="0"/>
          <a:sym typeface="Gill Sans Light" charset="0"/>
        </a:defRPr>
      </a:lvl5pPr>
      <a:lvl6pPr marL="317531" algn="ctr" rtl="0" fontAlgn="base">
        <a:spcBef>
          <a:spcPct val="0"/>
        </a:spcBef>
        <a:spcAft>
          <a:spcPct val="0"/>
        </a:spcAft>
        <a:defRPr sz="4600">
          <a:solidFill>
            <a:schemeClr val="tx1"/>
          </a:solidFill>
          <a:latin typeface="Gill Sans Light" charset="0"/>
          <a:ea typeface="ヒラギノ角ゴ ProN W3" charset="0"/>
          <a:cs typeface="ヒラギノ角ゴ ProN W3" charset="0"/>
          <a:sym typeface="Gill Sans Light" charset="0"/>
        </a:defRPr>
      </a:lvl6pPr>
      <a:lvl7pPr marL="635062" algn="ctr" rtl="0" fontAlgn="base">
        <a:spcBef>
          <a:spcPct val="0"/>
        </a:spcBef>
        <a:spcAft>
          <a:spcPct val="0"/>
        </a:spcAft>
        <a:defRPr sz="4600">
          <a:solidFill>
            <a:schemeClr val="tx1"/>
          </a:solidFill>
          <a:latin typeface="Gill Sans Light" charset="0"/>
          <a:ea typeface="ヒラギノ角ゴ ProN W3" charset="0"/>
          <a:cs typeface="ヒラギノ角ゴ ProN W3" charset="0"/>
          <a:sym typeface="Gill Sans Light" charset="0"/>
        </a:defRPr>
      </a:lvl7pPr>
      <a:lvl8pPr marL="952593" algn="ctr" rtl="0" fontAlgn="base">
        <a:spcBef>
          <a:spcPct val="0"/>
        </a:spcBef>
        <a:spcAft>
          <a:spcPct val="0"/>
        </a:spcAft>
        <a:defRPr sz="4600">
          <a:solidFill>
            <a:schemeClr val="tx1"/>
          </a:solidFill>
          <a:latin typeface="Gill Sans Light" charset="0"/>
          <a:ea typeface="ヒラギノ角ゴ ProN W3" charset="0"/>
          <a:cs typeface="ヒラギノ角ゴ ProN W3" charset="0"/>
          <a:sym typeface="Gill Sans Light" charset="0"/>
        </a:defRPr>
      </a:lvl8pPr>
      <a:lvl9pPr marL="1270124" algn="ctr" rtl="0" fontAlgn="base">
        <a:spcBef>
          <a:spcPct val="0"/>
        </a:spcBef>
        <a:spcAft>
          <a:spcPct val="0"/>
        </a:spcAft>
        <a:defRPr sz="4600">
          <a:solidFill>
            <a:schemeClr val="tx1"/>
          </a:solidFill>
          <a:latin typeface="Gill Sans Light" charset="0"/>
          <a:ea typeface="ヒラギノ角ゴ ProN W3" charset="0"/>
          <a:cs typeface="ヒラギノ角ゴ ProN W3" charset="0"/>
          <a:sym typeface="Gill Sans Light" charset="0"/>
        </a:defRPr>
      </a:lvl9pPr>
    </p:titleStyle>
    <p:bodyStyle>
      <a:lvl1pPr marL="238008" indent="-238008" algn="ctr" rtl="0" eaLnBrk="0" fontAlgn="base" hangingPunct="0">
        <a:spcBef>
          <a:spcPct val="0"/>
        </a:spcBef>
        <a:spcAft>
          <a:spcPct val="0"/>
        </a:spcAft>
        <a:defRPr sz="2300">
          <a:solidFill>
            <a:schemeClr val="tx1"/>
          </a:solidFill>
          <a:latin typeface="+mn-lt"/>
          <a:ea typeface="+mn-ea"/>
          <a:cs typeface="+mn-cs"/>
          <a:sym typeface="Gill Sans Light" charset="0"/>
        </a:defRPr>
      </a:lvl1pPr>
      <a:lvl2pPr marL="514518" indent="-197757" algn="ctr" rtl="0" eaLnBrk="0" fontAlgn="base" hangingPunct="0">
        <a:spcBef>
          <a:spcPct val="0"/>
        </a:spcBef>
        <a:spcAft>
          <a:spcPct val="0"/>
        </a:spcAft>
        <a:defRPr sz="2300">
          <a:solidFill>
            <a:schemeClr val="tx1"/>
          </a:solidFill>
          <a:latin typeface="+mn-lt"/>
          <a:ea typeface="+mn-ea"/>
          <a:cs typeface="+mn-cs"/>
          <a:sym typeface="Gill Sans Light" charset="0"/>
        </a:defRPr>
      </a:lvl2pPr>
      <a:lvl3pPr marL="792778" indent="-157505" algn="ctr" rtl="0" eaLnBrk="0" fontAlgn="base" hangingPunct="0">
        <a:spcBef>
          <a:spcPct val="0"/>
        </a:spcBef>
        <a:spcAft>
          <a:spcPct val="0"/>
        </a:spcAft>
        <a:defRPr sz="2300">
          <a:solidFill>
            <a:schemeClr val="tx1"/>
          </a:solidFill>
          <a:latin typeface="+mn-lt"/>
          <a:ea typeface="+mn-ea"/>
          <a:cs typeface="+mn-cs"/>
          <a:sym typeface="Gill Sans Light" charset="0"/>
        </a:defRPr>
      </a:lvl3pPr>
      <a:lvl4pPr marL="1111289" indent="-157505" algn="ctr" rtl="0" eaLnBrk="0" fontAlgn="base" hangingPunct="0">
        <a:spcBef>
          <a:spcPct val="0"/>
        </a:spcBef>
        <a:spcAft>
          <a:spcPct val="0"/>
        </a:spcAft>
        <a:defRPr sz="2300">
          <a:solidFill>
            <a:schemeClr val="tx1"/>
          </a:solidFill>
          <a:latin typeface="+mn-lt"/>
          <a:ea typeface="+mn-ea"/>
          <a:cs typeface="+mn-cs"/>
          <a:sym typeface="Gill Sans Light" charset="0"/>
        </a:defRPr>
      </a:lvl4pPr>
      <a:lvl5pPr marL="1428049" indent="-157505" algn="ctr" rtl="0" eaLnBrk="0" fontAlgn="base" hangingPunct="0">
        <a:spcBef>
          <a:spcPct val="0"/>
        </a:spcBef>
        <a:spcAft>
          <a:spcPct val="0"/>
        </a:spcAft>
        <a:defRPr sz="2300">
          <a:solidFill>
            <a:schemeClr val="tx1"/>
          </a:solidFill>
          <a:latin typeface="+mn-lt"/>
          <a:ea typeface="+mn-ea"/>
          <a:cs typeface="+mn-cs"/>
          <a:sym typeface="Gill Sans Light" charset="0"/>
        </a:defRPr>
      </a:lvl5pPr>
      <a:lvl6pPr marL="317531" algn="ctr" rtl="0" fontAlgn="base">
        <a:spcBef>
          <a:spcPct val="0"/>
        </a:spcBef>
        <a:spcAft>
          <a:spcPct val="0"/>
        </a:spcAft>
        <a:defRPr sz="2300">
          <a:solidFill>
            <a:schemeClr val="tx1"/>
          </a:solidFill>
          <a:latin typeface="+mn-lt"/>
          <a:ea typeface="+mn-ea"/>
          <a:cs typeface="+mn-cs"/>
          <a:sym typeface="Gill Sans Light" charset="0"/>
        </a:defRPr>
      </a:lvl6pPr>
      <a:lvl7pPr marL="635062" algn="ctr" rtl="0" fontAlgn="base">
        <a:spcBef>
          <a:spcPct val="0"/>
        </a:spcBef>
        <a:spcAft>
          <a:spcPct val="0"/>
        </a:spcAft>
        <a:defRPr sz="2300">
          <a:solidFill>
            <a:schemeClr val="tx1"/>
          </a:solidFill>
          <a:latin typeface="+mn-lt"/>
          <a:ea typeface="+mn-ea"/>
          <a:cs typeface="+mn-cs"/>
          <a:sym typeface="Gill Sans Light" charset="0"/>
        </a:defRPr>
      </a:lvl7pPr>
      <a:lvl8pPr marL="952593" algn="ctr" rtl="0" fontAlgn="base">
        <a:spcBef>
          <a:spcPct val="0"/>
        </a:spcBef>
        <a:spcAft>
          <a:spcPct val="0"/>
        </a:spcAft>
        <a:defRPr sz="2300">
          <a:solidFill>
            <a:schemeClr val="tx1"/>
          </a:solidFill>
          <a:latin typeface="+mn-lt"/>
          <a:ea typeface="+mn-ea"/>
          <a:cs typeface="+mn-cs"/>
          <a:sym typeface="Gill Sans Light" charset="0"/>
        </a:defRPr>
      </a:lvl8pPr>
      <a:lvl9pPr marL="1270124" algn="ctr" rtl="0" fontAlgn="base">
        <a:spcBef>
          <a:spcPct val="0"/>
        </a:spcBef>
        <a:spcAft>
          <a:spcPct val="0"/>
        </a:spcAft>
        <a:defRPr sz="2300">
          <a:solidFill>
            <a:schemeClr val="tx1"/>
          </a:solidFill>
          <a:latin typeface="+mn-lt"/>
          <a:ea typeface="+mn-ea"/>
          <a:cs typeface="+mn-cs"/>
          <a:sym typeface="Gill Sans Light" charset="0"/>
        </a:defRPr>
      </a:lvl9pPr>
    </p:bodyStyle>
    <p:otherStyle>
      <a:defPPr>
        <a:defRPr lang="en-US"/>
      </a:defPPr>
      <a:lvl1pPr marL="0" algn="l" defTabSz="317531" rtl="0" eaLnBrk="1" latinLnBrk="0" hangingPunct="1">
        <a:defRPr sz="1200" kern="1200">
          <a:solidFill>
            <a:schemeClr val="tx1"/>
          </a:solidFill>
          <a:latin typeface="+mn-lt"/>
          <a:ea typeface="+mn-ea"/>
          <a:cs typeface="+mn-cs"/>
        </a:defRPr>
      </a:lvl1pPr>
      <a:lvl2pPr marL="317531" algn="l" defTabSz="317531" rtl="0" eaLnBrk="1" latinLnBrk="0" hangingPunct="1">
        <a:defRPr sz="1200" kern="1200">
          <a:solidFill>
            <a:schemeClr val="tx1"/>
          </a:solidFill>
          <a:latin typeface="+mn-lt"/>
          <a:ea typeface="+mn-ea"/>
          <a:cs typeface="+mn-cs"/>
        </a:defRPr>
      </a:lvl2pPr>
      <a:lvl3pPr marL="635062" algn="l" defTabSz="317531" rtl="0" eaLnBrk="1" latinLnBrk="0" hangingPunct="1">
        <a:defRPr sz="1200" kern="1200">
          <a:solidFill>
            <a:schemeClr val="tx1"/>
          </a:solidFill>
          <a:latin typeface="+mn-lt"/>
          <a:ea typeface="+mn-ea"/>
          <a:cs typeface="+mn-cs"/>
        </a:defRPr>
      </a:lvl3pPr>
      <a:lvl4pPr marL="952593" algn="l" defTabSz="317531" rtl="0" eaLnBrk="1" latinLnBrk="0" hangingPunct="1">
        <a:defRPr sz="1200" kern="1200">
          <a:solidFill>
            <a:schemeClr val="tx1"/>
          </a:solidFill>
          <a:latin typeface="+mn-lt"/>
          <a:ea typeface="+mn-ea"/>
          <a:cs typeface="+mn-cs"/>
        </a:defRPr>
      </a:lvl4pPr>
      <a:lvl5pPr marL="1270124" algn="l" defTabSz="317531" rtl="0" eaLnBrk="1" latinLnBrk="0" hangingPunct="1">
        <a:defRPr sz="1200" kern="1200">
          <a:solidFill>
            <a:schemeClr val="tx1"/>
          </a:solidFill>
          <a:latin typeface="+mn-lt"/>
          <a:ea typeface="+mn-ea"/>
          <a:cs typeface="+mn-cs"/>
        </a:defRPr>
      </a:lvl5pPr>
      <a:lvl6pPr marL="1587654" algn="l" defTabSz="317531" rtl="0" eaLnBrk="1" latinLnBrk="0" hangingPunct="1">
        <a:defRPr sz="1200" kern="1200">
          <a:solidFill>
            <a:schemeClr val="tx1"/>
          </a:solidFill>
          <a:latin typeface="+mn-lt"/>
          <a:ea typeface="+mn-ea"/>
          <a:cs typeface="+mn-cs"/>
        </a:defRPr>
      </a:lvl6pPr>
      <a:lvl7pPr marL="1905185" algn="l" defTabSz="317531" rtl="0" eaLnBrk="1" latinLnBrk="0" hangingPunct="1">
        <a:defRPr sz="1200" kern="1200">
          <a:solidFill>
            <a:schemeClr val="tx1"/>
          </a:solidFill>
          <a:latin typeface="+mn-lt"/>
          <a:ea typeface="+mn-ea"/>
          <a:cs typeface="+mn-cs"/>
        </a:defRPr>
      </a:lvl7pPr>
      <a:lvl8pPr marL="2222716" algn="l" defTabSz="317531" rtl="0" eaLnBrk="1" latinLnBrk="0" hangingPunct="1">
        <a:defRPr sz="1200" kern="1200">
          <a:solidFill>
            <a:schemeClr val="tx1"/>
          </a:solidFill>
          <a:latin typeface="+mn-lt"/>
          <a:ea typeface="+mn-ea"/>
          <a:cs typeface="+mn-cs"/>
        </a:defRPr>
      </a:lvl8pPr>
      <a:lvl9pPr marL="2540247" algn="l" defTabSz="317531"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3.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vy.mk/N6o3aB" TargetMode="External"/><Relationship Id="rId4" Type="http://schemas.openxmlformats.org/officeDocument/2006/relationships/hyperlink" Target="http://svy.mk/Mk4XsP"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80625"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50" name="Rectangle 2"/>
          <p:cNvSpPr>
            <a:spLocks/>
          </p:cNvSpPr>
          <p:nvPr/>
        </p:nvSpPr>
        <p:spPr bwMode="auto">
          <a:xfrm>
            <a:off x="411276" y="208285"/>
            <a:ext cx="5591596" cy="133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defRPr/>
            </a:pPr>
            <a:r>
              <a:rPr lang="en-US" sz="4200">
                <a:solidFill>
                  <a:srgbClr val="FFFFFF"/>
                </a:solidFill>
                <a:effectLst>
                  <a:outerShdw blurRad="38100" dist="38100" dir="2700000" algn="tl">
                    <a:srgbClr val="C0C0C0"/>
                  </a:outerShdw>
                </a:effectLst>
                <a:latin typeface="Gill Sans" charset="0"/>
                <a:ea typeface="MS PGothic" pitchFamily="34" charset="-128"/>
                <a:sym typeface="Gill Sans" charset="0"/>
              </a:rPr>
              <a:t>Creating Useful Indicators</a:t>
            </a:r>
          </a:p>
        </p:txBody>
      </p:sp>
      <p:sp>
        <p:nvSpPr>
          <p:cNvPr id="1028" name="Rectangle 3"/>
          <p:cNvSpPr>
            <a:spLocks/>
          </p:cNvSpPr>
          <p:nvPr/>
        </p:nvSpPr>
        <p:spPr bwMode="auto">
          <a:xfrm>
            <a:off x="411276" y="1717038"/>
            <a:ext cx="2639164" cy="87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b="1">
                <a:solidFill>
                  <a:srgbClr val="FFFFFF"/>
                </a:solidFill>
                <a:latin typeface="Gill Sans" charset="0"/>
                <a:ea typeface="MS PGothic" pitchFamily="34" charset="-128"/>
                <a:sym typeface="Gill Sans" charset="0"/>
              </a:rPr>
              <a:t>Brian Frank</a:t>
            </a:r>
          </a:p>
          <a:p>
            <a:pPr algn="l"/>
            <a:r>
              <a:rPr lang="en-US" sz="2200" b="1">
                <a:solidFill>
                  <a:srgbClr val="FFFFFF"/>
                </a:solidFill>
                <a:latin typeface="Gill Sans" charset="0"/>
                <a:ea typeface="MS PGothic" pitchFamily="34" charset="-128"/>
                <a:sym typeface="Gill Sans" charset="0"/>
              </a:rPr>
              <a:t>Jake Kaupp</a:t>
            </a:r>
          </a:p>
          <a:p>
            <a:pPr algn="l"/>
            <a:r>
              <a:rPr lang="en-US" sz="2200" b="1">
                <a:solidFill>
                  <a:srgbClr val="FFFFFF"/>
                </a:solidFill>
                <a:latin typeface="Gill Sans" charset="0"/>
                <a:ea typeface="MS PGothic" pitchFamily="34" charset="-128"/>
                <a:sym typeface="Gill Sans" charset="0"/>
              </a:rPr>
              <a:t>Peter Ostafichuck</a:t>
            </a:r>
          </a:p>
        </p:txBody>
      </p:sp>
      <p:sp>
        <p:nvSpPr>
          <p:cNvPr id="2" name="Rectangle 1"/>
          <p:cNvSpPr/>
          <p:nvPr/>
        </p:nvSpPr>
        <p:spPr>
          <a:xfrm>
            <a:off x="276517" y="2886233"/>
            <a:ext cx="3900992" cy="575846"/>
          </a:xfrm>
          <a:prstGeom prst="rect">
            <a:avLst/>
          </a:prstGeom>
        </p:spPr>
        <p:txBody>
          <a:bodyPr wrap="none" lIns="100803" tIns="50402" rIns="100803" bIns="50402">
            <a:spAutoFit/>
          </a:bodyPr>
          <a:lstStyle/>
          <a:p>
            <a:pPr>
              <a:defRPr/>
            </a:pPr>
            <a:r>
              <a:rPr lang="en-CA" sz="3100" b="1" dirty="0">
                <a:solidFill>
                  <a:schemeClr val="accent5">
                    <a:lumMod val="20000"/>
                    <a:lumOff val="80000"/>
                  </a:schemeClr>
                </a:solidFill>
                <a:latin typeface="Gill Sans Light" pitchFamily="1" charset="0"/>
                <a:ea typeface="ヒラギノ角ゴ ProN W3" pitchFamily="1" charset="-128"/>
                <a:sym typeface="Gill Sans Light" pitchFamily="1" charset="0"/>
              </a:rPr>
              <a:t>http://bit.ly/Lo3qqW</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5F5F5F"/>
            </a:gs>
            <a:gs pos="100000">
              <a:srgbClr val="5F5F5F"/>
            </a:gs>
          </a:gsLst>
          <a:lin ang="5400000" scaled="1"/>
        </a:gradFill>
        <a:effectLst/>
      </p:bgPr>
    </p:bg>
    <p:spTree>
      <p:nvGrpSpPr>
        <p:cNvPr id="1" name=""/>
        <p:cNvGrpSpPr/>
        <p:nvPr/>
      </p:nvGrpSpPr>
      <p:grpSpPr>
        <a:xfrm>
          <a:off x="0" y="0"/>
          <a:ext cx="0" cy="0"/>
          <a:chOff x="0" y="0"/>
          <a:chExt cx="0" cy="0"/>
        </a:xfrm>
      </p:grpSpPr>
      <p:sp>
        <p:nvSpPr>
          <p:cNvPr id="9218" name="Rectangle 1"/>
          <p:cNvSpPr>
            <a:spLocks/>
          </p:cNvSpPr>
          <p:nvPr/>
        </p:nvSpPr>
        <p:spPr bwMode="auto">
          <a:xfrm>
            <a:off x="351772" y="624855"/>
            <a:ext cx="9079563" cy="649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defRPr/>
            </a:pPr>
            <a:r>
              <a:rPr lang="en-US" sz="4600" dirty="0" smtClean="0">
                <a:solidFill>
                  <a:srgbClr val="FFFFFF"/>
                </a:solidFill>
                <a:latin typeface="Gill Sans Light" pitchFamily="1" charset="0"/>
                <a:ea typeface="MS PGothic" pitchFamily="34" charset="-128"/>
                <a:sym typeface="Gill Sans Light" pitchFamily="1" charset="0"/>
              </a:rPr>
              <a:t>“The </a:t>
            </a:r>
            <a:r>
              <a:rPr lang="en-US" sz="4600" dirty="0">
                <a:solidFill>
                  <a:srgbClr val="FFFFFF"/>
                </a:solidFill>
                <a:latin typeface="Gill Sans Light" pitchFamily="1" charset="0"/>
                <a:ea typeface="MS PGothic" pitchFamily="34" charset="-128"/>
                <a:sym typeface="Gill Sans Light" pitchFamily="1" charset="0"/>
              </a:rPr>
              <a:t>student understands morphological matrices</a:t>
            </a:r>
            <a:r>
              <a:rPr lang="en-US" sz="4600" dirty="0" smtClean="0">
                <a:solidFill>
                  <a:srgbClr val="FFFFFF"/>
                </a:solidFill>
                <a:latin typeface="Gill Sans Light" pitchFamily="1" charset="0"/>
                <a:ea typeface="MS PGothic" pitchFamily="34" charset="-128"/>
                <a:sym typeface="Gill Sans Light" pitchFamily="1" charset="0"/>
              </a:rPr>
              <a:t>.”</a:t>
            </a:r>
            <a:endParaRPr lang="en-US" sz="4600" dirty="0">
              <a:solidFill>
                <a:srgbClr val="FFFFFF"/>
              </a:solidFill>
              <a:latin typeface="Gill Sans Light" pitchFamily="1" charset="0"/>
              <a:ea typeface="MS PGothic" pitchFamily="34" charset="-128"/>
              <a:sym typeface="Gill Sans Light" pitchFamily="1" charset="0"/>
            </a:endParaRPr>
          </a:p>
          <a:p>
            <a:pPr algn="l">
              <a:defRPr/>
            </a:pPr>
            <a:endParaRPr lang="en-US" sz="4600" dirty="0" smtClean="0">
              <a:solidFill>
                <a:srgbClr val="FFFFFF"/>
              </a:solidFill>
              <a:latin typeface="Gill Sans Light" pitchFamily="1" charset="0"/>
              <a:ea typeface="MS PGothic" pitchFamily="34" charset="-128"/>
              <a:sym typeface="Gill Sans Light" pitchFamily="1" charset="0"/>
            </a:endParaRPr>
          </a:p>
          <a:p>
            <a:pPr algn="l">
              <a:defRPr/>
            </a:pPr>
            <a:r>
              <a:rPr lang="en-US" sz="4600" dirty="0" smtClean="0">
                <a:solidFill>
                  <a:srgbClr val="FFFFFF"/>
                </a:solidFill>
                <a:latin typeface="Gill Sans Light" pitchFamily="1" charset="0"/>
                <a:ea typeface="MS PGothic" pitchFamily="34" charset="-128"/>
                <a:sym typeface="Gill Sans Light" pitchFamily="1" charset="0"/>
              </a:rPr>
              <a:t>“The </a:t>
            </a:r>
            <a:r>
              <a:rPr lang="en-US" sz="4600" dirty="0">
                <a:solidFill>
                  <a:srgbClr val="FFFFFF"/>
                </a:solidFill>
                <a:latin typeface="Gill Sans Light" pitchFamily="1" charset="0"/>
                <a:ea typeface="MS PGothic" pitchFamily="34" charset="-128"/>
                <a:sym typeface="Gill Sans Light" pitchFamily="1" charset="0"/>
              </a:rPr>
              <a:t>student reads scholarly articles in the field</a:t>
            </a:r>
            <a:r>
              <a:rPr lang="en-US" sz="4600" dirty="0" smtClean="0">
                <a:solidFill>
                  <a:srgbClr val="FFFFFF"/>
                </a:solidFill>
                <a:latin typeface="Gill Sans Light" pitchFamily="1" charset="0"/>
                <a:ea typeface="MS PGothic" pitchFamily="34" charset="-128"/>
                <a:sym typeface="Gill Sans Light" pitchFamily="1" charset="0"/>
              </a:rPr>
              <a:t>.”</a:t>
            </a:r>
            <a:endParaRPr lang="en-US" sz="4600" dirty="0">
              <a:solidFill>
                <a:srgbClr val="FFFFFF"/>
              </a:solidFill>
              <a:latin typeface="Gill Sans Light" pitchFamily="1" charset="0"/>
              <a:ea typeface="MS PGothic" pitchFamily="34" charset="-128"/>
              <a:sym typeface="Gill Sans Light" pitchFamily="1" charset="0"/>
            </a:endParaRPr>
          </a:p>
          <a:p>
            <a:pPr algn="l">
              <a:defRPr/>
            </a:pPr>
            <a:endParaRPr lang="en-US" sz="4600" dirty="0" smtClean="0">
              <a:solidFill>
                <a:srgbClr val="FFFFFF"/>
              </a:solidFill>
              <a:latin typeface="Gill Sans Light" pitchFamily="1" charset="0"/>
              <a:ea typeface="MS PGothic" pitchFamily="34" charset="-128"/>
              <a:sym typeface="Gill Sans Light" pitchFamily="1" charset="0"/>
            </a:endParaRPr>
          </a:p>
          <a:p>
            <a:pPr algn="l">
              <a:defRPr/>
            </a:pPr>
            <a:r>
              <a:rPr lang="en-US" sz="4600" dirty="0" smtClean="0">
                <a:solidFill>
                  <a:srgbClr val="FFFFFF"/>
                </a:solidFill>
                <a:latin typeface="Gill Sans Light" pitchFamily="1" charset="0"/>
                <a:ea typeface="MS PGothic" pitchFamily="34" charset="-128"/>
                <a:sym typeface="Gill Sans Light" pitchFamily="1" charset="0"/>
              </a:rPr>
              <a:t>“The </a:t>
            </a:r>
            <a:r>
              <a:rPr lang="en-US" sz="4600" dirty="0">
                <a:solidFill>
                  <a:srgbClr val="FFFFFF"/>
                </a:solidFill>
                <a:latin typeface="Gill Sans Light" pitchFamily="1" charset="0"/>
                <a:ea typeface="MS PGothic" pitchFamily="34" charset="-128"/>
                <a:sym typeface="Gill Sans Light" pitchFamily="1" charset="0"/>
              </a:rPr>
              <a:t>student defines open-ended problems presented by client</a:t>
            </a:r>
            <a:r>
              <a:rPr lang="en-US" sz="4600" dirty="0" smtClean="0">
                <a:solidFill>
                  <a:srgbClr val="FFFFFF"/>
                </a:solidFill>
                <a:latin typeface="Gill Sans Light" pitchFamily="1" charset="0"/>
                <a:ea typeface="MS PGothic" pitchFamily="34" charset="-128"/>
                <a:sym typeface="Gill Sans Light" pitchFamily="1" charset="0"/>
              </a:rPr>
              <a:t>.”</a:t>
            </a:r>
            <a:endParaRPr lang="en-US" sz="4600" dirty="0">
              <a:solidFill>
                <a:srgbClr val="FFFFFF"/>
              </a:solidFill>
              <a:latin typeface="Gill Sans Light" pitchFamily="1" charset="0"/>
              <a:ea typeface="MS PGothic" pitchFamily="34" charset="-128"/>
              <a:sym typeface="Gill Sans Light" pitchFamily="1" charset="0"/>
            </a:endParaRPr>
          </a:p>
          <a:p>
            <a:pPr algn="l">
              <a:defRPr/>
            </a:pPr>
            <a:endParaRPr lang="en-US" sz="4600" dirty="0">
              <a:solidFill>
                <a:srgbClr val="FFFFFF"/>
              </a:solidFill>
              <a:latin typeface="Gill Sans Light" pitchFamily="1" charset="0"/>
              <a:ea typeface="MS PGothic" pitchFamily="34" charset="-128"/>
              <a:sym typeface="Gill Sans Light" pitchFamily="1" charset="0"/>
            </a:endParaRPr>
          </a:p>
          <a:p>
            <a:pPr algn="l">
              <a:defRPr/>
            </a:pPr>
            <a:endParaRPr lang="en-US" sz="4600" dirty="0">
              <a:solidFill>
                <a:srgbClr val="FFFFFF"/>
              </a:solidFill>
              <a:latin typeface="Gill Sans Light" pitchFamily="1" charset="0"/>
              <a:ea typeface="MS PGothic" pitchFamily="34" charset="-128"/>
              <a:sym typeface="Gill Sans Light" pitchFamily="1"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6000" y="6360934"/>
            <a:ext cx="5071676" cy="1323439"/>
          </a:xfrm>
          <a:prstGeom prst="rect">
            <a:avLst/>
          </a:prstGeom>
          <a:noFill/>
        </p:spPr>
        <p:txBody>
          <a:bodyPr wrap="square" rtlCol="0">
            <a:spAutoFit/>
          </a:bodyPr>
          <a:lstStyle/>
          <a:p>
            <a:pPr algn="l"/>
            <a:r>
              <a:rPr lang="en-CA" sz="3200" b="1" dirty="0" smtClean="0">
                <a:solidFill>
                  <a:schemeClr val="tx1"/>
                </a:solidFill>
              </a:rPr>
              <a:t>INDICATORS MUST BE </a:t>
            </a:r>
          </a:p>
          <a:p>
            <a:pPr algn="l"/>
            <a:r>
              <a:rPr lang="en-CA" sz="4800" b="1" dirty="0" smtClean="0">
                <a:solidFill>
                  <a:schemeClr val="accent2">
                    <a:lumMod val="75000"/>
                  </a:schemeClr>
                </a:solidFill>
              </a:rPr>
              <a:t>MEASURABLE</a:t>
            </a:r>
            <a:endParaRPr lang="en-CA" sz="3200" b="1" dirty="0">
              <a:solidFill>
                <a:schemeClr val="accent2">
                  <a:lumMod val="75000"/>
                </a:schemeClr>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896296" y="0"/>
            <a:ext cx="4992124" cy="1323439"/>
          </a:xfrm>
          <a:prstGeom prst="rect">
            <a:avLst/>
          </a:prstGeom>
          <a:noFill/>
        </p:spPr>
        <p:txBody>
          <a:bodyPr wrap="square" rtlCol="0">
            <a:spAutoFit/>
          </a:bodyPr>
          <a:lstStyle/>
          <a:p>
            <a:pPr algn="l"/>
            <a:r>
              <a:rPr lang="en-CA" sz="3200" b="1" dirty="0" smtClean="0">
                <a:solidFill>
                  <a:schemeClr val="tx1"/>
                </a:solidFill>
              </a:rPr>
              <a:t>INDICATORS MUST BE </a:t>
            </a:r>
            <a:endParaRPr lang="en-CA" sz="4000" b="1" dirty="0" smtClean="0">
              <a:solidFill>
                <a:schemeClr val="tx1"/>
              </a:solidFill>
            </a:endParaRPr>
          </a:p>
          <a:p>
            <a:pPr algn="l"/>
            <a:r>
              <a:rPr lang="en-CA" sz="4800" b="1" dirty="0" smtClean="0">
                <a:solidFill>
                  <a:schemeClr val="accent2">
                    <a:lumMod val="75000"/>
                  </a:schemeClr>
                </a:solidFill>
              </a:rPr>
              <a:t>MEANINGFUL</a:t>
            </a:r>
            <a:endParaRPr lang="en-CA" sz="3200" b="1" dirty="0">
              <a:solidFill>
                <a:schemeClr val="accent2">
                  <a:lumMod val="75000"/>
                </a:schemeClr>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bwMode="auto">
          <a:xfrm>
            <a:off x="0" y="6444927"/>
            <a:ext cx="9936856" cy="1116336"/>
          </a:xfrm>
          <a:prstGeom prst="rect">
            <a:avLst/>
          </a:prstGeom>
          <a:solidFill>
            <a:srgbClr val="6C7472">
              <a:alpha val="66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3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23553" name="Rectangle 1"/>
          <p:cNvSpPr>
            <a:spLocks/>
          </p:cNvSpPr>
          <p:nvPr/>
        </p:nvSpPr>
        <p:spPr bwMode="auto">
          <a:xfrm>
            <a:off x="29351" y="6733644"/>
            <a:ext cx="100512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nchor="ctr">
            <a:spAutoFit/>
          </a:bodyPr>
          <a:lstStyle/>
          <a:p>
            <a:pPr algn="l">
              <a:defRPr/>
            </a:pPr>
            <a:r>
              <a:rPr lang="en-US" sz="4200" dirty="0" smtClean="0">
                <a:solidFill>
                  <a:srgbClr val="FFFFFF"/>
                </a:solidFill>
                <a:effectLst>
                  <a:outerShdw blurRad="38100" dist="38100" dir="2700000" algn="tl">
                    <a:srgbClr val="000000"/>
                  </a:outerShdw>
                </a:effectLst>
                <a:latin typeface="Gill Sans" charset="0"/>
                <a:ea typeface="MS PGothic" pitchFamily="34" charset="-128"/>
                <a:sym typeface="Gill Sans" charset="0"/>
              </a:rPr>
              <a:t>Structure of an indicator</a:t>
            </a:r>
            <a:endParaRPr lang="en-US" sz="4200" dirty="0">
              <a:solidFill>
                <a:srgbClr val="FFFFFF"/>
              </a:solidFill>
              <a:effectLst>
                <a:outerShdw blurRad="38100" dist="38100" dir="2700000" algn="tl">
                  <a:srgbClr val="000000"/>
                </a:outerShdw>
              </a:effectLst>
              <a:latin typeface="Gill Sans" charset="0"/>
              <a:ea typeface="MS PGothic" pitchFamily="34" charset="-128"/>
              <a:sym typeface="Gill Sans"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p:cNvSpPr>
          <p:nvPr/>
        </p:nvSpPr>
        <p:spPr bwMode="auto">
          <a:xfrm>
            <a:off x="2836533" y="4800536"/>
            <a:ext cx="41421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600" b="1" dirty="0" smtClean="0">
                <a:solidFill>
                  <a:schemeClr val="tx1"/>
                </a:solidFill>
                <a:ea typeface="MS PGothic" pitchFamily="34" charset="-128"/>
              </a:rPr>
              <a:t>2. Content</a:t>
            </a:r>
            <a:endParaRPr lang="en-US" sz="6600" b="1" dirty="0">
              <a:solidFill>
                <a:schemeClr val="tx1"/>
              </a:solidFill>
              <a:ea typeface="MS PGothic" pitchFamily="34" charset="-128"/>
            </a:endParaRPr>
          </a:p>
        </p:txBody>
      </p:sp>
      <p:sp>
        <p:nvSpPr>
          <p:cNvPr id="2" name="Rectangle 1"/>
          <p:cNvSpPr/>
          <p:nvPr/>
        </p:nvSpPr>
        <p:spPr>
          <a:xfrm>
            <a:off x="503808" y="396255"/>
            <a:ext cx="9073008" cy="1938992"/>
          </a:xfrm>
          <a:prstGeom prst="rect">
            <a:avLst/>
          </a:prstGeom>
        </p:spPr>
        <p:txBody>
          <a:bodyPr wrap="square">
            <a:spAutoFit/>
          </a:bodyPr>
          <a:lstStyle/>
          <a:p>
            <a:pPr algn="l">
              <a:defRPr/>
            </a:pPr>
            <a:r>
              <a:rPr lang="en-CA" sz="4000" b="1" dirty="0" smtClean="0">
                <a:solidFill>
                  <a:schemeClr val="accent2"/>
                </a:solidFill>
              </a:rPr>
              <a:t>Apply </a:t>
            </a:r>
            <a:r>
              <a:rPr lang="en-CA" sz="3600" dirty="0" smtClean="0"/>
              <a:t>a design </a:t>
            </a:r>
            <a:r>
              <a:rPr lang="en-CA" sz="3600" dirty="0"/>
              <a:t>process to </a:t>
            </a:r>
            <a:r>
              <a:rPr lang="en-CA" sz="4000" b="1" dirty="0" smtClean="0">
                <a:solidFill>
                  <a:schemeClr val="accent3">
                    <a:lumMod val="75000"/>
                  </a:schemeClr>
                </a:solidFill>
              </a:rPr>
              <a:t>solve </a:t>
            </a:r>
            <a:r>
              <a:rPr lang="en-CA" sz="4000" b="1" dirty="0">
                <a:solidFill>
                  <a:schemeClr val="accent3">
                    <a:lumMod val="75000"/>
                  </a:schemeClr>
                </a:solidFill>
              </a:rPr>
              <a:t>an open-ended complex problem as </a:t>
            </a:r>
            <a:r>
              <a:rPr lang="en-CA" sz="4000" b="1" dirty="0" smtClean="0">
                <a:solidFill>
                  <a:schemeClr val="accent3">
                    <a:lumMod val="75000"/>
                  </a:schemeClr>
                </a:solidFill>
              </a:rPr>
              <a:t>provided </a:t>
            </a:r>
            <a:r>
              <a:rPr lang="en-CA" sz="4000" b="1" dirty="0">
                <a:solidFill>
                  <a:schemeClr val="accent3">
                    <a:lumMod val="75000"/>
                  </a:schemeClr>
                </a:solidFill>
              </a:rPr>
              <a:t>by a mentor</a:t>
            </a:r>
            <a:r>
              <a:rPr lang="en-CA" sz="3600" b="1" dirty="0">
                <a:solidFill>
                  <a:schemeClr val="accent3">
                    <a:lumMod val="75000"/>
                  </a:schemeClr>
                </a:solidFill>
              </a:rPr>
              <a:t>.</a:t>
            </a:r>
            <a:endParaRPr lang="en-CA" sz="3600" b="1" dirty="0">
              <a:solidFill>
                <a:schemeClr val="accent3">
                  <a:lumMod val="75000"/>
                </a:schemeClr>
              </a:solidFill>
            </a:endParaRPr>
          </a:p>
        </p:txBody>
      </p:sp>
      <p:sp>
        <p:nvSpPr>
          <p:cNvPr id="4" name="Rectangle 1"/>
          <p:cNvSpPr>
            <a:spLocks/>
          </p:cNvSpPr>
          <p:nvPr/>
        </p:nvSpPr>
        <p:spPr bwMode="auto">
          <a:xfrm>
            <a:off x="294362" y="3781425"/>
            <a:ext cx="25421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600" b="1" dirty="0" smtClean="0">
                <a:solidFill>
                  <a:schemeClr val="accent2"/>
                </a:solidFill>
                <a:ea typeface="MS PGothic" pitchFamily="34" charset="-128"/>
              </a:rPr>
              <a:t>1.Verb</a:t>
            </a:r>
            <a:endParaRPr lang="en-US" sz="6600" b="1" dirty="0">
              <a:solidFill>
                <a:schemeClr val="accent2"/>
              </a:solidFill>
              <a:ea typeface="MS PGothic" pitchFamily="34" charset="-128"/>
            </a:endParaRPr>
          </a:p>
        </p:txBody>
      </p:sp>
      <p:sp>
        <p:nvSpPr>
          <p:cNvPr id="5" name="Rectangle 1"/>
          <p:cNvSpPr>
            <a:spLocks/>
          </p:cNvSpPr>
          <p:nvPr/>
        </p:nvSpPr>
        <p:spPr bwMode="auto">
          <a:xfrm>
            <a:off x="5760392" y="6084887"/>
            <a:ext cx="40956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600" b="1" dirty="0" smtClean="0">
                <a:solidFill>
                  <a:schemeClr val="accent3">
                    <a:lumMod val="50000"/>
                  </a:schemeClr>
                </a:solidFill>
                <a:ea typeface="MS PGothic" pitchFamily="34" charset="-128"/>
              </a:rPr>
              <a:t>3. Context</a:t>
            </a:r>
            <a:endParaRPr lang="en-US" sz="6600" b="1" dirty="0">
              <a:solidFill>
                <a:schemeClr val="accent3">
                  <a:lumMod val="50000"/>
                </a:schemeClr>
              </a:solidFill>
              <a:ea typeface="MS PGothic" pitchFamily="34" charset="-128"/>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bwMode="auto">
          <a:xfrm>
            <a:off x="5253923" y="0"/>
            <a:ext cx="4811048" cy="7561263"/>
          </a:xfrm>
          <a:prstGeom prst="rect">
            <a:avLst/>
          </a:prstGeom>
          <a:solidFill>
            <a:srgbClr val="6C7472">
              <a:alpha val="55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3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14339" name="Rectangle 2"/>
          <p:cNvSpPr>
            <a:spLocks/>
          </p:cNvSpPr>
          <p:nvPr/>
        </p:nvSpPr>
        <p:spPr bwMode="auto">
          <a:xfrm>
            <a:off x="5253923" y="900311"/>
            <a:ext cx="4811048" cy="666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defRPr/>
            </a:pPr>
            <a:r>
              <a:rPr lang="en-US" sz="3600" dirty="0" smtClean="0">
                <a:solidFill>
                  <a:srgbClr val="FFFFFF"/>
                </a:solidFill>
                <a:effectLst>
                  <a:outerShdw blurRad="38100" dist="38100" dir="2700000" algn="tl">
                    <a:srgbClr val="000000"/>
                  </a:outerShdw>
                </a:effectLst>
                <a:latin typeface="Gill Sans" charset="0"/>
                <a:ea typeface="MS PGothic" pitchFamily="34" charset="-128"/>
                <a:sym typeface="Gill Sans" charset="0"/>
              </a:rPr>
              <a:t>Taxonomies</a:t>
            </a:r>
          </a:p>
          <a:p>
            <a:pPr algn="l">
              <a:defRPr/>
            </a:pPr>
            <a:endParaRPr lang="en-US" sz="3600" dirty="0">
              <a:solidFill>
                <a:srgbClr val="FFFFFF"/>
              </a:solidFill>
              <a:effectLst>
                <a:outerShdw blurRad="38100" dist="38100" dir="2700000" algn="tl">
                  <a:srgbClr val="000000"/>
                </a:outerShdw>
              </a:effectLst>
              <a:latin typeface="Gill Sans" charset="0"/>
              <a:ea typeface="MS PGothic" pitchFamily="34" charset="-128"/>
              <a:sym typeface="Gill Sans" charset="0"/>
            </a:endParaRPr>
          </a:p>
          <a:p>
            <a:pPr algn="l">
              <a:defRPr/>
            </a:pPr>
            <a:endParaRPr lang="en-US" sz="3600" dirty="0" smtClean="0">
              <a:solidFill>
                <a:srgbClr val="FFFFFF"/>
              </a:solidFill>
              <a:effectLst>
                <a:outerShdw blurRad="38100" dist="38100" dir="2700000" algn="tl">
                  <a:srgbClr val="000000"/>
                </a:outerShdw>
              </a:effectLst>
              <a:latin typeface="Gill Sans" charset="0"/>
              <a:ea typeface="MS PGothic" pitchFamily="34" charset="-128"/>
              <a:sym typeface="Gill Sans" charset="0"/>
            </a:endParaRPr>
          </a:p>
          <a:p>
            <a:pPr>
              <a:defRPr/>
            </a:pPr>
            <a:endParaRPr lang="en-US" altLang="ja-JP" sz="1500" dirty="0">
              <a:solidFill>
                <a:srgbClr val="FFFFFF"/>
              </a:solidFill>
              <a:effectLst>
                <a:outerShdw blurRad="38100" dist="38100" dir="2700000" algn="tl">
                  <a:srgbClr val="000000"/>
                </a:outerShdw>
              </a:effectLst>
              <a:latin typeface="Gill Sans" charset="0"/>
              <a:ea typeface="MS PGothic" pitchFamily="34" charset="-128"/>
              <a:sym typeface="Gill Sans" charset="0"/>
            </a:endParaRPr>
          </a:p>
          <a:p>
            <a:pPr>
              <a:defRPr/>
            </a:pPr>
            <a:r>
              <a:rPr lang="ja-JP" altLang="en-US" sz="3300" dirty="0" smtClean="0">
                <a:solidFill>
                  <a:srgbClr val="FFFFFF"/>
                </a:solidFill>
                <a:effectLst>
                  <a:outerShdw blurRad="38100" dist="38100" dir="2700000" algn="tl">
                    <a:srgbClr val="000000"/>
                  </a:outerShdw>
                </a:effectLst>
                <a:latin typeface="Arial" pitchFamily="34" charset="0"/>
                <a:ea typeface="MS PGothic" pitchFamily="34" charset="-128"/>
                <a:sym typeface="Gill Sans" charset="0"/>
              </a:rPr>
              <a:t>“</a:t>
            </a:r>
            <a:r>
              <a:rPr lang="en-US" altLang="ja-JP" sz="3300" b="1" dirty="0">
                <a:solidFill>
                  <a:srgbClr val="FFFFFF"/>
                </a:solidFill>
                <a:effectLst>
                  <a:outerShdw blurRad="38100" dist="38100" dir="2700000" algn="tl">
                    <a:srgbClr val="000000"/>
                  </a:outerShdw>
                </a:effectLst>
                <a:latin typeface="Gill Sans" charset="0"/>
                <a:sym typeface="Gill Sans" charset="0"/>
              </a:rPr>
              <a:t>These</a:t>
            </a:r>
            <a:r>
              <a:rPr lang="en-US" altLang="ja-JP" sz="3300" dirty="0">
                <a:solidFill>
                  <a:srgbClr val="FFFFFF"/>
                </a:solidFill>
                <a:effectLst>
                  <a:outerShdw blurRad="38100" dist="38100" dir="2700000" algn="tl">
                    <a:srgbClr val="000000"/>
                  </a:outerShdw>
                </a:effectLst>
                <a:latin typeface="Gill Sans" charset="0"/>
                <a:sym typeface="Gill Sans" charset="0"/>
              </a:rPr>
              <a:t> </a:t>
            </a:r>
            <a:r>
              <a:rPr lang="en-US" altLang="ja-JP" sz="3300" b="1" dirty="0">
                <a:solidFill>
                  <a:srgbClr val="FFFFFF"/>
                </a:solidFill>
                <a:effectLst>
                  <a:outerShdw blurRad="38100" dist="38100" dir="2700000" algn="tl">
                    <a:srgbClr val="000000"/>
                  </a:outerShdw>
                </a:effectLst>
                <a:latin typeface="Gill Sans" charset="0"/>
                <a:sym typeface="Gill Sans" charset="0"/>
              </a:rPr>
              <a:t>are operations to enable teachers</a:t>
            </a:r>
            <a:r>
              <a:rPr lang="en-US" altLang="ja-JP" sz="3300" dirty="0">
                <a:solidFill>
                  <a:srgbClr val="FFFFFF"/>
                </a:solidFill>
                <a:effectLst>
                  <a:outerShdw blurRad="38100" dist="38100" dir="2700000" algn="tl">
                    <a:srgbClr val="000000"/>
                  </a:outerShdw>
                </a:effectLst>
                <a:latin typeface="Gill Sans" charset="0"/>
                <a:sym typeface="Gill Sans" charset="0"/>
              </a:rPr>
              <a:t> </a:t>
            </a:r>
            <a:r>
              <a:rPr lang="en-US" altLang="ja-JP" sz="2500" dirty="0">
                <a:solidFill>
                  <a:srgbClr val="FFFFFF"/>
                </a:solidFill>
                <a:effectLst>
                  <a:outerShdw blurRad="38100" dist="38100" dir="2700000" algn="tl">
                    <a:srgbClr val="000000"/>
                  </a:outerShdw>
                </a:effectLst>
                <a:latin typeface="Gill Sans" charset="0"/>
                <a:sym typeface="Gill Sans" charset="0"/>
              </a:rPr>
              <a:t>to realize the seductive dream which drew them into education—</a:t>
            </a:r>
            <a:r>
              <a:rPr lang="en-US" altLang="ja-JP" sz="3300" b="1" dirty="0">
                <a:solidFill>
                  <a:srgbClr val="FFFFFF"/>
                </a:solidFill>
                <a:effectLst>
                  <a:outerShdw blurRad="38100" dist="38100" dir="2700000" algn="tl">
                    <a:srgbClr val="000000"/>
                  </a:outerShdw>
                </a:effectLst>
                <a:latin typeface="Gill Sans" charset="0"/>
                <a:sym typeface="Gill Sans" charset="0"/>
              </a:rPr>
              <a:t>the fullest development of the students</a:t>
            </a:r>
            <a:r>
              <a:rPr lang="en-US" altLang="ja-JP" sz="1500" dirty="0">
                <a:solidFill>
                  <a:srgbClr val="FFFFFF"/>
                </a:solidFill>
                <a:effectLst>
                  <a:outerShdw blurRad="38100" dist="38100" dir="2700000" algn="tl">
                    <a:srgbClr val="000000"/>
                  </a:outerShdw>
                </a:effectLst>
                <a:latin typeface="Gill Sans" charset="0"/>
                <a:sym typeface="Gill Sans" charset="0"/>
              </a:rPr>
              <a:t> </a:t>
            </a:r>
            <a:r>
              <a:rPr lang="ja-JP" altLang="en-US" sz="3300" dirty="0">
                <a:solidFill>
                  <a:srgbClr val="FFFFFF"/>
                </a:solidFill>
                <a:effectLst>
                  <a:outerShdw blurRad="38100" dist="38100" dir="2700000" algn="tl">
                    <a:srgbClr val="000000"/>
                  </a:outerShdw>
                </a:effectLst>
                <a:latin typeface="Arial" pitchFamily="34" charset="0"/>
                <a:ea typeface="MS PGothic" pitchFamily="34" charset="-128"/>
                <a:sym typeface="Gill Sans" charset="0"/>
              </a:rPr>
              <a:t>”</a:t>
            </a:r>
            <a:endParaRPr lang="en-US" altLang="ja-JP" sz="1500" dirty="0">
              <a:solidFill>
                <a:srgbClr val="FFFFFF"/>
              </a:solidFill>
              <a:effectLst>
                <a:outerShdw blurRad="38100" dist="38100" dir="2700000" algn="tl">
                  <a:srgbClr val="000000"/>
                </a:outerShdw>
              </a:effectLst>
              <a:latin typeface="Gill Sans" charset="0"/>
              <a:sym typeface="Gill Sans" charset="0"/>
            </a:endParaRPr>
          </a:p>
          <a:p>
            <a:pPr>
              <a:defRPr/>
            </a:pPr>
            <a:endParaRPr lang="en-US" sz="1500" dirty="0">
              <a:solidFill>
                <a:srgbClr val="FFFFFF"/>
              </a:solidFill>
              <a:effectLst>
                <a:outerShdw blurRad="38100" dist="38100" dir="2700000" algn="tl">
                  <a:srgbClr val="000000"/>
                </a:outerShdw>
              </a:effectLst>
              <a:latin typeface="Gill Sans" charset="0"/>
              <a:sym typeface="Gill Sans" charset="0"/>
            </a:endParaRPr>
          </a:p>
          <a:p>
            <a:pPr>
              <a:defRPr/>
            </a:pPr>
            <a:r>
              <a:rPr lang="en-US" sz="1500" dirty="0">
                <a:solidFill>
                  <a:srgbClr val="FFFFFF"/>
                </a:solidFill>
                <a:effectLst>
                  <a:outerShdw blurRad="38100" dist="38100" dir="2700000" algn="tl">
                    <a:srgbClr val="000000"/>
                  </a:outerShdw>
                </a:effectLst>
                <a:latin typeface="Gill Sans" charset="0"/>
                <a:sym typeface="Gill Sans" charset="0"/>
              </a:rPr>
              <a:t>                                </a:t>
            </a:r>
            <a:r>
              <a:rPr lang="en-US" sz="2500" dirty="0">
                <a:solidFill>
                  <a:srgbClr val="FFFFFF"/>
                </a:solidFill>
                <a:effectLst>
                  <a:outerShdw blurRad="38100" dist="38100" dir="2700000" algn="tl">
                    <a:srgbClr val="000000"/>
                  </a:outerShdw>
                </a:effectLst>
                <a:latin typeface="Gill Sans" charset="0"/>
                <a:sym typeface="Gill Sans" charset="0"/>
              </a:rPr>
              <a:t>Benjamin Bloom</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315020" y="303094"/>
          <a:ext cx="9660599" cy="6743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363" name="TextBox 12"/>
          <p:cNvSpPr txBox="1">
            <a:spLocks noChangeArrowheads="1"/>
          </p:cNvSpPr>
          <p:nvPr/>
        </p:nvSpPr>
        <p:spPr bwMode="auto">
          <a:xfrm>
            <a:off x="19253" y="6931158"/>
            <a:ext cx="9725352" cy="37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803" tIns="50402" rIns="100803" bIns="50402">
            <a:spAutoFit/>
          </a:bodyPr>
          <a:lstStyle>
            <a:lvl1pPr eaLnBrk="0" hangingPunct="0">
              <a:defRPr sz="2400">
                <a:solidFill>
                  <a:srgbClr val="414141"/>
                </a:solidFill>
                <a:latin typeface="Gill Sans Light" charset="0"/>
                <a:ea typeface="ヒラギノ角ゴ ProN W3" charset="-128"/>
                <a:sym typeface="Gill Sans Light" charset="0"/>
              </a:defRPr>
            </a:lvl1pPr>
            <a:lvl2pPr marL="742950" indent="-285750" eaLnBrk="0" hangingPunct="0">
              <a:defRPr sz="2400">
                <a:solidFill>
                  <a:srgbClr val="414141"/>
                </a:solidFill>
                <a:latin typeface="Gill Sans Light" charset="0"/>
                <a:ea typeface="ヒラギノ角ゴ ProN W3" charset="-128"/>
                <a:sym typeface="Gill Sans Light" charset="0"/>
              </a:defRPr>
            </a:lvl2pPr>
            <a:lvl3pPr marL="1143000" indent="-228600" eaLnBrk="0" hangingPunct="0">
              <a:defRPr sz="2400">
                <a:solidFill>
                  <a:srgbClr val="414141"/>
                </a:solidFill>
                <a:latin typeface="Gill Sans Light" charset="0"/>
                <a:ea typeface="ヒラギノ角ゴ ProN W3" charset="-128"/>
                <a:sym typeface="Gill Sans Light" charset="0"/>
              </a:defRPr>
            </a:lvl3pPr>
            <a:lvl4pPr marL="1600200" indent="-228600" eaLnBrk="0" hangingPunct="0">
              <a:defRPr sz="2400">
                <a:solidFill>
                  <a:srgbClr val="414141"/>
                </a:solidFill>
                <a:latin typeface="Gill Sans Light" charset="0"/>
                <a:ea typeface="ヒラギノ角ゴ ProN W3" charset="-128"/>
                <a:sym typeface="Gill Sans Light" charset="0"/>
              </a:defRPr>
            </a:lvl4pPr>
            <a:lvl5pPr marL="2057400" indent="-228600" eaLnBrk="0" hangingPunct="0">
              <a:defRPr sz="2400">
                <a:solidFill>
                  <a:srgbClr val="414141"/>
                </a:solidFill>
                <a:latin typeface="Gill Sans Light" charset="0"/>
                <a:ea typeface="ヒラギノ角ゴ ProN W3" charset="-128"/>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128"/>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128"/>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128"/>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128"/>
                <a:sym typeface="Gill Sans Light" charset="0"/>
              </a:defRPr>
            </a:lvl9pPr>
          </a:lstStyle>
          <a:p>
            <a:pPr eaLnBrk="1" hangingPunct="1"/>
            <a:r>
              <a:rPr lang="en-US" sz="900">
                <a:latin typeface="Arial" pitchFamily="34" charset="0"/>
                <a:cs typeface="Arial" pitchFamily="34" charset="0"/>
              </a:rPr>
              <a:t>(Bloom, B. S., Engelhart, M. D., Furst, E. J., Hill, W. H., &amp; Krathwohl, D. R. (1956). Taxonomy of educational objectives: the classification of educational goals; Handbook I: Cognitive Domain New York, Longmans, Green, 1956. )</a:t>
            </a:r>
          </a:p>
        </p:txBody>
      </p:sp>
      <p:pic>
        <p:nvPicPr>
          <p:cNvPr id="1536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7296" y="2509919"/>
            <a:ext cx="714044" cy="651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9181" y="3770130"/>
            <a:ext cx="714044" cy="645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0421" y="3686116"/>
            <a:ext cx="749046" cy="645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1"/>
          <p:cNvSpPr>
            <a:spLocks noGrp="1" noChangeArrowheads="1"/>
          </p:cNvSpPr>
          <p:nvPr>
            <p:ph type="title"/>
          </p:nvPr>
        </p:nvSpPr>
        <p:spPr>
          <a:xfrm>
            <a:off x="397383" y="0"/>
            <a:ext cx="9070975" cy="598614"/>
          </a:xfrm>
        </p:spPr>
        <p:txBody>
          <a:bodyPr>
            <a:normAutofit fontScale="90000"/>
          </a:bodyPr>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b="1" dirty="0" smtClean="0"/>
              <a:t>Taxonomy</a:t>
            </a:r>
          </a:p>
        </p:txBody>
      </p:sp>
      <p:sp>
        <p:nvSpPr>
          <p:cNvPr id="34819" name="Slide Number Placeholder 4"/>
          <p:cNvSpPr>
            <a:spLocks noGrp="1"/>
          </p:cNvSpPr>
          <p:nvPr>
            <p:ph type="sldNum" sz="quarter" idx="4294967295"/>
          </p:nvPr>
        </p:nvSpPr>
        <p:spPr>
          <a:xfrm>
            <a:off x="7224448" y="7008174"/>
            <a:ext cx="2352146" cy="402568"/>
          </a:xfrm>
          <a:prstGeom prst="rect">
            <a:avLst/>
          </a:prstGeom>
          <a:noFill/>
        </p:spPr>
        <p:txBody>
          <a:bodyPr/>
          <a:lstStyle/>
          <a:p>
            <a:pPr>
              <a:tabLst>
                <a:tab pos="723900" algn="l"/>
                <a:tab pos="1447800" algn="l"/>
                <a:tab pos="2171700" algn="l"/>
              </a:tabLst>
            </a:pPr>
            <a:fld id="{30B8E56E-5C78-4589-8F62-4F1DD5D2C1C8}" type="slidenum">
              <a:rPr lang="en-US" smtClean="0"/>
              <a:pPr>
                <a:tabLst>
                  <a:tab pos="723900" algn="l"/>
                  <a:tab pos="1447800" algn="l"/>
                  <a:tab pos="2171700" algn="l"/>
                </a:tabLst>
              </a:pPr>
              <a:t>17</a:t>
            </a:fld>
            <a:endParaRPr lang="en-US" smtClean="0"/>
          </a:p>
        </p:txBody>
      </p:sp>
      <p:sp>
        <p:nvSpPr>
          <p:cNvPr id="34821" name="AutoShape 2"/>
          <p:cNvSpPr>
            <a:spLocks noChangeArrowheads="1"/>
          </p:cNvSpPr>
          <p:nvPr/>
        </p:nvSpPr>
        <p:spPr bwMode="auto">
          <a:xfrm>
            <a:off x="327480" y="1560657"/>
            <a:ext cx="4319587" cy="720876"/>
          </a:xfrm>
          <a:prstGeom prst="roundRect">
            <a:avLst>
              <a:gd name="adj" fmla="val 16667"/>
            </a:avLst>
          </a:prstGeom>
          <a:solidFill>
            <a:srgbClr val="64006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0000" tIns="45000" rIns="90000" bIns="45000" anchor="ctr"/>
          <a:lstStyle/>
          <a:p>
            <a:pPr algn="ctr">
              <a:tabLst>
                <a:tab pos="723900" algn="l"/>
                <a:tab pos="1447800" algn="l"/>
                <a:tab pos="2171700" algn="l"/>
                <a:tab pos="2895600" algn="l"/>
                <a:tab pos="3619500" algn="l"/>
              </a:tabLst>
            </a:pPr>
            <a:r>
              <a:rPr lang="en-US" sz="2800" dirty="0">
                <a:solidFill>
                  <a:schemeClr val="bg1"/>
                </a:solidFill>
              </a:rPr>
              <a:t>Creating</a:t>
            </a:r>
          </a:p>
          <a:p>
            <a:pPr algn="ctr">
              <a:tabLst>
                <a:tab pos="723900" algn="l"/>
                <a:tab pos="1447800" algn="l"/>
                <a:tab pos="2171700" algn="l"/>
                <a:tab pos="2895600" algn="l"/>
                <a:tab pos="3619500" algn="l"/>
              </a:tabLst>
            </a:pPr>
            <a:r>
              <a:rPr lang="en-US" sz="2000" dirty="0">
                <a:solidFill>
                  <a:schemeClr val="bg1"/>
                </a:solidFill>
              </a:rPr>
              <a:t>(design, construct, generate ideas)</a:t>
            </a:r>
          </a:p>
        </p:txBody>
      </p:sp>
      <p:sp>
        <p:nvSpPr>
          <p:cNvPr id="34822" name="AutoShape 3"/>
          <p:cNvSpPr>
            <a:spLocks noChangeArrowheads="1"/>
          </p:cNvSpPr>
          <p:nvPr/>
        </p:nvSpPr>
        <p:spPr bwMode="auto">
          <a:xfrm>
            <a:off x="326228" y="2470517"/>
            <a:ext cx="4319587" cy="720876"/>
          </a:xfrm>
          <a:prstGeom prst="roundRect">
            <a:avLst>
              <a:gd name="adj" fmla="val 16667"/>
            </a:avLst>
          </a:prstGeom>
          <a:solidFill>
            <a:srgbClr val="64006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0000" tIns="45000" rIns="90000" bIns="45000" anchor="ctr"/>
          <a:lstStyle/>
          <a:p>
            <a:pPr algn="ctr">
              <a:tabLst>
                <a:tab pos="723900" algn="l"/>
                <a:tab pos="1447800" algn="l"/>
                <a:tab pos="2171700" algn="l"/>
                <a:tab pos="2895600" algn="l"/>
                <a:tab pos="3619500" algn="l"/>
              </a:tabLst>
            </a:pPr>
            <a:r>
              <a:rPr lang="en-US" sz="2800" dirty="0" smtClean="0">
                <a:solidFill>
                  <a:schemeClr val="bg1"/>
                </a:solidFill>
              </a:rPr>
              <a:t>Evaluating/Synthesizing</a:t>
            </a:r>
            <a:endParaRPr lang="en-US" sz="2800" dirty="0">
              <a:solidFill>
                <a:schemeClr val="bg1"/>
              </a:solidFill>
            </a:endParaRPr>
          </a:p>
          <a:p>
            <a:pPr algn="ctr">
              <a:tabLst>
                <a:tab pos="723900" algn="l"/>
                <a:tab pos="1447800" algn="l"/>
                <a:tab pos="2171700" algn="l"/>
                <a:tab pos="2895600" algn="l"/>
                <a:tab pos="3619500" algn="l"/>
              </a:tabLst>
            </a:pPr>
            <a:r>
              <a:rPr lang="en-US" sz="2000" dirty="0">
                <a:solidFill>
                  <a:schemeClr val="bg1"/>
                </a:solidFill>
              </a:rPr>
              <a:t>(critique, judge, justify decision)</a:t>
            </a:r>
          </a:p>
        </p:txBody>
      </p:sp>
      <p:sp>
        <p:nvSpPr>
          <p:cNvPr id="34823" name="AutoShape 4"/>
          <p:cNvSpPr>
            <a:spLocks noChangeArrowheads="1"/>
          </p:cNvSpPr>
          <p:nvPr/>
        </p:nvSpPr>
        <p:spPr bwMode="auto">
          <a:xfrm>
            <a:off x="327476" y="3401902"/>
            <a:ext cx="4319587" cy="720876"/>
          </a:xfrm>
          <a:prstGeom prst="roundRect">
            <a:avLst>
              <a:gd name="adj" fmla="val 16667"/>
            </a:avLst>
          </a:prstGeom>
          <a:solidFill>
            <a:srgbClr val="64006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0000" tIns="45000" rIns="90000" bIns="45000" anchor="ctr"/>
          <a:lstStyle/>
          <a:p>
            <a:pPr algn="ctr">
              <a:tabLst>
                <a:tab pos="723900" algn="l"/>
                <a:tab pos="1447800" algn="l"/>
                <a:tab pos="2171700" algn="l"/>
                <a:tab pos="2895600" algn="l"/>
                <a:tab pos="3619500" algn="l"/>
              </a:tabLst>
            </a:pPr>
            <a:r>
              <a:rPr lang="en-US" sz="2800" dirty="0">
                <a:solidFill>
                  <a:schemeClr val="bg1"/>
                </a:solidFill>
              </a:rPr>
              <a:t>Analyzing</a:t>
            </a:r>
          </a:p>
          <a:p>
            <a:pPr algn="ctr">
              <a:tabLst>
                <a:tab pos="723900" algn="l"/>
                <a:tab pos="1447800" algn="l"/>
                <a:tab pos="2171700" algn="l"/>
                <a:tab pos="2895600" algn="l"/>
                <a:tab pos="3619500" algn="l"/>
              </a:tabLst>
            </a:pPr>
            <a:r>
              <a:rPr lang="en-US" sz="2000" dirty="0">
                <a:solidFill>
                  <a:schemeClr val="bg1"/>
                </a:solidFill>
              </a:rPr>
              <a:t>(compare, organize, differentiate)</a:t>
            </a:r>
          </a:p>
        </p:txBody>
      </p:sp>
      <p:sp>
        <p:nvSpPr>
          <p:cNvPr id="34824" name="AutoShape 5"/>
          <p:cNvSpPr>
            <a:spLocks noChangeArrowheads="1"/>
          </p:cNvSpPr>
          <p:nvPr/>
        </p:nvSpPr>
        <p:spPr bwMode="auto">
          <a:xfrm>
            <a:off x="327478" y="4248819"/>
            <a:ext cx="4319587" cy="720876"/>
          </a:xfrm>
          <a:prstGeom prst="roundRect">
            <a:avLst>
              <a:gd name="adj" fmla="val 16667"/>
            </a:avLst>
          </a:prstGeom>
          <a:solidFill>
            <a:srgbClr val="64006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0000" tIns="45000" rIns="90000" bIns="45000" anchor="ctr"/>
          <a:lstStyle/>
          <a:p>
            <a:pPr algn="ctr">
              <a:tabLst>
                <a:tab pos="723900" algn="l"/>
                <a:tab pos="1447800" algn="l"/>
                <a:tab pos="2171700" algn="l"/>
                <a:tab pos="2895600" algn="l"/>
                <a:tab pos="3619500" algn="l"/>
              </a:tabLst>
            </a:pPr>
            <a:r>
              <a:rPr lang="en-US" sz="2800">
                <a:solidFill>
                  <a:schemeClr val="bg1"/>
                </a:solidFill>
              </a:rPr>
              <a:t>Applying</a:t>
            </a:r>
          </a:p>
          <a:p>
            <a:pPr algn="ctr">
              <a:tabLst>
                <a:tab pos="723900" algn="l"/>
                <a:tab pos="1447800" algn="l"/>
                <a:tab pos="2171700" algn="l"/>
                <a:tab pos="2895600" algn="l"/>
                <a:tab pos="3619500" algn="l"/>
              </a:tabLst>
            </a:pPr>
            <a:r>
              <a:rPr lang="en-US" sz="2000">
                <a:solidFill>
                  <a:schemeClr val="bg1"/>
                </a:solidFill>
              </a:rPr>
              <a:t>(use in new situation)</a:t>
            </a:r>
          </a:p>
        </p:txBody>
      </p:sp>
      <p:sp>
        <p:nvSpPr>
          <p:cNvPr id="34825" name="AutoShape 6"/>
          <p:cNvSpPr>
            <a:spLocks noChangeArrowheads="1"/>
          </p:cNvSpPr>
          <p:nvPr/>
        </p:nvSpPr>
        <p:spPr bwMode="auto">
          <a:xfrm>
            <a:off x="327480" y="5149120"/>
            <a:ext cx="4319587" cy="720876"/>
          </a:xfrm>
          <a:prstGeom prst="roundRect">
            <a:avLst>
              <a:gd name="adj" fmla="val 16667"/>
            </a:avLst>
          </a:prstGeom>
          <a:solidFill>
            <a:srgbClr val="64006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0000" tIns="45000" rIns="90000" bIns="45000" anchor="ctr"/>
          <a:lstStyle/>
          <a:p>
            <a:pPr algn="ctr">
              <a:tabLst>
                <a:tab pos="723900" algn="l"/>
                <a:tab pos="1447800" algn="l"/>
                <a:tab pos="2171700" algn="l"/>
                <a:tab pos="2895600" algn="l"/>
                <a:tab pos="3619500" algn="l"/>
              </a:tabLst>
            </a:pPr>
            <a:r>
              <a:rPr lang="en-US" sz="2800" dirty="0">
                <a:solidFill>
                  <a:schemeClr val="bg1"/>
                </a:solidFill>
              </a:rPr>
              <a:t>Understanding</a:t>
            </a:r>
          </a:p>
          <a:p>
            <a:pPr algn="ctr">
              <a:tabLst>
                <a:tab pos="723900" algn="l"/>
                <a:tab pos="1447800" algn="l"/>
                <a:tab pos="2171700" algn="l"/>
                <a:tab pos="2895600" algn="l"/>
                <a:tab pos="3619500" algn="l"/>
              </a:tabLst>
            </a:pPr>
            <a:r>
              <a:rPr lang="en-US" sz="2000" dirty="0">
                <a:solidFill>
                  <a:schemeClr val="bg1"/>
                </a:solidFill>
              </a:rPr>
              <a:t>(explain, summarize, infer)</a:t>
            </a:r>
          </a:p>
        </p:txBody>
      </p:sp>
      <p:sp>
        <p:nvSpPr>
          <p:cNvPr id="34826" name="AutoShape 7"/>
          <p:cNvSpPr>
            <a:spLocks noChangeArrowheads="1"/>
          </p:cNvSpPr>
          <p:nvPr/>
        </p:nvSpPr>
        <p:spPr bwMode="auto">
          <a:xfrm>
            <a:off x="327476" y="6063822"/>
            <a:ext cx="4319587" cy="720876"/>
          </a:xfrm>
          <a:prstGeom prst="roundRect">
            <a:avLst>
              <a:gd name="adj" fmla="val 16667"/>
            </a:avLst>
          </a:prstGeom>
          <a:solidFill>
            <a:srgbClr val="64006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0000" tIns="45000" rIns="90000" bIns="45000" anchor="ctr"/>
          <a:lstStyle/>
          <a:p>
            <a:pPr algn="ctr">
              <a:tabLst>
                <a:tab pos="723900" algn="l"/>
                <a:tab pos="1447800" algn="l"/>
                <a:tab pos="2171700" algn="l"/>
                <a:tab pos="2895600" algn="l"/>
                <a:tab pos="3619500" algn="l"/>
              </a:tabLst>
            </a:pPr>
            <a:r>
              <a:rPr lang="en-US" sz="2800" dirty="0" smtClean="0">
                <a:solidFill>
                  <a:schemeClr val="bg1"/>
                </a:solidFill>
              </a:rPr>
              <a:t>Remembering/Knowing</a:t>
            </a:r>
            <a:endParaRPr lang="en-US" sz="2800" dirty="0">
              <a:solidFill>
                <a:schemeClr val="bg1"/>
              </a:solidFill>
            </a:endParaRPr>
          </a:p>
          <a:p>
            <a:pPr algn="ctr">
              <a:tabLst>
                <a:tab pos="723900" algn="l"/>
                <a:tab pos="1447800" algn="l"/>
                <a:tab pos="2171700" algn="l"/>
                <a:tab pos="2895600" algn="l"/>
                <a:tab pos="3619500" algn="l"/>
              </a:tabLst>
            </a:pPr>
            <a:r>
              <a:rPr lang="en-US" sz="2000" dirty="0">
                <a:solidFill>
                  <a:schemeClr val="bg1"/>
                </a:solidFill>
              </a:rPr>
              <a:t>(list, describe, name)</a:t>
            </a:r>
          </a:p>
        </p:txBody>
      </p:sp>
      <p:sp>
        <p:nvSpPr>
          <p:cNvPr id="34828" name="Text Box 9"/>
          <p:cNvSpPr txBox="1">
            <a:spLocks noChangeArrowheads="1"/>
          </p:cNvSpPr>
          <p:nvPr/>
        </p:nvSpPr>
        <p:spPr bwMode="auto">
          <a:xfrm>
            <a:off x="648717" y="6803933"/>
            <a:ext cx="9000107" cy="567849"/>
          </a:xfrm>
          <a:prstGeom prst="rect">
            <a:avLst/>
          </a:prstGeom>
          <a:noFill/>
          <a:ln w="9525">
            <a:noFill/>
            <a:round/>
            <a:headEnd/>
            <a:tailEnd/>
          </a:ln>
        </p:spPr>
        <p:txBody>
          <a:bodyPr lIns="90000" tIns="45000" rIns="90000" bIns="45000"/>
          <a:lstStyle/>
          <a:p>
            <a:pPr algn="l">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dirty="0">
                <a:solidFill>
                  <a:srgbClr val="000000"/>
                </a:solidFill>
              </a:rPr>
              <a:t>  </a:t>
            </a:r>
            <a:r>
              <a:rPr lang="en-US" sz="1600" dirty="0">
                <a:solidFill>
                  <a:srgbClr val="000000"/>
                </a:solidFill>
              </a:rPr>
              <a:t>Anderson, L. W. and David R. </a:t>
            </a:r>
            <a:r>
              <a:rPr lang="en-US" sz="1600" dirty="0" err="1">
                <a:solidFill>
                  <a:srgbClr val="000000"/>
                </a:solidFill>
              </a:rPr>
              <a:t>Krathwohl</a:t>
            </a:r>
            <a:r>
              <a:rPr lang="en-US" sz="1600" dirty="0">
                <a:solidFill>
                  <a:srgbClr val="000000"/>
                </a:solidFill>
              </a:rPr>
              <a:t>, D. R., et al (Eds..) (2001)  A Taxonomy for Learning, Teaching, and Assessing: A Revision of Bloom's Taxonomy of Educational </a:t>
            </a:r>
            <a:r>
              <a:rPr lang="en-US" sz="1600" dirty="0" smtClean="0">
                <a:solidFill>
                  <a:srgbClr val="000000"/>
                </a:solidFill>
              </a:rPr>
              <a:t>Objectives</a:t>
            </a:r>
            <a:endParaRPr lang="en-US" sz="1600" dirty="0">
              <a:solidFill>
                <a:srgbClr val="000000"/>
              </a:solidFill>
            </a:endParaRPr>
          </a:p>
        </p:txBody>
      </p:sp>
      <p:sp>
        <p:nvSpPr>
          <p:cNvPr id="2" name="TextBox 1"/>
          <p:cNvSpPr txBox="1"/>
          <p:nvPr/>
        </p:nvSpPr>
        <p:spPr>
          <a:xfrm>
            <a:off x="758308" y="971729"/>
            <a:ext cx="3457934" cy="523220"/>
          </a:xfrm>
          <a:prstGeom prst="rect">
            <a:avLst/>
          </a:prstGeom>
          <a:noFill/>
        </p:spPr>
        <p:txBody>
          <a:bodyPr wrap="none" rtlCol="0">
            <a:spAutoFit/>
          </a:bodyPr>
          <a:lstStyle/>
          <a:p>
            <a:r>
              <a:rPr lang="en-CA" sz="2800" dirty="0" smtClean="0"/>
              <a:t>“Bloom’s” (cognitive)</a:t>
            </a:r>
            <a:endParaRPr lang="en-CA" sz="2800" dirty="0"/>
          </a:p>
        </p:txBody>
      </p:sp>
      <p:sp>
        <p:nvSpPr>
          <p:cNvPr id="14" name="AutoShape 2"/>
          <p:cNvSpPr>
            <a:spLocks noChangeArrowheads="1"/>
          </p:cNvSpPr>
          <p:nvPr/>
        </p:nvSpPr>
        <p:spPr bwMode="auto">
          <a:xfrm>
            <a:off x="5148771" y="6063821"/>
            <a:ext cx="4319587" cy="720876"/>
          </a:xfrm>
          <a:prstGeom prst="roundRect">
            <a:avLst>
              <a:gd name="adj" fmla="val 16667"/>
            </a:avLst>
          </a:prstGeom>
          <a:solidFill>
            <a:schemeClr val="accent3">
              <a:lumMod val="75000"/>
            </a:schemeClr>
          </a:solidFill>
          <a:ln w="9525">
            <a:noFill/>
            <a:round/>
            <a:headEnd/>
            <a:tailEnd/>
          </a:ln>
          <a:effectLst/>
          <a:scene3d>
            <a:camera prst="orthographicFront">
              <a:rot lat="0" lon="0" rev="0"/>
            </a:camera>
            <a:lightRig rig="contrasting" dir="t">
              <a:rot lat="0" lon="0" rev="7800000"/>
            </a:lightRig>
          </a:scene3d>
          <a:sp3d>
            <a:bevelT w="139700" h="139700"/>
          </a:sp3d>
        </p:spPr>
        <p:txBody>
          <a:bodyPr wrap="none" lIns="90000" tIns="45000" rIns="90000" bIns="45000" anchor="ctr"/>
          <a:lstStyle/>
          <a:p>
            <a:pPr algn="ctr">
              <a:tabLst>
                <a:tab pos="723900" algn="l"/>
                <a:tab pos="1447800" algn="l"/>
                <a:tab pos="2171700" algn="l"/>
                <a:tab pos="2895600" algn="l"/>
                <a:tab pos="3619500" algn="l"/>
              </a:tabLst>
            </a:pPr>
            <a:r>
              <a:rPr lang="en-US" sz="2800" dirty="0" smtClean="0">
                <a:solidFill>
                  <a:schemeClr val="bg1"/>
                </a:solidFill>
              </a:rPr>
              <a:t>Receiving</a:t>
            </a:r>
            <a:endParaRPr lang="en-US" sz="2800" dirty="0">
              <a:solidFill>
                <a:schemeClr val="bg1"/>
              </a:solidFill>
            </a:endParaRPr>
          </a:p>
          <a:p>
            <a:pPr algn="ctr">
              <a:tabLst>
                <a:tab pos="723900" algn="l"/>
                <a:tab pos="1447800" algn="l"/>
                <a:tab pos="2171700" algn="l"/>
                <a:tab pos="2895600" algn="l"/>
                <a:tab pos="3619500" algn="l"/>
              </a:tabLst>
            </a:pPr>
            <a:r>
              <a:rPr lang="en-US" sz="2000" dirty="0" smtClean="0">
                <a:solidFill>
                  <a:schemeClr val="bg1"/>
                </a:solidFill>
              </a:rPr>
              <a:t>(asks, describes, points to)</a:t>
            </a:r>
            <a:endParaRPr lang="en-US" sz="2000" dirty="0">
              <a:solidFill>
                <a:schemeClr val="bg1"/>
              </a:solidFill>
            </a:endParaRPr>
          </a:p>
        </p:txBody>
      </p:sp>
      <p:sp>
        <p:nvSpPr>
          <p:cNvPr id="16" name="AutoShape 3"/>
          <p:cNvSpPr>
            <a:spLocks noChangeArrowheads="1"/>
          </p:cNvSpPr>
          <p:nvPr/>
        </p:nvSpPr>
        <p:spPr bwMode="auto">
          <a:xfrm>
            <a:off x="5137145" y="5149120"/>
            <a:ext cx="4319587" cy="720876"/>
          </a:xfrm>
          <a:prstGeom prst="roundRect">
            <a:avLst>
              <a:gd name="adj" fmla="val 16667"/>
            </a:avLst>
          </a:prstGeom>
          <a:solidFill>
            <a:schemeClr val="accent3">
              <a:lumMod val="75000"/>
            </a:schemeClr>
          </a:solidFill>
          <a:ln w="9525">
            <a:noFill/>
            <a:round/>
            <a:headEnd/>
            <a:tailEnd/>
          </a:ln>
          <a:effectLst/>
          <a:scene3d>
            <a:camera prst="orthographicFront">
              <a:rot lat="0" lon="0" rev="0"/>
            </a:camera>
            <a:lightRig rig="contrasting" dir="t">
              <a:rot lat="0" lon="0" rev="7800000"/>
            </a:lightRig>
          </a:scene3d>
          <a:sp3d>
            <a:bevelT w="139700" h="139700"/>
          </a:sp3d>
        </p:spPr>
        <p:txBody>
          <a:bodyPr wrap="none" lIns="90000" tIns="45000" rIns="90000" bIns="45000" anchor="ctr"/>
          <a:lstStyle/>
          <a:p>
            <a:pPr algn="ctr">
              <a:tabLst>
                <a:tab pos="723900" algn="l"/>
                <a:tab pos="1447800" algn="l"/>
                <a:tab pos="2171700" algn="l"/>
                <a:tab pos="2895600" algn="l"/>
                <a:tab pos="3619500" algn="l"/>
              </a:tabLst>
            </a:pPr>
            <a:r>
              <a:rPr lang="en-US" sz="2800" dirty="0" smtClean="0">
                <a:solidFill>
                  <a:schemeClr val="bg1"/>
                </a:solidFill>
              </a:rPr>
              <a:t>Responding</a:t>
            </a:r>
          </a:p>
          <a:p>
            <a:pPr algn="ctr">
              <a:tabLst>
                <a:tab pos="723900" algn="l"/>
                <a:tab pos="1447800" algn="l"/>
                <a:tab pos="2171700" algn="l"/>
                <a:tab pos="2895600" algn="l"/>
                <a:tab pos="3619500" algn="l"/>
              </a:tabLst>
            </a:pPr>
            <a:r>
              <a:rPr lang="en-US" sz="2000" dirty="0" smtClean="0">
                <a:solidFill>
                  <a:schemeClr val="bg1"/>
                </a:solidFill>
              </a:rPr>
              <a:t>(answers, performs, practices)</a:t>
            </a:r>
            <a:endParaRPr lang="en-US" sz="2000" dirty="0">
              <a:solidFill>
                <a:schemeClr val="bg1"/>
              </a:solidFill>
            </a:endParaRPr>
          </a:p>
        </p:txBody>
      </p:sp>
      <p:sp>
        <p:nvSpPr>
          <p:cNvPr id="17" name="AutoShape 4"/>
          <p:cNvSpPr>
            <a:spLocks noChangeArrowheads="1"/>
          </p:cNvSpPr>
          <p:nvPr/>
        </p:nvSpPr>
        <p:spPr bwMode="auto">
          <a:xfrm>
            <a:off x="5148771" y="4248819"/>
            <a:ext cx="4319587" cy="720876"/>
          </a:xfrm>
          <a:prstGeom prst="roundRect">
            <a:avLst>
              <a:gd name="adj" fmla="val 16667"/>
            </a:avLst>
          </a:prstGeom>
          <a:solidFill>
            <a:schemeClr val="accent3">
              <a:lumMod val="75000"/>
            </a:schemeClr>
          </a:solidFill>
          <a:ln w="9525">
            <a:noFill/>
            <a:round/>
            <a:headEnd/>
            <a:tailEnd/>
          </a:ln>
          <a:effectLst/>
          <a:scene3d>
            <a:camera prst="orthographicFront">
              <a:rot lat="0" lon="0" rev="0"/>
            </a:camera>
            <a:lightRig rig="contrasting" dir="t">
              <a:rot lat="0" lon="0" rev="7800000"/>
            </a:lightRig>
          </a:scene3d>
          <a:sp3d>
            <a:bevelT w="139700" h="139700"/>
          </a:sp3d>
        </p:spPr>
        <p:txBody>
          <a:bodyPr wrap="none" lIns="90000" tIns="45000" rIns="90000" bIns="45000" anchor="ctr"/>
          <a:lstStyle/>
          <a:p>
            <a:pPr algn="ctr">
              <a:tabLst>
                <a:tab pos="723900" algn="l"/>
                <a:tab pos="1447800" algn="l"/>
                <a:tab pos="2171700" algn="l"/>
                <a:tab pos="2895600" algn="l"/>
                <a:tab pos="3619500" algn="l"/>
              </a:tabLst>
            </a:pPr>
            <a:r>
              <a:rPr lang="en-US" sz="2800" dirty="0" smtClean="0">
                <a:solidFill>
                  <a:schemeClr val="bg1"/>
                </a:solidFill>
              </a:rPr>
              <a:t>Valuing</a:t>
            </a:r>
            <a:endParaRPr lang="en-US" sz="2800" dirty="0">
              <a:solidFill>
                <a:schemeClr val="bg1"/>
              </a:solidFill>
            </a:endParaRPr>
          </a:p>
          <a:p>
            <a:pPr algn="ctr">
              <a:tabLst>
                <a:tab pos="723900" algn="l"/>
                <a:tab pos="1447800" algn="l"/>
                <a:tab pos="2171700" algn="l"/>
                <a:tab pos="2895600" algn="l"/>
                <a:tab pos="3619500" algn="l"/>
              </a:tabLst>
            </a:pPr>
            <a:r>
              <a:rPr lang="en-US" sz="2000" dirty="0" smtClean="0">
                <a:solidFill>
                  <a:schemeClr val="bg1"/>
                </a:solidFill>
              </a:rPr>
              <a:t>(demonstrates belief in, sensitive to)</a:t>
            </a:r>
            <a:endParaRPr lang="en-US" sz="2000" dirty="0">
              <a:solidFill>
                <a:schemeClr val="bg1"/>
              </a:solidFill>
            </a:endParaRPr>
          </a:p>
        </p:txBody>
      </p:sp>
      <p:sp>
        <p:nvSpPr>
          <p:cNvPr id="18" name="AutoShape 5"/>
          <p:cNvSpPr>
            <a:spLocks noChangeArrowheads="1"/>
          </p:cNvSpPr>
          <p:nvPr/>
        </p:nvSpPr>
        <p:spPr bwMode="auto">
          <a:xfrm>
            <a:off x="5137146" y="3401901"/>
            <a:ext cx="4319587" cy="720876"/>
          </a:xfrm>
          <a:prstGeom prst="roundRect">
            <a:avLst>
              <a:gd name="adj" fmla="val 16667"/>
            </a:avLst>
          </a:prstGeom>
          <a:solidFill>
            <a:schemeClr val="accent3">
              <a:lumMod val="75000"/>
            </a:schemeClr>
          </a:solidFill>
          <a:ln w="9525">
            <a:noFill/>
            <a:round/>
            <a:headEnd/>
            <a:tailEnd/>
          </a:ln>
          <a:effectLst/>
          <a:scene3d>
            <a:camera prst="orthographicFront">
              <a:rot lat="0" lon="0" rev="0"/>
            </a:camera>
            <a:lightRig rig="contrasting" dir="t">
              <a:rot lat="0" lon="0" rev="7800000"/>
            </a:lightRig>
          </a:scene3d>
          <a:sp3d>
            <a:bevelT w="139700" h="139700"/>
          </a:sp3d>
        </p:spPr>
        <p:txBody>
          <a:bodyPr wrap="none" lIns="90000" tIns="45000" rIns="90000" bIns="45000" anchor="ctr"/>
          <a:lstStyle/>
          <a:p>
            <a:pPr algn="ctr">
              <a:tabLst>
                <a:tab pos="723900" algn="l"/>
                <a:tab pos="1447800" algn="l"/>
                <a:tab pos="2171700" algn="l"/>
                <a:tab pos="2895600" algn="l"/>
                <a:tab pos="3619500" algn="l"/>
              </a:tabLst>
            </a:pPr>
            <a:r>
              <a:rPr lang="en-US" sz="2800" dirty="0" smtClean="0">
                <a:solidFill>
                  <a:schemeClr val="bg1"/>
                </a:solidFill>
              </a:rPr>
              <a:t>Organizing</a:t>
            </a:r>
            <a:endParaRPr lang="en-US" sz="2800" dirty="0">
              <a:solidFill>
                <a:schemeClr val="bg1"/>
              </a:solidFill>
            </a:endParaRPr>
          </a:p>
          <a:p>
            <a:pPr algn="ctr">
              <a:tabLst>
                <a:tab pos="723900" algn="l"/>
                <a:tab pos="1447800" algn="l"/>
                <a:tab pos="2171700" algn="l"/>
                <a:tab pos="2895600" algn="l"/>
                <a:tab pos="3619500" algn="l"/>
              </a:tabLst>
            </a:pPr>
            <a:r>
              <a:rPr lang="en-US" sz="2000" dirty="0" smtClean="0">
                <a:solidFill>
                  <a:schemeClr val="bg1"/>
                </a:solidFill>
              </a:rPr>
              <a:t>(relates beliefs, balances)</a:t>
            </a:r>
            <a:endParaRPr lang="en-US" sz="2000" dirty="0">
              <a:solidFill>
                <a:schemeClr val="bg1"/>
              </a:solidFill>
            </a:endParaRPr>
          </a:p>
        </p:txBody>
      </p:sp>
      <p:sp>
        <p:nvSpPr>
          <p:cNvPr id="19" name="AutoShape 6"/>
          <p:cNvSpPr>
            <a:spLocks noChangeArrowheads="1"/>
          </p:cNvSpPr>
          <p:nvPr/>
        </p:nvSpPr>
        <p:spPr bwMode="auto">
          <a:xfrm>
            <a:off x="5148771" y="2470517"/>
            <a:ext cx="4319587" cy="720876"/>
          </a:xfrm>
          <a:prstGeom prst="roundRect">
            <a:avLst>
              <a:gd name="adj" fmla="val 16667"/>
            </a:avLst>
          </a:prstGeom>
          <a:solidFill>
            <a:schemeClr val="accent3">
              <a:lumMod val="75000"/>
            </a:schemeClr>
          </a:solidFill>
          <a:ln w="9525">
            <a:noFill/>
            <a:round/>
            <a:headEnd/>
            <a:tailEnd/>
          </a:ln>
          <a:effectLst/>
          <a:scene3d>
            <a:camera prst="orthographicFront">
              <a:rot lat="0" lon="0" rev="0"/>
            </a:camera>
            <a:lightRig rig="contrasting" dir="t">
              <a:rot lat="0" lon="0" rev="7800000"/>
            </a:lightRig>
          </a:scene3d>
          <a:sp3d>
            <a:bevelT w="139700" h="139700"/>
          </a:sp3d>
        </p:spPr>
        <p:txBody>
          <a:bodyPr wrap="none" lIns="90000" tIns="45000" rIns="90000" bIns="45000" anchor="ctr"/>
          <a:lstStyle/>
          <a:p>
            <a:pPr algn="ctr">
              <a:tabLst>
                <a:tab pos="723900" algn="l"/>
                <a:tab pos="1447800" algn="l"/>
                <a:tab pos="2171700" algn="l"/>
                <a:tab pos="2895600" algn="l"/>
                <a:tab pos="3619500" algn="l"/>
              </a:tabLst>
            </a:pPr>
            <a:r>
              <a:rPr lang="en-US" sz="2800" dirty="0" smtClean="0">
                <a:solidFill>
                  <a:schemeClr val="bg1"/>
                </a:solidFill>
              </a:rPr>
              <a:t>Internalizing</a:t>
            </a:r>
            <a:endParaRPr lang="en-US" sz="2800" dirty="0">
              <a:solidFill>
                <a:schemeClr val="bg1"/>
              </a:solidFill>
            </a:endParaRPr>
          </a:p>
          <a:p>
            <a:pPr algn="ctr">
              <a:tabLst>
                <a:tab pos="723900" algn="l"/>
                <a:tab pos="1447800" algn="l"/>
                <a:tab pos="2171700" algn="l"/>
                <a:tab pos="2895600" algn="l"/>
                <a:tab pos="3619500" algn="l"/>
              </a:tabLst>
            </a:pPr>
            <a:r>
              <a:rPr lang="en-US" sz="2000" dirty="0" smtClean="0">
                <a:solidFill>
                  <a:schemeClr val="bg1"/>
                </a:solidFill>
              </a:rPr>
              <a:t>(acts, shows, practices)</a:t>
            </a:r>
            <a:endParaRPr lang="en-US" sz="2000" dirty="0">
              <a:solidFill>
                <a:schemeClr val="bg1"/>
              </a:solidFill>
            </a:endParaRPr>
          </a:p>
        </p:txBody>
      </p:sp>
      <p:sp>
        <p:nvSpPr>
          <p:cNvPr id="21" name="TextBox 20"/>
          <p:cNvSpPr txBox="1"/>
          <p:nvPr/>
        </p:nvSpPr>
        <p:spPr>
          <a:xfrm>
            <a:off x="5851478" y="971729"/>
            <a:ext cx="3129255" cy="523220"/>
          </a:xfrm>
          <a:prstGeom prst="rect">
            <a:avLst/>
          </a:prstGeom>
          <a:noFill/>
        </p:spPr>
        <p:txBody>
          <a:bodyPr wrap="none" rtlCol="0">
            <a:spAutoFit/>
          </a:bodyPr>
          <a:lstStyle/>
          <a:p>
            <a:r>
              <a:rPr lang="en-CA" sz="2800" dirty="0" smtClean="0"/>
              <a:t>Bloom’s (affective)</a:t>
            </a:r>
            <a:endParaRPr lang="en-CA" sz="2800" dirty="0"/>
          </a:p>
        </p:txBody>
      </p:sp>
      <p:cxnSp>
        <p:nvCxnSpPr>
          <p:cNvPr id="4" name="Straight Arrow Connector 3"/>
          <p:cNvCxnSpPr/>
          <p:nvPr/>
        </p:nvCxnSpPr>
        <p:spPr>
          <a:xfrm flipV="1">
            <a:off x="4896296" y="1560657"/>
            <a:ext cx="0" cy="510089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3152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1"/>
          <p:cNvSpPr>
            <a:spLocks noGrp="1" noChangeArrowheads="1"/>
          </p:cNvSpPr>
          <p:nvPr>
            <p:ph type="title"/>
          </p:nvPr>
        </p:nvSpPr>
        <p:spPr>
          <a:xfrm>
            <a:off x="504825" y="252239"/>
            <a:ext cx="9070975" cy="598614"/>
          </a:xfrm>
        </p:spPr>
        <p:txBody>
          <a:bodyPr>
            <a:normAutofit fontScale="90000"/>
          </a:bodyPr>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b="1" dirty="0" smtClean="0"/>
              <a:t>Taxonomy</a:t>
            </a:r>
          </a:p>
        </p:txBody>
      </p:sp>
      <p:sp>
        <p:nvSpPr>
          <p:cNvPr id="34819" name="Slide Number Placeholder 4"/>
          <p:cNvSpPr>
            <a:spLocks noGrp="1"/>
          </p:cNvSpPr>
          <p:nvPr>
            <p:ph type="sldNum" sz="quarter" idx="4294967295"/>
          </p:nvPr>
        </p:nvSpPr>
        <p:spPr>
          <a:xfrm>
            <a:off x="7224448" y="7008174"/>
            <a:ext cx="2352146" cy="402568"/>
          </a:xfrm>
          <a:prstGeom prst="rect">
            <a:avLst/>
          </a:prstGeom>
          <a:noFill/>
        </p:spPr>
        <p:txBody>
          <a:bodyPr/>
          <a:lstStyle/>
          <a:p>
            <a:pPr>
              <a:tabLst>
                <a:tab pos="723900" algn="l"/>
                <a:tab pos="1447800" algn="l"/>
                <a:tab pos="2171700" algn="l"/>
              </a:tabLst>
            </a:pPr>
            <a:fld id="{30B8E56E-5C78-4589-8F62-4F1DD5D2C1C8}" type="slidenum">
              <a:rPr lang="en-US" smtClean="0"/>
              <a:pPr>
                <a:tabLst>
                  <a:tab pos="723900" algn="l"/>
                  <a:tab pos="1447800" algn="l"/>
                  <a:tab pos="2171700" algn="l"/>
                </a:tabLst>
              </a:pPr>
              <a:t>18</a:t>
            </a:fld>
            <a:endParaRPr lang="en-US" smtClean="0"/>
          </a:p>
        </p:txBody>
      </p:sp>
      <p:sp>
        <p:nvSpPr>
          <p:cNvPr id="34821" name="AutoShape 2"/>
          <p:cNvSpPr>
            <a:spLocks noChangeArrowheads="1"/>
          </p:cNvSpPr>
          <p:nvPr/>
        </p:nvSpPr>
        <p:spPr bwMode="auto">
          <a:xfrm>
            <a:off x="2951604" y="5149071"/>
            <a:ext cx="4319587" cy="720876"/>
          </a:xfrm>
          <a:prstGeom prst="roundRect">
            <a:avLst>
              <a:gd name="adj" fmla="val 16667"/>
            </a:avLst>
          </a:prstGeom>
          <a:solidFill>
            <a:srgbClr val="64006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0000" tIns="45000" rIns="90000" bIns="45000" anchor="ctr"/>
          <a:lstStyle/>
          <a:p>
            <a:pPr algn="ctr">
              <a:tabLst>
                <a:tab pos="723900" algn="l"/>
                <a:tab pos="1447800" algn="l"/>
                <a:tab pos="2171700" algn="l"/>
                <a:tab pos="2895600" algn="l"/>
                <a:tab pos="3619500" algn="l"/>
              </a:tabLst>
            </a:pPr>
            <a:r>
              <a:rPr lang="en-US" sz="2800" dirty="0" smtClean="0">
                <a:solidFill>
                  <a:schemeClr val="bg1"/>
                </a:solidFill>
              </a:rPr>
              <a:t>Mimic simple actions</a:t>
            </a:r>
            <a:endParaRPr lang="en-US" sz="2800" dirty="0">
              <a:solidFill>
                <a:schemeClr val="bg1"/>
              </a:solidFill>
            </a:endParaRPr>
          </a:p>
          <a:p>
            <a:pPr algn="ctr">
              <a:tabLst>
                <a:tab pos="723900" algn="l"/>
                <a:tab pos="1447800" algn="l"/>
                <a:tab pos="2171700" algn="l"/>
                <a:tab pos="2895600" algn="l"/>
                <a:tab pos="3619500" algn="l"/>
              </a:tabLst>
            </a:pPr>
            <a:endParaRPr lang="en-US" sz="2000" dirty="0">
              <a:solidFill>
                <a:schemeClr val="bg1"/>
              </a:solidFill>
            </a:endParaRPr>
          </a:p>
        </p:txBody>
      </p:sp>
      <p:sp>
        <p:nvSpPr>
          <p:cNvPr id="34823" name="AutoShape 4"/>
          <p:cNvSpPr>
            <a:spLocks noChangeArrowheads="1"/>
          </p:cNvSpPr>
          <p:nvPr/>
        </p:nvSpPr>
        <p:spPr bwMode="auto">
          <a:xfrm>
            <a:off x="2954068" y="4299232"/>
            <a:ext cx="4319587" cy="720876"/>
          </a:xfrm>
          <a:prstGeom prst="roundRect">
            <a:avLst>
              <a:gd name="adj" fmla="val 16667"/>
            </a:avLst>
          </a:prstGeom>
          <a:solidFill>
            <a:srgbClr val="64006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0000" tIns="45000" rIns="90000" bIns="45000" anchor="ctr"/>
          <a:lstStyle/>
          <a:p>
            <a:pPr algn="ctr">
              <a:tabLst>
                <a:tab pos="723900" algn="l"/>
                <a:tab pos="1447800" algn="l"/>
                <a:tab pos="2171700" algn="l"/>
                <a:tab pos="2895600" algn="l"/>
                <a:tab pos="3619500" algn="l"/>
              </a:tabLst>
            </a:pPr>
            <a:r>
              <a:rPr lang="en-US" sz="2800" dirty="0" smtClean="0">
                <a:solidFill>
                  <a:schemeClr val="bg1"/>
                </a:solidFill>
              </a:rPr>
              <a:t>Complex response</a:t>
            </a:r>
            <a:endParaRPr lang="en-US" sz="2800" dirty="0">
              <a:solidFill>
                <a:schemeClr val="bg1"/>
              </a:solidFill>
            </a:endParaRPr>
          </a:p>
        </p:txBody>
      </p:sp>
      <p:sp>
        <p:nvSpPr>
          <p:cNvPr id="34824" name="AutoShape 5"/>
          <p:cNvSpPr>
            <a:spLocks noChangeArrowheads="1"/>
          </p:cNvSpPr>
          <p:nvPr/>
        </p:nvSpPr>
        <p:spPr bwMode="auto">
          <a:xfrm>
            <a:off x="2920809" y="3420515"/>
            <a:ext cx="4319587" cy="720876"/>
          </a:xfrm>
          <a:prstGeom prst="roundRect">
            <a:avLst>
              <a:gd name="adj" fmla="val 16667"/>
            </a:avLst>
          </a:prstGeom>
          <a:solidFill>
            <a:srgbClr val="64006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0000" tIns="45000" rIns="90000" bIns="45000" anchor="ctr"/>
          <a:lstStyle/>
          <a:p>
            <a:pPr algn="ctr">
              <a:tabLst>
                <a:tab pos="723900" algn="l"/>
                <a:tab pos="1447800" algn="l"/>
                <a:tab pos="2171700" algn="l"/>
                <a:tab pos="2895600" algn="l"/>
                <a:tab pos="3619500" algn="l"/>
              </a:tabLst>
            </a:pPr>
            <a:r>
              <a:rPr lang="en-US" sz="2800" dirty="0" smtClean="0">
                <a:solidFill>
                  <a:schemeClr val="bg1"/>
                </a:solidFill>
              </a:rPr>
              <a:t>Adaptation of responses</a:t>
            </a:r>
            <a:endParaRPr lang="en-US" sz="2800" dirty="0">
              <a:solidFill>
                <a:schemeClr val="bg1"/>
              </a:solidFill>
            </a:endParaRPr>
          </a:p>
          <a:p>
            <a:pPr algn="ctr">
              <a:tabLst>
                <a:tab pos="723900" algn="l"/>
                <a:tab pos="1447800" algn="l"/>
                <a:tab pos="2171700" algn="l"/>
                <a:tab pos="2895600" algn="l"/>
                <a:tab pos="3619500" algn="l"/>
              </a:tabLst>
            </a:pPr>
            <a:endParaRPr lang="en-US" sz="2000" dirty="0">
              <a:solidFill>
                <a:schemeClr val="bg1"/>
              </a:solidFill>
            </a:endParaRPr>
          </a:p>
        </p:txBody>
      </p:sp>
      <p:sp>
        <p:nvSpPr>
          <p:cNvPr id="34825" name="AutoShape 6"/>
          <p:cNvSpPr>
            <a:spLocks noChangeArrowheads="1"/>
          </p:cNvSpPr>
          <p:nvPr/>
        </p:nvSpPr>
        <p:spPr bwMode="auto">
          <a:xfrm>
            <a:off x="2928174" y="2515721"/>
            <a:ext cx="4319587" cy="720876"/>
          </a:xfrm>
          <a:prstGeom prst="roundRect">
            <a:avLst>
              <a:gd name="adj" fmla="val 16667"/>
            </a:avLst>
          </a:prstGeom>
          <a:solidFill>
            <a:srgbClr val="640064"/>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0000" tIns="45000" rIns="90000" bIns="45000" anchor="ctr"/>
          <a:lstStyle/>
          <a:p>
            <a:pPr algn="ctr">
              <a:tabLst>
                <a:tab pos="723900" algn="l"/>
                <a:tab pos="1447800" algn="l"/>
                <a:tab pos="2171700" algn="l"/>
                <a:tab pos="2895600" algn="l"/>
                <a:tab pos="3619500" algn="l"/>
              </a:tabLst>
            </a:pPr>
            <a:r>
              <a:rPr lang="en-US" sz="2800" dirty="0" smtClean="0">
                <a:solidFill>
                  <a:schemeClr val="bg1"/>
                </a:solidFill>
              </a:rPr>
              <a:t>Origination</a:t>
            </a:r>
            <a:endParaRPr lang="en-US" sz="2800" dirty="0">
              <a:solidFill>
                <a:schemeClr val="bg1"/>
              </a:solidFill>
            </a:endParaRPr>
          </a:p>
          <a:p>
            <a:pPr algn="ctr">
              <a:tabLst>
                <a:tab pos="723900" algn="l"/>
                <a:tab pos="1447800" algn="l"/>
                <a:tab pos="2171700" algn="l"/>
                <a:tab pos="2895600" algn="l"/>
                <a:tab pos="3619500" algn="l"/>
              </a:tabLst>
            </a:pPr>
            <a:r>
              <a:rPr lang="en-US" sz="2000" dirty="0" smtClean="0">
                <a:solidFill>
                  <a:schemeClr val="bg1"/>
                </a:solidFill>
              </a:rPr>
              <a:t>(create new motion as needed)</a:t>
            </a:r>
            <a:endParaRPr lang="en-US" sz="2000" dirty="0">
              <a:solidFill>
                <a:schemeClr val="bg1"/>
              </a:solidFill>
            </a:endParaRPr>
          </a:p>
        </p:txBody>
      </p:sp>
      <p:sp>
        <p:nvSpPr>
          <p:cNvPr id="2" name="TextBox 1"/>
          <p:cNvSpPr txBox="1"/>
          <p:nvPr/>
        </p:nvSpPr>
        <p:spPr>
          <a:xfrm>
            <a:off x="3259430" y="1314132"/>
            <a:ext cx="3642344" cy="523220"/>
          </a:xfrm>
          <a:prstGeom prst="rect">
            <a:avLst/>
          </a:prstGeom>
          <a:noFill/>
        </p:spPr>
        <p:txBody>
          <a:bodyPr wrap="none" rtlCol="0">
            <a:spAutoFit/>
          </a:bodyPr>
          <a:lstStyle/>
          <a:p>
            <a:r>
              <a:rPr lang="en-CA" sz="2800" dirty="0" smtClean="0"/>
              <a:t>Psychomotor (“skills”)</a:t>
            </a:r>
            <a:endParaRPr lang="en-CA" sz="2800" dirty="0"/>
          </a:p>
        </p:txBody>
      </p:sp>
    </p:spTree>
    <p:extLst>
      <p:ext uri="{BB962C8B-B14F-4D97-AF65-F5344CB8AC3E}">
        <p14:creationId xmlns:p14="http://schemas.microsoft.com/office/powerpoint/2010/main" val="37072898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90082824"/>
              </p:ext>
            </p:extLst>
          </p:nvPr>
        </p:nvGraphicFramePr>
        <p:xfrm>
          <a:off x="287784" y="504084"/>
          <a:ext cx="9433048" cy="6217042"/>
        </p:xfrm>
        <a:graphic>
          <a:graphicData uri="http://schemas.openxmlformats.org/drawingml/2006/table">
            <a:tbl>
              <a:tblPr/>
              <a:tblGrid>
                <a:gridCol w="4890291"/>
                <a:gridCol w="4542757"/>
              </a:tblGrid>
              <a:tr h="1434702">
                <a:tc>
                  <a:txBody>
                    <a:bodyPr/>
                    <a:lstStyle/>
                    <a:p>
                      <a:pPr algn="ctr" fontAlgn="base"/>
                      <a:r>
                        <a:rPr lang="en-CA" sz="2900" b="1" i="0" u="none" strike="noStrike" dirty="0" smtClean="0">
                          <a:solidFill>
                            <a:schemeClr val="accent2"/>
                          </a:solidFill>
                          <a:effectLst/>
                          <a:latin typeface="inherit"/>
                        </a:rPr>
                        <a:t>Open </a:t>
                      </a:r>
                      <a:r>
                        <a:rPr lang="en-CA" sz="2900" b="1" i="0" u="none" strike="noStrike" dirty="0">
                          <a:solidFill>
                            <a:schemeClr val="accent2"/>
                          </a:solidFill>
                          <a:effectLst/>
                          <a:latin typeface="inherit"/>
                        </a:rPr>
                        <a:t>to many </a:t>
                      </a:r>
                      <a:r>
                        <a:rPr lang="en-CA" sz="2900" b="1" i="0" u="none" strike="noStrike" dirty="0" smtClean="0">
                          <a:solidFill>
                            <a:schemeClr val="accent2"/>
                          </a:solidFill>
                          <a:effectLst/>
                          <a:latin typeface="inherit"/>
                        </a:rPr>
                        <a:t>interpretations…</a:t>
                      </a:r>
                      <a:endParaRPr lang="en-CA" sz="2900" b="1" i="0" u="none" strike="noStrike" dirty="0">
                        <a:solidFill>
                          <a:schemeClr val="accent2"/>
                        </a:solidFill>
                        <a:effectLst/>
                        <a:latin typeface="inheri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CA" sz="2900" b="1" i="0" u="none" strike="noStrike" dirty="0" smtClean="0">
                          <a:solidFill>
                            <a:schemeClr val="accent3">
                              <a:lumMod val="75000"/>
                            </a:schemeClr>
                          </a:solidFill>
                          <a:effectLst/>
                          <a:latin typeface="inherit"/>
                        </a:rPr>
                        <a:t>Open </a:t>
                      </a:r>
                      <a:r>
                        <a:rPr lang="en-CA" sz="2900" b="1" i="0" u="none" strike="noStrike" dirty="0">
                          <a:solidFill>
                            <a:schemeClr val="accent3">
                              <a:lumMod val="75000"/>
                            </a:schemeClr>
                          </a:solidFill>
                          <a:effectLst/>
                          <a:latin typeface="inherit"/>
                        </a:rPr>
                        <a:t>to fewer </a:t>
                      </a:r>
                      <a:r>
                        <a:rPr lang="en-CA" sz="2900" b="1" i="0" u="none" strike="noStrike" dirty="0" smtClean="0">
                          <a:solidFill>
                            <a:schemeClr val="accent3">
                              <a:lumMod val="75000"/>
                            </a:schemeClr>
                          </a:solidFill>
                          <a:effectLst/>
                          <a:latin typeface="inherit"/>
                        </a:rPr>
                        <a:t>interpretations…</a:t>
                      </a:r>
                      <a:endParaRPr lang="en-CA" sz="2900" b="1" i="0" u="none" strike="noStrike" dirty="0">
                        <a:solidFill>
                          <a:schemeClr val="accent3">
                            <a:lumMod val="75000"/>
                          </a:schemeClr>
                        </a:solidFill>
                        <a:effectLst/>
                        <a:latin typeface="inheri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78234">
                <a:tc>
                  <a:txBody>
                    <a:bodyPr/>
                    <a:lstStyle/>
                    <a:p>
                      <a:pPr algn="l" fontAlgn="base"/>
                      <a:r>
                        <a:rPr lang="en-CA" sz="2900" b="0" i="0" u="none" strike="noStrike" dirty="0">
                          <a:effectLst/>
                          <a:latin typeface="inherit"/>
                        </a:rPr>
                        <a:t>To KNOW</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l" fontAlgn="base"/>
                      <a:r>
                        <a:rPr lang="en-CA" sz="2900" b="0" i="0" u="none" strike="noStrike" dirty="0">
                          <a:effectLst/>
                          <a:latin typeface="inherit"/>
                        </a:rPr>
                        <a:t>To WRITE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r>
              <a:tr h="478234">
                <a:tc>
                  <a:txBody>
                    <a:bodyPr/>
                    <a:lstStyle/>
                    <a:p>
                      <a:pPr algn="l" fontAlgn="base"/>
                      <a:r>
                        <a:rPr lang="en-CA" sz="2900" b="0" i="0" u="none" strike="noStrike" dirty="0">
                          <a:effectLst/>
                          <a:latin typeface="inherit"/>
                        </a:rPr>
                        <a:t>To UNDERSTAND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l" fontAlgn="base"/>
                      <a:r>
                        <a:rPr lang="en-CA" sz="2900" b="0" i="0" u="none" strike="noStrike" dirty="0">
                          <a:effectLst/>
                          <a:latin typeface="inherit"/>
                        </a:rPr>
                        <a:t>To RECITE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r>
              <a:tr h="478234">
                <a:tc>
                  <a:txBody>
                    <a:bodyPr/>
                    <a:lstStyle/>
                    <a:p>
                      <a:pPr algn="l" fontAlgn="base"/>
                      <a:r>
                        <a:rPr lang="en-CA" sz="2900" b="0" i="0" u="none" strike="noStrike" dirty="0">
                          <a:effectLst/>
                          <a:latin typeface="inherit"/>
                        </a:rPr>
                        <a:t>To ENJOY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l" fontAlgn="base"/>
                      <a:r>
                        <a:rPr lang="en-CA" sz="2900" b="0" i="0" u="none" strike="noStrike" dirty="0">
                          <a:effectLst/>
                          <a:latin typeface="inherit"/>
                        </a:rPr>
                        <a:t>To IDENTIFY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r>
              <a:tr h="478234">
                <a:tc>
                  <a:txBody>
                    <a:bodyPr/>
                    <a:lstStyle/>
                    <a:p>
                      <a:pPr algn="l" fontAlgn="base"/>
                      <a:r>
                        <a:rPr lang="en-CA" sz="2900" b="0" i="0" u="none" strike="noStrike" dirty="0">
                          <a:effectLst/>
                          <a:latin typeface="inherit"/>
                        </a:rPr>
                        <a:t>To APPRECIATE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l" fontAlgn="base"/>
                      <a:r>
                        <a:rPr lang="en-CA" sz="2900" b="0" i="0" u="none" strike="noStrike" dirty="0">
                          <a:effectLst/>
                          <a:latin typeface="inherit"/>
                        </a:rPr>
                        <a:t>To DIFFERENTIATE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r>
              <a:tr h="956468">
                <a:tc>
                  <a:txBody>
                    <a:bodyPr/>
                    <a:lstStyle/>
                    <a:p>
                      <a:pPr algn="l" fontAlgn="base"/>
                      <a:r>
                        <a:rPr lang="en-CA" sz="2900" b="0" i="0" u="none" strike="noStrike" dirty="0">
                          <a:effectLst/>
                          <a:latin typeface="inherit"/>
                        </a:rPr>
                        <a:t>To GRASP THE SIGNIFICANCE OF</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l" fontAlgn="base"/>
                      <a:r>
                        <a:rPr lang="en-CA" sz="2900" b="0" i="0" u="none" strike="noStrike" dirty="0">
                          <a:effectLst/>
                          <a:latin typeface="inherit"/>
                        </a:rPr>
                        <a:t>To SOLVE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r>
              <a:tr h="478234">
                <a:tc>
                  <a:txBody>
                    <a:bodyPr/>
                    <a:lstStyle/>
                    <a:p>
                      <a:pPr algn="l" fontAlgn="base"/>
                      <a:r>
                        <a:rPr lang="en-CA" sz="2900" b="0" i="0" u="none" strike="noStrike" dirty="0">
                          <a:effectLst/>
                          <a:latin typeface="inherit"/>
                        </a:rPr>
                        <a:t>To COMPREHEND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l" fontAlgn="base"/>
                      <a:r>
                        <a:rPr lang="en-CA" sz="2900" b="0" i="0" u="none" strike="noStrike" dirty="0">
                          <a:effectLst/>
                          <a:latin typeface="inherit"/>
                        </a:rPr>
                        <a:t>To CONSTRUCT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r>
              <a:tr h="478234">
                <a:tc>
                  <a:txBody>
                    <a:bodyPr/>
                    <a:lstStyle/>
                    <a:p>
                      <a:pPr algn="l" fontAlgn="base"/>
                      <a:r>
                        <a:rPr lang="en-CA" sz="2900" b="0" i="0" u="none" strike="noStrike" dirty="0">
                          <a:effectLst/>
                          <a:latin typeface="inherit"/>
                        </a:rPr>
                        <a:t>To BELIEVE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l" fontAlgn="base"/>
                      <a:r>
                        <a:rPr lang="en-CA" sz="2900" b="0" i="0" u="none" strike="noStrike" dirty="0">
                          <a:effectLst/>
                          <a:latin typeface="inherit"/>
                        </a:rPr>
                        <a:t>To LIST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r>
              <a:tr h="478234">
                <a:tc>
                  <a:txBody>
                    <a:bodyPr/>
                    <a:lstStyle/>
                    <a:p>
                      <a:pPr algn="l" fontAlgn="base"/>
                      <a:r>
                        <a:rPr lang="en-CA" sz="2900" b="0" i="0" u="none" strike="noStrike" dirty="0">
                          <a:effectLst/>
                          <a:latin typeface="inherit"/>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l" fontAlgn="base"/>
                      <a:r>
                        <a:rPr lang="en-CA" sz="2900" b="0" i="0" u="none" strike="noStrike" dirty="0">
                          <a:effectLst/>
                          <a:latin typeface="inherit"/>
                        </a:rPr>
                        <a:t>To COMPARE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r>
              <a:tr h="478234">
                <a:tc>
                  <a:txBody>
                    <a:bodyPr/>
                    <a:lstStyle/>
                    <a:p>
                      <a:pPr algn="l" fontAlgn="base"/>
                      <a:r>
                        <a:rPr lang="en-CA" sz="2900" b="0" i="0" u="none" strike="noStrike" dirty="0">
                          <a:effectLst/>
                          <a:latin typeface="inherit"/>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ase"/>
                      <a:r>
                        <a:rPr lang="en-CA" sz="2900" b="0" i="0" u="none" strike="noStrike" dirty="0">
                          <a:effectLst/>
                          <a:latin typeface="inherit"/>
                        </a:rPr>
                        <a:t>To </a:t>
                      </a:r>
                      <a:r>
                        <a:rPr lang="en-CA" sz="2900" b="0" i="0" u="none" strike="noStrike" dirty="0" smtClean="0">
                          <a:effectLst/>
                          <a:latin typeface="inherit"/>
                        </a:rPr>
                        <a:t>DEMONSTRATE</a:t>
                      </a:r>
                      <a:endParaRPr lang="en-CA" sz="2900" b="0" i="0" u="none" strike="noStrike" dirty="0">
                        <a:effectLst/>
                        <a:latin typeface="inheri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262" y="8752"/>
            <a:ext cx="9720103" cy="915402"/>
          </a:xfrm>
        </p:spPr>
        <p:txBody>
          <a:bodyPr>
            <a:normAutofit fontScale="90000"/>
          </a:bodyPr>
          <a:lstStyle/>
          <a:p>
            <a:pPr>
              <a:defRPr/>
            </a:pPr>
            <a:r>
              <a:rPr lang="en-CA" dirty="0" smtClean="0"/>
              <a:t>Indicators: </a:t>
            </a:r>
            <a:r>
              <a:rPr lang="en-CA" dirty="0" smtClean="0">
                <a:solidFill>
                  <a:srgbClr val="FF0000"/>
                </a:solidFill>
              </a:rPr>
              <a:t>verbs, </a:t>
            </a:r>
            <a:r>
              <a:rPr lang="en-CA" dirty="0" smtClean="0"/>
              <a:t>content and </a:t>
            </a:r>
            <a:r>
              <a:rPr lang="en-CA" dirty="0" smtClean="0">
                <a:solidFill>
                  <a:schemeClr val="accent3"/>
                </a:solidFill>
              </a:rPr>
              <a:t>context</a:t>
            </a:r>
            <a:endParaRPr lang="en-CA" dirty="0"/>
          </a:p>
        </p:txBody>
      </p:sp>
      <p:sp>
        <p:nvSpPr>
          <p:cNvPr id="6" name="Content Placeholder 5"/>
          <p:cNvSpPr>
            <a:spLocks noGrp="1"/>
          </p:cNvSpPr>
          <p:nvPr>
            <p:ph idx="1"/>
          </p:nvPr>
        </p:nvSpPr>
        <p:spPr>
          <a:xfrm>
            <a:off x="504031" y="1176197"/>
            <a:ext cx="9072563" cy="6082267"/>
          </a:xfrm>
        </p:spPr>
        <p:txBody>
          <a:bodyPr>
            <a:normAutofit fontScale="77500" lnSpcReduction="20000"/>
          </a:bodyPr>
          <a:lstStyle/>
          <a:p>
            <a:pPr marL="742940" indent="-742940" algn="l">
              <a:buFont typeface="+mj-lt"/>
              <a:buAutoNum type="arabicPeriod"/>
              <a:defRPr/>
            </a:pPr>
            <a:r>
              <a:rPr lang="en-CA" sz="3600" dirty="0">
                <a:solidFill>
                  <a:srgbClr val="FF0000"/>
                </a:solidFill>
              </a:rPr>
              <a:t>Follow</a:t>
            </a:r>
            <a:r>
              <a:rPr lang="en-CA" sz="3600" dirty="0"/>
              <a:t> a </a:t>
            </a:r>
            <a:r>
              <a:rPr lang="en-CA" sz="3600" dirty="0">
                <a:solidFill>
                  <a:schemeClr val="accent3">
                    <a:lumMod val="75000"/>
                  </a:schemeClr>
                </a:solidFill>
              </a:rPr>
              <a:t>provided </a:t>
            </a:r>
            <a:r>
              <a:rPr lang="en-CA" sz="3600" dirty="0"/>
              <a:t>design process to design system, component, or process to solve an open-ended complex problem </a:t>
            </a:r>
            <a:r>
              <a:rPr lang="en-CA" sz="3600" dirty="0">
                <a:solidFill>
                  <a:schemeClr val="accent3">
                    <a:lumMod val="75000"/>
                  </a:schemeClr>
                </a:solidFill>
              </a:rPr>
              <a:t>as directed by a mentor</a:t>
            </a:r>
            <a:r>
              <a:rPr lang="en-CA" sz="3600" dirty="0"/>
              <a:t>.</a:t>
            </a:r>
          </a:p>
          <a:p>
            <a:pPr marL="742940" indent="-742940" algn="l">
              <a:buFont typeface="+mj-lt"/>
              <a:buAutoNum type="arabicPeriod"/>
              <a:defRPr/>
            </a:pPr>
            <a:r>
              <a:rPr lang="en-CA" sz="3600" dirty="0">
                <a:solidFill>
                  <a:srgbClr val="FF0000"/>
                </a:solidFill>
              </a:rPr>
              <a:t>Employ and apply</a:t>
            </a:r>
            <a:r>
              <a:rPr lang="en-CA" sz="3600" dirty="0"/>
              <a:t> design processes and tools with emphasis on problem definition, idea generation and decision making </a:t>
            </a:r>
            <a:r>
              <a:rPr lang="en-CA" sz="3600" dirty="0">
                <a:solidFill>
                  <a:schemeClr val="accent3">
                    <a:lumMod val="75000"/>
                  </a:schemeClr>
                </a:solidFill>
              </a:rPr>
              <a:t>in a structured environment</a:t>
            </a:r>
            <a:r>
              <a:rPr lang="en-CA" sz="3600" dirty="0"/>
              <a:t> to solve a multidisciplinary open-ended complex problem.</a:t>
            </a:r>
          </a:p>
          <a:p>
            <a:pPr marL="742940" indent="-742940" algn="l">
              <a:buFont typeface="+mj-lt"/>
              <a:buAutoNum type="arabicPeriod"/>
              <a:defRPr/>
            </a:pPr>
            <a:r>
              <a:rPr lang="en-CA" sz="3600" dirty="0">
                <a:solidFill>
                  <a:srgbClr val="FF0000"/>
                </a:solidFill>
              </a:rPr>
              <a:t>Applies</a:t>
            </a:r>
            <a:r>
              <a:rPr lang="en-CA" sz="3600" dirty="0"/>
              <a:t> </a:t>
            </a:r>
            <a:r>
              <a:rPr lang="en-CA" sz="3600" dirty="0">
                <a:solidFill>
                  <a:schemeClr val="accent3">
                    <a:lumMod val="75000"/>
                  </a:schemeClr>
                </a:solidFill>
              </a:rPr>
              <a:t>specified disciplinary technical knowledge</a:t>
            </a:r>
            <a:r>
              <a:rPr lang="en-CA" sz="3600" dirty="0"/>
              <a:t>, models/simulations, and computer aided design tools and design tools </a:t>
            </a:r>
            <a:r>
              <a:rPr lang="en-CA" sz="3600" dirty="0">
                <a:solidFill>
                  <a:schemeClr val="accent3">
                    <a:lumMod val="75000"/>
                  </a:schemeClr>
                </a:solidFill>
              </a:rPr>
              <a:t>in a structured environment</a:t>
            </a:r>
            <a:r>
              <a:rPr lang="en-CA" sz="3600" dirty="0"/>
              <a:t> to solve complex open-ended problems</a:t>
            </a:r>
          </a:p>
          <a:p>
            <a:pPr marL="742940" indent="-742940" algn="l">
              <a:buFont typeface="+mj-lt"/>
              <a:buAutoNum type="arabicPeriod"/>
              <a:defRPr/>
            </a:pPr>
            <a:r>
              <a:rPr lang="en-CA" sz="3600" dirty="0">
                <a:solidFill>
                  <a:srgbClr val="FF0000"/>
                </a:solidFill>
              </a:rPr>
              <a:t>Selects, applies, and adapts</a:t>
            </a:r>
            <a:r>
              <a:rPr lang="en-CA" sz="3600" dirty="0"/>
              <a:t> disciplinary technical knowledge and skills and design concepts to solve a complex </a:t>
            </a:r>
            <a:r>
              <a:rPr lang="en-CA" sz="3600" dirty="0">
                <a:solidFill>
                  <a:schemeClr val="accent3">
                    <a:lumMod val="75000"/>
                  </a:schemeClr>
                </a:solidFill>
              </a:rPr>
              <a:t>client-driven</a:t>
            </a:r>
            <a:r>
              <a:rPr lang="en-CA" sz="3600" dirty="0"/>
              <a:t> open-ended problems</a:t>
            </a:r>
            <a:endParaRPr lang="en-CA" sz="3600" dirty="0">
              <a:latin typeface="Arial"/>
            </a:endParaRPr>
          </a:p>
          <a:p>
            <a:pPr algn="l">
              <a:defRPr/>
            </a:pPr>
            <a:endParaRPr lang="en-CA" sz="3600" dirty="0">
              <a:latin typeface="Arial"/>
            </a:endParaRPr>
          </a:p>
          <a:p>
            <a:pPr>
              <a:defRPr/>
            </a:pPr>
            <a:endParaRPr lang="en-CA" sz="3600" dirty="0">
              <a:solidFill>
                <a:srgbClr val="000000"/>
              </a:solidFill>
              <a:latin typeface="Arial"/>
            </a:endParaRPr>
          </a:p>
          <a:p>
            <a:pPr>
              <a:defRPr/>
            </a:pPr>
            <a:endParaRPr lang="en-CA" sz="3600" dirty="0">
              <a:solidFill>
                <a:srgbClr val="000000"/>
              </a:solidFill>
              <a:latin typeface="Arial"/>
            </a:endParaRPr>
          </a:p>
          <a:p>
            <a:pPr>
              <a:defRPr/>
            </a:pPr>
            <a:endParaRPr lang="en-CA"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808" y="468263"/>
            <a:ext cx="9073008" cy="5078313"/>
          </a:xfrm>
          <a:prstGeom prst="rect">
            <a:avLst/>
          </a:prstGeom>
        </p:spPr>
        <p:txBody>
          <a:bodyPr wrap="square">
            <a:spAutoFit/>
          </a:bodyPr>
          <a:lstStyle/>
          <a:p>
            <a:pPr algn="l"/>
            <a:r>
              <a:rPr lang="en-CA" sz="3200" b="1" dirty="0" smtClean="0"/>
              <a:t>Possible approaches to creating indicators from attributes</a:t>
            </a:r>
            <a:r>
              <a:rPr lang="en-CA" dirty="0" smtClean="0"/>
              <a:t> </a:t>
            </a:r>
          </a:p>
          <a:p>
            <a:pPr algn="l"/>
            <a:endParaRPr lang="en-CA" dirty="0"/>
          </a:p>
          <a:p>
            <a:pPr algn="l"/>
            <a:r>
              <a:rPr lang="en-CA" dirty="0" smtClean="0"/>
              <a:t>1. Critical stages in a process (design, problem solving)</a:t>
            </a:r>
          </a:p>
          <a:p>
            <a:pPr algn="l"/>
            <a:r>
              <a:rPr lang="en-CA" dirty="0" smtClean="0"/>
              <a:t>2. Elements of a whole </a:t>
            </a:r>
          </a:p>
          <a:p>
            <a:pPr marL="831111" lvl="1" indent="-514350" algn="l">
              <a:buFont typeface="Arial" pitchFamily="34" charset="0"/>
              <a:buChar char="•"/>
            </a:pPr>
            <a:r>
              <a:rPr lang="en-CA" dirty="0" smtClean="0"/>
              <a:t>Communications – written, graphical, oral, team </a:t>
            </a:r>
          </a:p>
          <a:p>
            <a:pPr marL="831111" lvl="1" indent="-514350" algn="l">
              <a:buFont typeface="Arial" pitchFamily="34" charset="0"/>
              <a:buChar char="•"/>
            </a:pPr>
            <a:r>
              <a:rPr lang="en-CA" dirty="0"/>
              <a:t>P</a:t>
            </a:r>
            <a:r>
              <a:rPr lang="en-CA" dirty="0" smtClean="0"/>
              <a:t>roblem solving – analytical/synthesis, divergent/convergent thinking </a:t>
            </a:r>
          </a:p>
          <a:p>
            <a:pPr marL="831111" lvl="1" indent="-514350" algn="l">
              <a:buFont typeface="Arial" pitchFamily="34" charset="0"/>
              <a:buChar char="•"/>
            </a:pPr>
            <a:r>
              <a:rPr lang="en-CA" dirty="0"/>
              <a:t>L</a:t>
            </a:r>
            <a:r>
              <a:rPr lang="en-CA" dirty="0" smtClean="0"/>
              <a:t>ifelong learning – self-regulation, information management, critical thinking, opportunities for ongoing development</a:t>
            </a:r>
            <a:endParaRPr lang="en-CA" dirty="0"/>
          </a:p>
          <a:p>
            <a:pPr marL="514350" indent="-514350" algn="l">
              <a:buFont typeface="Arial" pitchFamily="34" charset="0"/>
              <a:buChar char="•"/>
            </a:pPr>
            <a:endParaRPr lang="en-CA" dirty="0" smtClean="0"/>
          </a:p>
        </p:txBody>
      </p:sp>
    </p:spTree>
    <p:extLst>
      <p:ext uri="{BB962C8B-B14F-4D97-AF65-F5344CB8AC3E}">
        <p14:creationId xmlns:p14="http://schemas.microsoft.com/office/powerpoint/2010/main" val="106552627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52015" y="1291716"/>
          <a:ext cx="9492588" cy="5816223"/>
        </p:xfrm>
        <a:graphic>
          <a:graphicData uri="http://schemas.openxmlformats.org/drawingml/2006/table">
            <a:tbl>
              <a:tblPr>
                <a:tableStyleId>{5C22544A-7EE6-4342-B048-85BDC9FD1C3A}</a:tableStyleId>
              </a:tblPr>
              <a:tblGrid>
                <a:gridCol w="2940182"/>
                <a:gridCol w="6552406"/>
              </a:tblGrid>
              <a:tr h="682717">
                <a:tc>
                  <a:txBody>
                    <a:bodyPr/>
                    <a:lstStyle/>
                    <a:p>
                      <a:pPr algn="ctr" fontAlgn="ctr"/>
                      <a:r>
                        <a:rPr lang="en-CA" sz="2200" b="1" u="none" strike="noStrike" dirty="0">
                          <a:effectLst/>
                        </a:rPr>
                        <a:t>Characteristics</a:t>
                      </a:r>
                      <a:endParaRPr lang="en-CA" sz="2200" b="1" i="0" u="none" strike="noStrike" dirty="0">
                        <a:solidFill>
                          <a:srgbClr val="000000"/>
                        </a:solidFill>
                        <a:effectLst/>
                        <a:latin typeface="Arial"/>
                      </a:endParaRPr>
                    </a:p>
                  </a:txBody>
                  <a:tcPr marL="10501" marR="10501" marT="105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2200" b="1" i="0" u="none" strike="noStrike" dirty="0" smtClean="0">
                          <a:solidFill>
                            <a:schemeClr val="dk1"/>
                          </a:solidFill>
                          <a:effectLst/>
                          <a:latin typeface="+mn-lt"/>
                        </a:rPr>
                        <a:t>Indicators</a:t>
                      </a:r>
                      <a:r>
                        <a:rPr lang="en-CA" sz="2200" b="1" i="0" u="none" strike="noStrike" baseline="0" dirty="0" smtClean="0">
                          <a:solidFill>
                            <a:schemeClr val="dk1"/>
                          </a:solidFill>
                          <a:effectLst/>
                          <a:latin typeface="+mn-lt"/>
                        </a:rPr>
                        <a:t> are assessed in the context of activities with the following characteristics…</a:t>
                      </a:r>
                      <a:endParaRPr lang="en-CA" sz="2200" b="1" i="0" u="none" strike="noStrike" dirty="0">
                        <a:solidFill>
                          <a:srgbClr val="000000"/>
                        </a:solidFill>
                        <a:effectLst/>
                        <a:latin typeface="Arial"/>
                      </a:endParaRPr>
                    </a:p>
                  </a:txBody>
                  <a:tcPr marL="10501" marR="10501" marT="105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66842">
                <a:tc>
                  <a:txBody>
                    <a:bodyPr/>
                    <a:lstStyle/>
                    <a:p>
                      <a:pPr algn="l" fontAlgn="t"/>
                      <a:r>
                        <a:rPr lang="en-CA" sz="2200" i="1" u="none" strike="noStrike" dirty="0">
                          <a:effectLst/>
                        </a:rPr>
                        <a:t>Complexity</a:t>
                      </a:r>
                      <a:endParaRPr lang="en-CA" sz="2200" b="1" i="1" u="none" strike="noStrike" dirty="0">
                        <a:solidFill>
                          <a:srgbClr val="000000"/>
                        </a:solidFill>
                        <a:effectLst/>
                        <a:latin typeface="Arial"/>
                      </a:endParaRPr>
                    </a:p>
                  </a:txBody>
                  <a:tcPr marL="10501" marR="10501" marT="105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CA" sz="2200" u="none" strike="noStrike" dirty="0">
                          <a:effectLst/>
                        </a:rPr>
                        <a:t>Process requires abstract thinking and is not immediately apparent, often involving unknown or conflicting information and constraints</a:t>
                      </a:r>
                      <a:endParaRPr lang="en-CA" sz="2200" b="0" i="0" u="none" strike="noStrike" dirty="0">
                        <a:solidFill>
                          <a:srgbClr val="000000"/>
                        </a:solidFill>
                        <a:effectLst/>
                        <a:latin typeface="Arial"/>
                      </a:endParaRPr>
                    </a:p>
                  </a:txBody>
                  <a:tcPr marL="10501" marR="10501" marT="105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7085">
                <a:tc>
                  <a:txBody>
                    <a:bodyPr/>
                    <a:lstStyle/>
                    <a:p>
                      <a:pPr algn="l" fontAlgn="t"/>
                      <a:r>
                        <a:rPr lang="en-CA" sz="2200" i="1" u="none" strike="noStrike" dirty="0">
                          <a:effectLst/>
                        </a:rPr>
                        <a:t>Depth of knowledge and analysis</a:t>
                      </a:r>
                      <a:endParaRPr lang="en-CA" sz="2200" b="1" i="1" u="none" strike="noStrike" dirty="0">
                        <a:solidFill>
                          <a:srgbClr val="000000"/>
                        </a:solidFill>
                        <a:effectLst/>
                        <a:latin typeface="Arial"/>
                      </a:endParaRPr>
                    </a:p>
                  </a:txBody>
                  <a:tcPr marL="10501" marR="10501" marT="105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CA" sz="2200" u="none" strike="noStrike" dirty="0" smtClean="0">
                          <a:effectLst/>
                        </a:rPr>
                        <a:t>Requires </a:t>
                      </a:r>
                      <a:r>
                        <a:rPr lang="en-CA" sz="2200" u="none" strike="noStrike" dirty="0">
                          <a:effectLst/>
                        </a:rPr>
                        <a:t>knowledge fundamentals-based, first principles </a:t>
                      </a:r>
                      <a:r>
                        <a:rPr lang="en-CA" sz="2200" u="none" strike="noStrike" dirty="0" smtClean="0">
                          <a:effectLst/>
                        </a:rPr>
                        <a:t>approach </a:t>
                      </a:r>
                      <a:endParaRPr lang="en-CA" sz="2200" b="0" i="0" u="none" strike="noStrike" dirty="0">
                        <a:solidFill>
                          <a:srgbClr val="000000"/>
                        </a:solidFill>
                        <a:effectLst/>
                        <a:latin typeface="Arial"/>
                      </a:endParaRPr>
                    </a:p>
                  </a:txBody>
                  <a:tcPr marL="10501" marR="10501" marT="105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2935">
                <a:tc>
                  <a:txBody>
                    <a:bodyPr/>
                    <a:lstStyle/>
                    <a:p>
                      <a:pPr algn="l" fontAlgn="t"/>
                      <a:r>
                        <a:rPr lang="en-CA" sz="2200" i="1" u="none" strike="noStrike" dirty="0">
                          <a:effectLst/>
                        </a:rPr>
                        <a:t>Familiarity of issues </a:t>
                      </a:r>
                      <a:endParaRPr lang="en-CA" sz="2200" b="1" i="1" u="none" strike="noStrike" dirty="0">
                        <a:solidFill>
                          <a:srgbClr val="000000"/>
                        </a:solidFill>
                        <a:effectLst/>
                        <a:latin typeface="Arial"/>
                      </a:endParaRPr>
                    </a:p>
                  </a:txBody>
                  <a:tcPr marL="10501" marR="10501" marT="105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CA" sz="2200" u="none" strike="noStrike" dirty="0">
                          <a:effectLst/>
                        </a:rPr>
                        <a:t>Involve infrequently encountered issues </a:t>
                      </a:r>
                      <a:endParaRPr lang="en-CA" sz="2200" b="0" i="0" u="none" strike="noStrike" dirty="0">
                        <a:solidFill>
                          <a:srgbClr val="000000"/>
                        </a:solidFill>
                        <a:effectLst/>
                        <a:latin typeface="Arial"/>
                      </a:endParaRPr>
                    </a:p>
                  </a:txBody>
                  <a:tcPr marL="10501" marR="10501" marT="105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2717">
                <a:tc>
                  <a:txBody>
                    <a:bodyPr/>
                    <a:lstStyle/>
                    <a:p>
                      <a:pPr algn="l" fontAlgn="t"/>
                      <a:r>
                        <a:rPr lang="en-CA" sz="2200" i="1" u="none" strike="noStrike" dirty="0">
                          <a:effectLst/>
                        </a:rPr>
                        <a:t>Interdependence </a:t>
                      </a:r>
                      <a:endParaRPr lang="en-CA" sz="2200" b="1" i="1" u="none" strike="noStrike" dirty="0">
                        <a:solidFill>
                          <a:srgbClr val="000000"/>
                        </a:solidFill>
                        <a:effectLst/>
                        <a:latin typeface="Arial"/>
                      </a:endParaRPr>
                    </a:p>
                  </a:txBody>
                  <a:tcPr marL="10501" marR="10501" marT="105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CA" sz="2200" u="none" strike="noStrike" dirty="0">
                          <a:effectLst/>
                        </a:rPr>
                        <a:t>Are high level activities including many elements or sub-problems </a:t>
                      </a:r>
                      <a:endParaRPr lang="en-CA" sz="2200" b="0" i="0" u="none" strike="noStrike" dirty="0">
                        <a:solidFill>
                          <a:srgbClr val="000000"/>
                        </a:solidFill>
                        <a:effectLst/>
                        <a:latin typeface="Arial"/>
                      </a:endParaRPr>
                    </a:p>
                  </a:txBody>
                  <a:tcPr marL="10501" marR="10501" marT="105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7085">
                <a:tc>
                  <a:txBody>
                    <a:bodyPr/>
                    <a:lstStyle/>
                    <a:p>
                      <a:pPr algn="l" fontAlgn="t"/>
                      <a:r>
                        <a:rPr lang="en-CA" sz="2200" i="1" u="none" strike="noStrike" dirty="0">
                          <a:effectLst/>
                        </a:rPr>
                        <a:t>Innovation </a:t>
                      </a:r>
                      <a:endParaRPr lang="en-CA" sz="2200" b="1" i="1" u="none" strike="noStrike" dirty="0">
                        <a:solidFill>
                          <a:srgbClr val="000000"/>
                        </a:solidFill>
                        <a:effectLst/>
                        <a:latin typeface="Arial"/>
                      </a:endParaRPr>
                    </a:p>
                  </a:txBody>
                  <a:tcPr marL="10501" marR="10501" marT="105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CA" sz="2200" u="none" strike="noStrike" dirty="0">
                          <a:effectLst/>
                        </a:rPr>
                        <a:t>Involve creative use of principles and research-based knowledge in novel ways. </a:t>
                      </a:r>
                      <a:endParaRPr lang="en-CA" sz="2200" b="0" i="0" u="none" strike="noStrike" dirty="0">
                        <a:solidFill>
                          <a:srgbClr val="000000"/>
                        </a:solidFill>
                        <a:effectLst/>
                        <a:latin typeface="Arial"/>
                      </a:endParaRPr>
                    </a:p>
                  </a:txBody>
                  <a:tcPr marL="10501" marR="10501" marT="105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66842">
                <a:tc>
                  <a:txBody>
                    <a:bodyPr/>
                    <a:lstStyle/>
                    <a:p>
                      <a:pPr algn="l" fontAlgn="t"/>
                      <a:r>
                        <a:rPr lang="en-CA" sz="2200" i="1" u="none" strike="noStrike" dirty="0">
                          <a:effectLst/>
                        </a:rPr>
                        <a:t>Autonomy</a:t>
                      </a:r>
                      <a:endParaRPr lang="en-CA" sz="2200" b="1" i="1" u="none" strike="noStrike" dirty="0">
                        <a:solidFill>
                          <a:srgbClr val="000000"/>
                        </a:solidFill>
                        <a:effectLst/>
                        <a:latin typeface="Arial"/>
                      </a:endParaRPr>
                    </a:p>
                  </a:txBody>
                  <a:tcPr marL="10501" marR="10501" marT="105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CA" sz="2200" u="none" strike="noStrike" dirty="0" smtClean="0">
                          <a:effectLst/>
                        </a:rPr>
                        <a:t>Require students to determine </a:t>
                      </a:r>
                      <a:r>
                        <a:rPr lang="en-CA" sz="2200" u="none" strike="noStrike" dirty="0">
                          <a:effectLst/>
                        </a:rPr>
                        <a:t>processes and methods and taking initiative in interactions with </a:t>
                      </a:r>
                      <a:r>
                        <a:rPr lang="en-CA" sz="2200" u="none" strike="noStrike" dirty="0" smtClean="0">
                          <a:effectLst/>
                        </a:rPr>
                        <a:t>others</a:t>
                      </a:r>
                      <a:endParaRPr lang="en-CA" sz="2200" b="0" i="0" u="none" strike="noStrike" dirty="0">
                        <a:solidFill>
                          <a:srgbClr val="000000"/>
                        </a:solidFill>
                        <a:effectLst/>
                        <a:latin typeface="Arial"/>
                      </a:endParaRPr>
                    </a:p>
                  </a:txBody>
                  <a:tcPr marL="10501" marR="10501" marT="105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1532" name="Title 2"/>
          <p:cNvSpPr>
            <a:spLocks noGrp="1"/>
          </p:cNvSpPr>
          <p:nvPr>
            <p:ph type="title"/>
          </p:nvPr>
        </p:nvSpPr>
        <p:spPr bwMode="auto">
          <a:xfrm>
            <a:off x="504031" y="35006"/>
            <a:ext cx="9072563" cy="104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mtClean="0"/>
              <a:t>Context table</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42007"/>
            <a:ext cx="9072563" cy="672112"/>
          </a:xfrm>
        </p:spPr>
        <p:txBody>
          <a:bodyPr>
            <a:normAutofit fontScale="90000"/>
          </a:bodyPr>
          <a:lstStyle/>
          <a:p>
            <a:pPr>
              <a:defRPr/>
            </a:pPr>
            <a:r>
              <a:rPr lang="en-CA" dirty="0" smtClean="0"/>
              <a:t>Example of context by year</a:t>
            </a:r>
            <a:endParaRPr lang="en-CA" dirty="0"/>
          </a:p>
        </p:txBody>
      </p:sp>
      <p:graphicFrame>
        <p:nvGraphicFramePr>
          <p:cNvPr id="3" name="Table 2"/>
          <p:cNvGraphicFramePr>
            <a:graphicFrameLocks noGrp="1"/>
          </p:cNvGraphicFramePr>
          <p:nvPr/>
        </p:nvGraphicFramePr>
        <p:xfrm>
          <a:off x="0" y="1176196"/>
          <a:ext cx="10080626" cy="5575200"/>
        </p:xfrm>
        <a:graphic>
          <a:graphicData uri="http://schemas.openxmlformats.org/drawingml/2006/table">
            <a:tbl>
              <a:tblPr>
                <a:tableStyleId>{5C22544A-7EE6-4342-B048-85BDC9FD1C3A}</a:tableStyleId>
              </a:tblPr>
              <a:tblGrid>
                <a:gridCol w="1437798"/>
                <a:gridCol w="2090421"/>
                <a:gridCol w="2184135"/>
                <a:gridCol w="2016125"/>
                <a:gridCol w="2352147"/>
              </a:tblGrid>
              <a:tr h="356594">
                <a:tc>
                  <a:txBody>
                    <a:bodyPr/>
                    <a:lstStyle/>
                    <a:p>
                      <a:pPr algn="l" fontAlgn="t"/>
                      <a:r>
                        <a:rPr lang="en-CA" sz="1500" b="1" u="none" strike="noStrike" dirty="0">
                          <a:effectLst/>
                        </a:rPr>
                        <a:t>Characteristic</a:t>
                      </a:r>
                      <a:endParaRPr lang="en-CA" sz="1500" b="1" i="0" u="none" strike="noStrike" dirty="0">
                        <a:solidFill>
                          <a:srgbClr val="000000"/>
                        </a:solidFill>
                        <a:effectLst/>
                        <a:latin typeface="Arial"/>
                      </a:endParaRPr>
                    </a:p>
                  </a:txBody>
                  <a:tcPr marL="8668" marR="8668" marT="60678" marB="606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b="1" u="none" strike="noStrike" dirty="0">
                          <a:effectLst/>
                        </a:rPr>
                        <a:t>First year</a:t>
                      </a:r>
                      <a:endParaRPr lang="en-CA" sz="1500" b="1" i="0" u="none" strike="noStrike" dirty="0">
                        <a:solidFill>
                          <a:srgbClr val="00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b="1" u="none" strike="noStrike" dirty="0">
                          <a:effectLst/>
                        </a:rPr>
                        <a:t>Second year</a:t>
                      </a:r>
                      <a:endParaRPr lang="en-CA" sz="1500" b="1" i="0" u="none" strike="noStrike" dirty="0">
                        <a:solidFill>
                          <a:srgbClr val="00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b="1" u="none" strike="noStrike" dirty="0">
                          <a:effectLst/>
                        </a:rPr>
                        <a:t>Third year</a:t>
                      </a:r>
                      <a:endParaRPr lang="en-CA" sz="1500" b="1" i="0" u="none" strike="noStrike" dirty="0">
                        <a:solidFill>
                          <a:srgbClr val="00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b="1" u="none" strike="noStrike" dirty="0">
                          <a:effectLst/>
                        </a:rPr>
                        <a:t>Fourth year</a:t>
                      </a:r>
                      <a:endParaRPr lang="en-CA" sz="1500" b="1" i="0" u="none" strike="noStrike" dirty="0">
                        <a:solidFill>
                          <a:srgbClr val="00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84865">
                <a:tc>
                  <a:txBody>
                    <a:bodyPr/>
                    <a:lstStyle/>
                    <a:p>
                      <a:pPr algn="l" fontAlgn="ctr"/>
                      <a:r>
                        <a:rPr lang="en-CA" sz="1500" b="1" i="1" u="none" strike="noStrike" dirty="0">
                          <a:effectLst/>
                        </a:rPr>
                        <a:t>Problem complexity</a:t>
                      </a:r>
                      <a:endParaRPr lang="en-CA" sz="1500" b="1" i="1" u="none" strike="noStrike" dirty="0">
                        <a:solidFill>
                          <a:srgbClr val="00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u="none" strike="noStrike" dirty="0" smtClean="0">
                          <a:effectLst/>
                        </a:rPr>
                        <a:t>Realistic </a:t>
                      </a:r>
                      <a:r>
                        <a:rPr lang="en-CA" sz="1500" u="none" strike="noStrike" dirty="0">
                          <a:effectLst/>
                        </a:rPr>
                        <a:t>non-disciplinary client-based projects</a:t>
                      </a:r>
                      <a:r>
                        <a:rPr lang="en-CA" sz="1500" u="none" strike="noStrike" dirty="0" smtClean="0">
                          <a:effectLst/>
                        </a:rPr>
                        <a:t>. Limited </a:t>
                      </a:r>
                      <a:r>
                        <a:rPr lang="en-CA" sz="1500" u="none" strike="noStrike" dirty="0">
                          <a:effectLst/>
                        </a:rPr>
                        <a:t>interdependent subsystems and goals.</a:t>
                      </a:r>
                      <a:endParaRPr lang="en-CA" sz="1500" b="0" i="0" u="none" strike="noStrike" dirty="0">
                        <a:solidFill>
                          <a:srgbClr val="00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u="none" strike="noStrike" dirty="0">
                          <a:effectLst/>
                        </a:rPr>
                        <a:t>Stakeholders and performance criteria easily identifiable and small in number</a:t>
                      </a:r>
                      <a:endParaRPr lang="en-CA" sz="1500" b="0" i="0" u="none" strike="noStrike" dirty="0">
                        <a:solidFill>
                          <a:srgbClr val="00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u="none" strike="noStrike" dirty="0">
                          <a:effectLst/>
                        </a:rPr>
                        <a:t>Broadly defined problem, e.g. subsystem with defined interface constraints.</a:t>
                      </a:r>
                      <a:endParaRPr lang="en-CA" sz="1500" b="0" i="0" u="none" strike="noStrike" dirty="0">
                        <a:solidFill>
                          <a:srgbClr val="00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CA" sz="1500" u="none" strike="noStrike" dirty="0" smtClean="0">
                          <a:effectLst/>
                        </a:rPr>
                        <a:t>Requires </a:t>
                      </a:r>
                      <a:r>
                        <a:rPr lang="en-CA" sz="1500" u="none" strike="noStrike" dirty="0">
                          <a:effectLst/>
                        </a:rPr>
                        <a:t>abstract thinking </a:t>
                      </a:r>
                      <a:r>
                        <a:rPr lang="en-CA" sz="1500" u="none" strike="noStrike" baseline="0" dirty="0" smtClean="0">
                          <a:effectLst/>
                        </a:rPr>
                        <a:t> </a:t>
                      </a:r>
                      <a:r>
                        <a:rPr lang="en-CA" sz="1500" u="none" strike="noStrike" dirty="0" smtClean="0">
                          <a:effectLst/>
                        </a:rPr>
                        <a:t>not </a:t>
                      </a:r>
                      <a:r>
                        <a:rPr lang="en-CA" sz="1500" u="none" strike="noStrike" dirty="0">
                          <a:effectLst/>
                        </a:rPr>
                        <a:t>immediately apparent, often involving unknown or conflicting information and constraints</a:t>
                      </a:r>
                      <a:endParaRPr lang="en-CA" sz="1500" b="0" i="0" u="none" strike="noStrike" dirty="0">
                        <a:solidFill>
                          <a:srgbClr val="000000"/>
                        </a:solidFill>
                        <a:effectLst/>
                        <a:latin typeface="Arial"/>
                      </a:endParaRPr>
                    </a:p>
                  </a:txBody>
                  <a:tcPr marL="8668" marR="8668" marT="86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84865">
                <a:tc>
                  <a:txBody>
                    <a:bodyPr/>
                    <a:lstStyle/>
                    <a:p>
                      <a:pPr algn="l" fontAlgn="ctr"/>
                      <a:r>
                        <a:rPr lang="en-CA" sz="1500" b="1" i="1" u="none" strike="noStrike" dirty="0" smtClean="0">
                          <a:effectLst/>
                        </a:rPr>
                        <a:t>Depth </a:t>
                      </a:r>
                      <a:r>
                        <a:rPr lang="en-CA" sz="1500" b="1" i="1" u="none" strike="noStrike" dirty="0">
                          <a:effectLst/>
                        </a:rPr>
                        <a:t>of analysis and knowledge</a:t>
                      </a:r>
                      <a:endParaRPr lang="en-CA" sz="1500" b="1" i="1" u="none" strike="noStrike" dirty="0">
                        <a:solidFill>
                          <a:srgbClr val="00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u="none" strike="noStrike" dirty="0" smtClean="0">
                          <a:effectLst/>
                        </a:rPr>
                        <a:t>Technical </a:t>
                      </a:r>
                      <a:r>
                        <a:rPr lang="en-CA" sz="1500" u="none" strike="noStrike" dirty="0">
                          <a:effectLst/>
                        </a:rPr>
                        <a:t>analysis required if appropriate to project</a:t>
                      </a:r>
                      <a:endParaRPr lang="en-CA" sz="1500" b="0" i="0" u="none" strike="noStrike" dirty="0">
                        <a:solidFill>
                          <a:srgbClr val="00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u="none" strike="noStrike" dirty="0">
                          <a:effectLst/>
                        </a:rPr>
                        <a:t>Integration of technical analysis as needed to justify project solution(s) with focus on process &amp; tools, not analysis</a:t>
                      </a:r>
                      <a:endParaRPr lang="en-CA" sz="1500" b="0" i="0" u="none" strike="noStrike" dirty="0">
                        <a:solidFill>
                          <a:srgbClr val="FF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u="none" strike="noStrike" dirty="0">
                          <a:effectLst/>
                        </a:rPr>
                        <a:t>Integration of design &amp; professional practice with accurate and technically appropriate analysis</a:t>
                      </a:r>
                      <a:endParaRPr lang="en-CA" sz="1500" b="0" i="0" u="none" strike="noStrike" dirty="0">
                        <a:solidFill>
                          <a:srgbClr val="FF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u="none" strike="noStrike" dirty="0">
                          <a:effectLst/>
                        </a:rPr>
                        <a:t>Requires fundamentals-based first principles concepts and self-acquired knowledge within or beyond discipline </a:t>
                      </a:r>
                      <a:endParaRPr lang="en-CA" sz="1500" b="0" i="0" u="none" strike="noStrike" dirty="0">
                        <a:solidFill>
                          <a:srgbClr val="00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49625">
                <a:tc>
                  <a:txBody>
                    <a:bodyPr/>
                    <a:lstStyle/>
                    <a:p>
                      <a:pPr algn="l" fontAlgn="ctr"/>
                      <a:r>
                        <a:rPr lang="en-CA" sz="1500" b="1" i="1" u="none" strike="noStrike" dirty="0">
                          <a:effectLst/>
                        </a:rPr>
                        <a:t>Reflection</a:t>
                      </a:r>
                      <a:endParaRPr lang="en-CA" sz="1500" b="1" i="1" u="none" strike="noStrike" dirty="0">
                        <a:solidFill>
                          <a:srgbClr val="FF99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u="none" strike="noStrike" dirty="0" smtClean="0">
                          <a:effectLst/>
                        </a:rPr>
                        <a:t>Required </a:t>
                      </a:r>
                      <a:r>
                        <a:rPr lang="en-CA" sz="1500" u="none" strike="noStrike" dirty="0">
                          <a:effectLst/>
                        </a:rPr>
                        <a:t>to evaluate own process based on provided criteria</a:t>
                      </a:r>
                      <a:endParaRPr lang="en-CA" sz="1500" b="0" i="0" u="none" strike="noStrike" dirty="0">
                        <a:solidFill>
                          <a:srgbClr val="FF99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u="none" strike="noStrike">
                          <a:effectLst/>
                        </a:rPr>
                        <a:t>students guided through instruction and reflective exercises to encourage self-evaluation </a:t>
                      </a:r>
                      <a:endParaRPr lang="en-CA" sz="1500" b="0" i="0" u="none" strike="noStrike">
                        <a:solidFill>
                          <a:srgbClr val="FF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u="none" strike="noStrike" dirty="0">
                          <a:effectLst/>
                        </a:rPr>
                        <a:t>students mentored to reflect and evaluate on an ongoing basis</a:t>
                      </a:r>
                      <a:endParaRPr lang="en-CA" sz="1500" b="0" i="0" u="none" strike="noStrike" dirty="0">
                        <a:solidFill>
                          <a:srgbClr val="FF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u="none" strike="noStrike" dirty="0">
                          <a:effectLst/>
                        </a:rPr>
                        <a:t>students expected to reflect and evaluate on an ongoing basis</a:t>
                      </a:r>
                      <a:endParaRPr lang="en-CA" sz="1500" b="0" i="0" u="none" strike="noStrike" dirty="0">
                        <a:solidFill>
                          <a:srgbClr val="00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84865">
                <a:tc>
                  <a:txBody>
                    <a:bodyPr/>
                    <a:lstStyle/>
                    <a:p>
                      <a:pPr algn="l" fontAlgn="ctr"/>
                      <a:r>
                        <a:rPr lang="en-CA" sz="1500" b="1" i="1" u="none" strike="noStrike" dirty="0">
                          <a:effectLst/>
                        </a:rPr>
                        <a:t>Degree of uncertainty</a:t>
                      </a:r>
                      <a:endParaRPr lang="en-CA" sz="1500" b="1" i="1" u="none" strike="noStrike" dirty="0">
                        <a:solidFill>
                          <a:srgbClr val="00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u="none" strike="noStrike" dirty="0" smtClean="0">
                          <a:effectLst/>
                        </a:rPr>
                        <a:t>At </a:t>
                      </a:r>
                      <a:r>
                        <a:rPr lang="en-CA" sz="1500" u="none" strike="noStrike" dirty="0">
                          <a:effectLst/>
                        </a:rPr>
                        <a:t>least one known path to success</a:t>
                      </a:r>
                      <a:endParaRPr lang="en-CA" sz="1500" b="0" i="0" u="none" strike="noStrike" dirty="0">
                        <a:solidFill>
                          <a:srgbClr val="00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u="none" strike="noStrike">
                          <a:effectLst/>
                        </a:rPr>
                        <a:t>multiple known paths to varying levels of success</a:t>
                      </a:r>
                      <a:endParaRPr lang="en-CA" sz="1500" b="0" i="0" u="none" strike="noStrike">
                        <a:solidFill>
                          <a:srgbClr val="FF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u="none" strike="noStrike" dirty="0">
                          <a:effectLst/>
                        </a:rPr>
                        <a:t>constrained open-ended problems should be solvable but with multiple acceptable solutions</a:t>
                      </a:r>
                      <a:endParaRPr lang="en-CA" sz="1500" b="0" i="0" u="none" strike="noStrike" dirty="0">
                        <a:solidFill>
                          <a:srgbClr val="FF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u="none" strike="noStrike" dirty="0">
                          <a:effectLst/>
                        </a:rPr>
                        <a:t>Path to conclusion not necessarily known at beginning; unknown outcome, “successful” failure is an option.</a:t>
                      </a:r>
                      <a:endParaRPr lang="en-CA" sz="1500" b="0" i="0" u="none" strike="noStrike" dirty="0">
                        <a:solidFill>
                          <a:srgbClr val="00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4386">
                <a:tc>
                  <a:txBody>
                    <a:bodyPr/>
                    <a:lstStyle/>
                    <a:p>
                      <a:pPr algn="l" fontAlgn="ctr"/>
                      <a:r>
                        <a:rPr lang="en-CA" sz="1500" b="1" i="1" u="none" strike="noStrike" dirty="0">
                          <a:effectLst/>
                        </a:rPr>
                        <a:t>Creativity and novelty</a:t>
                      </a:r>
                      <a:endParaRPr lang="en-CA" sz="1500" b="1" i="1" u="none" strike="noStrike" dirty="0">
                        <a:solidFill>
                          <a:srgbClr val="00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u="none" strike="noStrike" dirty="0">
                          <a:effectLst/>
                        </a:rPr>
                        <a:t>Encourage creativity, but problem not necessarily novel</a:t>
                      </a:r>
                      <a:endParaRPr lang="en-CA" sz="1500" b="0" i="0" u="none" strike="noStrike" dirty="0">
                        <a:solidFill>
                          <a:srgbClr val="00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u="none" strike="noStrike" dirty="0">
                          <a:effectLst/>
                        </a:rPr>
                        <a:t>Encourage creativity, but problem not necessarily novel</a:t>
                      </a:r>
                      <a:endParaRPr lang="en-CA" sz="1500" b="0" i="0" u="none" strike="noStrike" dirty="0">
                        <a:solidFill>
                          <a:srgbClr val="00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u="none" strike="noStrike" dirty="0">
                          <a:effectLst/>
                        </a:rPr>
                        <a:t>Encourage creativity, but problem not necessarily novel</a:t>
                      </a:r>
                      <a:endParaRPr lang="en-CA" sz="1500" b="0" i="0" u="none" strike="noStrike" dirty="0">
                        <a:solidFill>
                          <a:srgbClr val="00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CA" sz="1500" u="none" strike="noStrike" dirty="0">
                          <a:effectLst/>
                        </a:rPr>
                        <a:t>Best solution not obvious, creative thinking and originality required</a:t>
                      </a:r>
                      <a:endParaRPr lang="en-CA" sz="1500" b="0" i="0" u="none" strike="noStrike" dirty="0">
                        <a:solidFill>
                          <a:srgbClr val="000000"/>
                        </a:solidFill>
                        <a:effectLst/>
                        <a:latin typeface="Arial"/>
                      </a:endParaRPr>
                    </a:p>
                  </a:txBody>
                  <a:tcPr marL="8668" marR="8668" marT="86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554" name="Rectangle 7"/>
          <p:cNvSpPr>
            <a:spLocks noChangeArrowheads="1"/>
          </p:cNvSpPr>
          <p:nvPr/>
        </p:nvSpPr>
        <p:spPr bwMode="auto">
          <a:xfrm>
            <a:off x="197763" y="4788743"/>
            <a:ext cx="5706645" cy="213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803" tIns="50402" rIns="100803" bIns="50402">
            <a:spAutoFit/>
          </a:bodyPr>
          <a:lstStyle/>
          <a:p>
            <a:pPr algn="l"/>
            <a:r>
              <a:rPr lang="en-US" sz="4400" b="1" dirty="0" smtClean="0">
                <a:solidFill>
                  <a:schemeClr val="accent2"/>
                </a:solidFill>
                <a:latin typeface="Courier New" pitchFamily="49" charset="0"/>
                <a:cs typeface="Courier New" pitchFamily="49" charset="0"/>
              </a:rPr>
              <a:t>I</a:t>
            </a:r>
            <a:r>
              <a:rPr lang="en-US" sz="4400" b="1" dirty="0" smtClean="0">
                <a:latin typeface="Courier New" pitchFamily="49" charset="0"/>
                <a:cs typeface="Courier New" pitchFamily="49" charset="0"/>
              </a:rPr>
              <a:t>deas</a:t>
            </a:r>
          </a:p>
          <a:p>
            <a:pPr algn="l"/>
            <a:r>
              <a:rPr lang="en-US" sz="4400" b="1" dirty="0" smtClean="0">
                <a:solidFill>
                  <a:schemeClr val="accent2"/>
                </a:solidFill>
                <a:latin typeface="Courier New" pitchFamily="49" charset="0"/>
                <a:cs typeface="Courier New" pitchFamily="49" charset="0"/>
              </a:rPr>
              <a:t>C</a:t>
            </a:r>
            <a:r>
              <a:rPr lang="en-US" sz="4400" b="1" dirty="0" smtClean="0">
                <a:latin typeface="Courier New" pitchFamily="49" charset="0"/>
                <a:cs typeface="Courier New" pitchFamily="49" charset="0"/>
              </a:rPr>
              <a:t>onnections</a:t>
            </a:r>
          </a:p>
          <a:p>
            <a:pPr algn="l"/>
            <a:r>
              <a:rPr lang="en-US" sz="4400" b="1" dirty="0" smtClean="0">
                <a:solidFill>
                  <a:schemeClr val="accent2"/>
                </a:solidFill>
                <a:latin typeface="Courier New" pitchFamily="49" charset="0"/>
                <a:cs typeface="Courier New" pitchFamily="49" charset="0"/>
              </a:rPr>
              <a:t>E</a:t>
            </a:r>
            <a:r>
              <a:rPr lang="en-US" sz="4400" b="1" dirty="0" smtClean="0">
                <a:latin typeface="Courier New" pitchFamily="49" charset="0"/>
                <a:cs typeface="Courier New" pitchFamily="49" charset="0"/>
              </a:rPr>
              <a:t>xtensions</a:t>
            </a:r>
            <a:endParaRPr lang="en-US" sz="4400" b="1" dirty="0">
              <a:latin typeface="Courier New" pitchFamily="49" charset="0"/>
              <a:cs typeface="Courier New" pitchFamily="49"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4294967295"/>
          </p:nvPr>
        </p:nvSpPr>
        <p:spPr bwMode="auto">
          <a:xfrm>
            <a:off x="0" y="1764295"/>
            <a:ext cx="9882725" cy="49900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803" tIns="50402" rIns="100803" bIns="50402" numCol="1" anchor="t" anchorCtr="0" compatLnSpc="1">
            <a:prstTxWarp prst="textNoShape">
              <a:avLst/>
            </a:prstTxWarp>
          </a:bodyPr>
          <a:lstStyle/>
          <a:p>
            <a:pPr algn="l"/>
            <a:endParaRPr lang="en-CA" sz="4000" b="1" dirty="0"/>
          </a:p>
          <a:p>
            <a:pPr algn="l"/>
            <a:r>
              <a:rPr lang="en-CA" sz="4000" b="1" dirty="0">
                <a:solidFill>
                  <a:schemeClr val="accent2"/>
                </a:solidFill>
              </a:rPr>
              <a:t>CONTINUOUS</a:t>
            </a:r>
            <a:r>
              <a:rPr lang="en-CA" sz="4000" dirty="0"/>
              <a:t> PROCESS </a:t>
            </a:r>
          </a:p>
          <a:p>
            <a:r>
              <a:rPr lang="en-CA" sz="4000" dirty="0"/>
              <a:t>OF </a:t>
            </a:r>
          </a:p>
          <a:p>
            <a:pPr algn="l"/>
            <a:r>
              <a:rPr lang="en-CA" sz="4000" dirty="0">
                <a:solidFill>
                  <a:schemeClr val="accent3"/>
                </a:solidFill>
              </a:rPr>
              <a:t>PR</a:t>
            </a:r>
            <a:r>
              <a:rPr lang="en-CA" sz="4000" b="1" dirty="0">
                <a:solidFill>
                  <a:schemeClr val="accent3"/>
                </a:solidFill>
              </a:rPr>
              <a:t>OGRAM</a:t>
            </a:r>
            <a:r>
              <a:rPr lang="en-CA" sz="4000" b="1" dirty="0"/>
              <a:t> </a:t>
            </a:r>
            <a:r>
              <a:rPr lang="en-CA" sz="4000" dirty="0"/>
              <a:t>IMPROVEMENT </a:t>
            </a:r>
          </a:p>
          <a:p>
            <a:pPr algn="r"/>
            <a:r>
              <a:rPr lang="en-CA" sz="4000" dirty="0"/>
              <a:t>INFORMED BY </a:t>
            </a:r>
            <a:r>
              <a:rPr lang="en-CA" sz="4000" b="1" dirty="0">
                <a:solidFill>
                  <a:schemeClr val="accent1"/>
                </a:solidFill>
              </a:rPr>
              <a:t>DATA</a:t>
            </a:r>
            <a:r>
              <a:rPr lang="en-CA" sz="4000" dirty="0"/>
              <a:t>.</a:t>
            </a:r>
          </a:p>
          <a:p>
            <a:endParaRPr lang="en-CA" dirty="0"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78686" y="1962188"/>
            <a:ext cx="6589938" cy="640397"/>
          </a:xfrm>
          <a:prstGeom prst="rect">
            <a:avLst/>
          </a:prstGeom>
          <a:noFill/>
        </p:spPr>
        <p:txBody>
          <a:bodyPr wrap="none" lIns="100803" tIns="50402" rIns="100803" bIns="50402" rtlCol="0">
            <a:spAutoFit/>
          </a:bodyPr>
          <a:lstStyle/>
          <a:p>
            <a:pPr algn="r"/>
            <a:r>
              <a:rPr lang="en-CA" sz="3500" b="1" dirty="0">
                <a:solidFill>
                  <a:schemeClr val="accent1"/>
                </a:solidFill>
              </a:rPr>
              <a:t>What is “good” performance?</a:t>
            </a:r>
            <a:endParaRPr lang="en-CA" sz="3500" b="1" dirty="0">
              <a:solidFill>
                <a:schemeClr val="accent1"/>
              </a:solidFill>
            </a:endParaRPr>
          </a:p>
        </p:txBody>
      </p:sp>
      <p:sp>
        <p:nvSpPr>
          <p:cNvPr id="5" name="TextBox 4"/>
          <p:cNvSpPr txBox="1"/>
          <p:nvPr/>
        </p:nvSpPr>
        <p:spPr>
          <a:xfrm>
            <a:off x="331134" y="376811"/>
            <a:ext cx="5057469" cy="855841"/>
          </a:xfrm>
          <a:prstGeom prst="rect">
            <a:avLst/>
          </a:prstGeom>
          <a:noFill/>
        </p:spPr>
        <p:txBody>
          <a:bodyPr wrap="none" lIns="100803" tIns="50402" rIns="100803" bIns="50402" rtlCol="0">
            <a:spAutoFit/>
          </a:bodyPr>
          <a:lstStyle/>
          <a:p>
            <a:r>
              <a:rPr lang="en-CA" sz="4900" b="1" dirty="0">
                <a:solidFill>
                  <a:schemeClr val="accent2"/>
                </a:solidFill>
              </a:rPr>
              <a:t>Pitfalls to avoid:</a:t>
            </a:r>
            <a:endParaRPr lang="en-CA" b="1" dirty="0">
              <a:solidFill>
                <a:schemeClr val="accent2"/>
              </a:solidFill>
            </a:endParaRPr>
          </a:p>
        </p:txBody>
      </p:sp>
      <p:sp>
        <p:nvSpPr>
          <p:cNvPr id="2" name="Rectangle 1"/>
          <p:cNvSpPr/>
          <p:nvPr/>
        </p:nvSpPr>
        <p:spPr>
          <a:xfrm>
            <a:off x="-48685" y="1962188"/>
            <a:ext cx="3912924" cy="594231"/>
          </a:xfrm>
          <a:prstGeom prst="rect">
            <a:avLst/>
          </a:prstGeom>
        </p:spPr>
        <p:txBody>
          <a:bodyPr wrap="none" lIns="100803" tIns="50402" rIns="100803" bIns="50402">
            <a:spAutoFit/>
          </a:bodyPr>
          <a:lstStyle/>
          <a:p>
            <a:r>
              <a:rPr lang="en-CA" sz="3200" b="1" dirty="0">
                <a:solidFill>
                  <a:schemeClr val="accent3"/>
                </a:solidFill>
              </a:rPr>
              <a:t>Johnny B. </a:t>
            </a:r>
            <a:r>
              <a:rPr lang="en-CA" sz="3200" b="1" dirty="0">
                <a:solidFill>
                  <a:schemeClr val="accent3"/>
                </a:solidFill>
              </a:rPr>
              <a:t>“Good”:</a:t>
            </a:r>
            <a:endParaRPr lang="en-CA" sz="3600" dirty="0">
              <a:solidFill>
                <a:schemeClr val="accent3"/>
              </a:solidFill>
            </a:endParaRPr>
          </a:p>
        </p:txBody>
      </p:sp>
      <p:sp>
        <p:nvSpPr>
          <p:cNvPr id="6" name="Rectangle 5"/>
          <p:cNvSpPr/>
          <p:nvPr/>
        </p:nvSpPr>
        <p:spPr>
          <a:xfrm>
            <a:off x="4000" y="3308839"/>
            <a:ext cx="2768171" cy="916213"/>
          </a:xfrm>
          <a:prstGeom prst="rect">
            <a:avLst/>
          </a:prstGeom>
        </p:spPr>
        <p:txBody>
          <a:bodyPr wrap="square" lIns="100803" tIns="50402" rIns="100803" bIns="50402">
            <a:spAutoFit/>
          </a:bodyPr>
          <a:lstStyle/>
          <a:p>
            <a:r>
              <a:rPr lang="en-CA" sz="5300" b="1" dirty="0" err="1">
                <a:solidFill>
                  <a:schemeClr val="accent3"/>
                </a:solidFill>
                <a:latin typeface="Gill Sans MT Ext Condensed Bold" pitchFamily="34" charset="0"/>
              </a:rPr>
              <a:t>unmeasurable</a:t>
            </a:r>
            <a:r>
              <a:rPr lang="en-CA" sz="5300" b="1" dirty="0">
                <a:solidFill>
                  <a:schemeClr val="accent3"/>
                </a:solidFill>
              </a:rPr>
              <a:t>:</a:t>
            </a:r>
            <a:endParaRPr lang="en-CA" sz="3500" dirty="0">
              <a:solidFill>
                <a:schemeClr val="accent3"/>
              </a:solidFill>
            </a:endParaRPr>
          </a:p>
        </p:txBody>
      </p:sp>
      <p:sp>
        <p:nvSpPr>
          <p:cNvPr id="7" name="TextBox 6"/>
          <p:cNvSpPr txBox="1"/>
          <p:nvPr/>
        </p:nvSpPr>
        <p:spPr>
          <a:xfrm>
            <a:off x="3021907" y="3458261"/>
            <a:ext cx="4496417" cy="640397"/>
          </a:xfrm>
          <a:prstGeom prst="rect">
            <a:avLst/>
          </a:prstGeom>
          <a:noFill/>
        </p:spPr>
        <p:txBody>
          <a:bodyPr wrap="none" lIns="100803" tIns="50402" rIns="100803" bIns="50402" rtlCol="0">
            <a:spAutoFit/>
          </a:bodyPr>
          <a:lstStyle/>
          <a:p>
            <a:pPr algn="r"/>
            <a:r>
              <a:rPr lang="en-CA" sz="3500" b="1" dirty="0">
                <a:solidFill>
                  <a:schemeClr val="accent1"/>
                </a:solidFill>
              </a:rPr>
              <a:t>Can you observe it?</a:t>
            </a:r>
            <a:endParaRPr lang="en-CA" sz="4000" b="1" dirty="0">
              <a:solidFill>
                <a:schemeClr val="accent1"/>
              </a:solidFill>
            </a:endParaRPr>
          </a:p>
        </p:txBody>
      </p:sp>
      <p:sp>
        <p:nvSpPr>
          <p:cNvPr id="8" name="TextBox 7"/>
          <p:cNvSpPr txBox="1"/>
          <p:nvPr/>
        </p:nvSpPr>
        <p:spPr>
          <a:xfrm>
            <a:off x="3230163" y="4533235"/>
            <a:ext cx="6870464" cy="594231"/>
          </a:xfrm>
          <a:prstGeom prst="rect">
            <a:avLst/>
          </a:prstGeom>
          <a:noFill/>
        </p:spPr>
        <p:txBody>
          <a:bodyPr wrap="none" lIns="100803" tIns="50402" rIns="100803" bIns="50402" rtlCol="0">
            <a:spAutoFit/>
          </a:bodyPr>
          <a:lstStyle/>
          <a:p>
            <a:pPr algn="r"/>
            <a:r>
              <a:rPr lang="en-CA" sz="3200" b="1" dirty="0">
                <a:solidFill>
                  <a:schemeClr val="accent1"/>
                </a:solidFill>
              </a:rPr>
              <a:t>Is indicator aligned with </a:t>
            </a:r>
            <a:r>
              <a:rPr lang="en-CA" sz="3200" b="1" dirty="0" smtClean="0">
                <a:solidFill>
                  <a:schemeClr val="accent1"/>
                </a:solidFill>
              </a:rPr>
              <a:t>attribute?</a:t>
            </a:r>
            <a:endParaRPr lang="en-CA" sz="3200" b="1" dirty="0">
              <a:solidFill>
                <a:schemeClr val="accent1"/>
              </a:solidFill>
            </a:endParaRPr>
          </a:p>
        </p:txBody>
      </p:sp>
      <p:sp>
        <p:nvSpPr>
          <p:cNvPr id="9" name="Rectangle 8"/>
          <p:cNvSpPr/>
          <p:nvPr/>
        </p:nvSpPr>
        <p:spPr>
          <a:xfrm rot="20951085">
            <a:off x="-163238" y="4751421"/>
            <a:ext cx="3494540" cy="578842"/>
          </a:xfrm>
          <a:prstGeom prst="rect">
            <a:avLst/>
          </a:prstGeom>
        </p:spPr>
        <p:txBody>
          <a:bodyPr wrap="none" lIns="100803" tIns="50402" rIns="100803" bIns="50402">
            <a:spAutoFit/>
          </a:bodyPr>
          <a:lstStyle/>
          <a:p>
            <a:r>
              <a:rPr lang="en-CA" sz="3100" b="1" dirty="0">
                <a:solidFill>
                  <a:schemeClr val="accent3"/>
                </a:solidFill>
              </a:rPr>
              <a:t>Out of alignment:</a:t>
            </a:r>
            <a:endParaRPr lang="en-CA" sz="3500" dirty="0">
              <a:solidFill>
                <a:schemeClr val="accent3"/>
              </a:solidFill>
            </a:endParaRPr>
          </a:p>
        </p:txBody>
      </p:sp>
      <p:sp>
        <p:nvSpPr>
          <p:cNvPr id="10" name="Rectangle 9"/>
          <p:cNvSpPr/>
          <p:nvPr/>
        </p:nvSpPr>
        <p:spPr>
          <a:xfrm>
            <a:off x="-8001" y="6165316"/>
            <a:ext cx="3872240" cy="916213"/>
          </a:xfrm>
          <a:prstGeom prst="rect">
            <a:avLst/>
          </a:prstGeom>
        </p:spPr>
        <p:txBody>
          <a:bodyPr wrap="square" lIns="100803" tIns="50402" rIns="100803" bIns="50402">
            <a:spAutoFit/>
          </a:bodyPr>
          <a:lstStyle/>
          <a:p>
            <a:r>
              <a:rPr lang="en-CA" sz="5300" b="1" dirty="0">
                <a:solidFill>
                  <a:schemeClr val="accent3"/>
                </a:solidFill>
                <a:latin typeface="Gill Sans MT Ext Condensed Bold" pitchFamily="34" charset="0"/>
              </a:rPr>
              <a:t>reliable</a:t>
            </a:r>
            <a:r>
              <a:rPr lang="en-CA" sz="5300" b="1" dirty="0">
                <a:solidFill>
                  <a:schemeClr val="accent3"/>
                </a:solidFill>
              </a:rPr>
              <a:t>:</a:t>
            </a:r>
            <a:endParaRPr lang="en-CA" sz="3500" dirty="0">
              <a:solidFill>
                <a:schemeClr val="accent3"/>
              </a:solidFill>
            </a:endParaRPr>
          </a:p>
        </p:txBody>
      </p:sp>
      <p:sp>
        <p:nvSpPr>
          <p:cNvPr id="11" name="TextBox 10"/>
          <p:cNvSpPr txBox="1"/>
          <p:nvPr/>
        </p:nvSpPr>
        <p:spPr>
          <a:xfrm>
            <a:off x="2176130" y="6301053"/>
            <a:ext cx="7892494" cy="644742"/>
          </a:xfrm>
          <a:prstGeom prst="rect">
            <a:avLst/>
          </a:prstGeom>
          <a:noFill/>
        </p:spPr>
        <p:txBody>
          <a:bodyPr wrap="square" lIns="100803" tIns="50402" rIns="100803" bIns="50402" rtlCol="0">
            <a:spAutoFit/>
          </a:bodyPr>
          <a:lstStyle/>
          <a:p>
            <a:pPr algn="r"/>
            <a:r>
              <a:rPr lang="en-CA" sz="3500" b="1" dirty="0">
                <a:solidFill>
                  <a:schemeClr val="accent1"/>
                </a:solidFill>
              </a:rPr>
              <a:t>Can multiple graders agree on it?</a:t>
            </a:r>
            <a:endParaRPr lang="en-CA" sz="4000" b="1" dirty="0">
              <a:solidFill>
                <a:schemeClr val="accent1"/>
              </a:solidFill>
            </a:endParaRPr>
          </a:p>
        </p:txBody>
      </p:sp>
    </p:spTree>
    <p:extLst>
      <p:ext uri="{BB962C8B-B14F-4D97-AF65-F5344CB8AC3E}">
        <p14:creationId xmlns:p14="http://schemas.microsoft.com/office/powerpoint/2010/main" val="214402873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frankb\Dropbox\MiniU\Photos\20110110-GB-AppSci-Workshops-14.jpg"/>
          <p:cNvPicPr>
            <a:picLocks noChangeAspect="1" noChangeArrowheads="1"/>
          </p:cNvPicPr>
          <p:nvPr/>
        </p:nvPicPr>
        <p:blipFill rotWithShape="1">
          <a:blip r:embed="rId4">
            <a:extLst>
              <a:ext uri="{28A0092B-C50C-407E-A947-70E740481C1C}">
                <a14:useLocalDpi xmlns:a14="http://schemas.microsoft.com/office/drawing/2010/main" val="0"/>
              </a:ext>
            </a:extLst>
          </a:blip>
          <a:srcRect l="6007" r="5061"/>
          <a:stretch/>
        </p:blipFill>
        <p:spPr bwMode="auto">
          <a:xfrm>
            <a:off x="0" y="2"/>
            <a:ext cx="10080625" cy="756126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5040842"/>
            <a:ext cx="10080625" cy="2520421"/>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803" tIns="50402" rIns="100803" bIns="50402" rtlCol="0" anchor="ctr"/>
          <a:lstStyle/>
          <a:p>
            <a:pPr algn="ctr"/>
            <a:endParaRPr lang="en-CA" b="1" dirty="0"/>
          </a:p>
        </p:txBody>
      </p:sp>
      <p:sp>
        <p:nvSpPr>
          <p:cNvPr id="6" name="Content Placeholder 2"/>
          <p:cNvSpPr txBox="1">
            <a:spLocks/>
          </p:cNvSpPr>
          <p:nvPr/>
        </p:nvSpPr>
        <p:spPr bwMode="auto">
          <a:xfrm>
            <a:off x="215776" y="5580831"/>
            <a:ext cx="9649072" cy="17496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506" tIns="31754" rIns="63506" bIns="31754" numCol="1" anchor="t" anchorCtr="0" compatLnSpc="1">
            <a:prstTxWarp prst="textNoShape">
              <a:avLst/>
            </a:prstTxWarp>
          </a:bodyPr>
          <a:lstStyle>
            <a:lvl1pPr marL="0" indent="0" algn="ctr" rtl="0" eaLnBrk="0" fontAlgn="base" hangingPunct="0">
              <a:spcBef>
                <a:spcPct val="0"/>
              </a:spcBef>
              <a:spcAft>
                <a:spcPct val="0"/>
              </a:spcAft>
              <a:buNone/>
              <a:defRPr sz="2300">
                <a:solidFill>
                  <a:schemeClr val="tx1"/>
                </a:solidFill>
                <a:latin typeface="+mn-lt"/>
                <a:ea typeface="+mn-ea"/>
                <a:cs typeface="+mn-cs"/>
                <a:sym typeface="Gill Sans Light" charset="0"/>
              </a:defRPr>
            </a:lvl1pPr>
            <a:lvl2pPr marL="317531" indent="0" algn="ctr" rtl="0" eaLnBrk="0" fontAlgn="base" hangingPunct="0">
              <a:spcBef>
                <a:spcPct val="0"/>
              </a:spcBef>
              <a:spcAft>
                <a:spcPct val="0"/>
              </a:spcAft>
              <a:buNone/>
              <a:defRPr sz="2300">
                <a:solidFill>
                  <a:schemeClr val="tx1"/>
                </a:solidFill>
                <a:latin typeface="+mn-lt"/>
                <a:ea typeface="+mn-ea"/>
                <a:cs typeface="+mn-cs"/>
                <a:sym typeface="Gill Sans Light" charset="0"/>
              </a:defRPr>
            </a:lvl2pPr>
            <a:lvl3pPr marL="635062" indent="0" algn="ctr" rtl="0" eaLnBrk="0" fontAlgn="base" hangingPunct="0">
              <a:spcBef>
                <a:spcPct val="0"/>
              </a:spcBef>
              <a:spcAft>
                <a:spcPct val="0"/>
              </a:spcAft>
              <a:buNone/>
              <a:defRPr sz="2300">
                <a:solidFill>
                  <a:schemeClr val="tx1"/>
                </a:solidFill>
                <a:latin typeface="+mn-lt"/>
                <a:ea typeface="+mn-ea"/>
                <a:cs typeface="+mn-cs"/>
                <a:sym typeface="Gill Sans Light" charset="0"/>
              </a:defRPr>
            </a:lvl3pPr>
            <a:lvl4pPr marL="952593" indent="0" algn="ctr" rtl="0" eaLnBrk="0" fontAlgn="base" hangingPunct="0">
              <a:spcBef>
                <a:spcPct val="0"/>
              </a:spcBef>
              <a:spcAft>
                <a:spcPct val="0"/>
              </a:spcAft>
              <a:buNone/>
              <a:defRPr sz="2300">
                <a:solidFill>
                  <a:schemeClr val="tx1"/>
                </a:solidFill>
                <a:latin typeface="+mn-lt"/>
                <a:ea typeface="+mn-ea"/>
                <a:cs typeface="+mn-cs"/>
                <a:sym typeface="Gill Sans Light" charset="0"/>
              </a:defRPr>
            </a:lvl4pPr>
            <a:lvl5pPr marL="1270124" indent="0" algn="ctr" rtl="0" eaLnBrk="0" fontAlgn="base" hangingPunct="0">
              <a:spcBef>
                <a:spcPct val="0"/>
              </a:spcBef>
              <a:spcAft>
                <a:spcPct val="0"/>
              </a:spcAft>
              <a:buNone/>
              <a:defRPr sz="2300">
                <a:solidFill>
                  <a:schemeClr val="tx1"/>
                </a:solidFill>
                <a:latin typeface="+mn-lt"/>
                <a:ea typeface="+mn-ea"/>
                <a:cs typeface="+mn-cs"/>
                <a:sym typeface="Gill Sans Light" charset="0"/>
              </a:defRPr>
            </a:lvl5pPr>
            <a:lvl6pPr marL="1587654" indent="0" algn="ctr" rtl="0" fontAlgn="base">
              <a:spcBef>
                <a:spcPct val="0"/>
              </a:spcBef>
              <a:spcAft>
                <a:spcPct val="0"/>
              </a:spcAft>
              <a:buNone/>
              <a:defRPr sz="2300">
                <a:solidFill>
                  <a:schemeClr val="tx1"/>
                </a:solidFill>
                <a:latin typeface="+mn-lt"/>
                <a:ea typeface="+mn-ea"/>
                <a:cs typeface="+mn-cs"/>
                <a:sym typeface="Gill Sans Light" charset="0"/>
              </a:defRPr>
            </a:lvl6pPr>
            <a:lvl7pPr marL="1905185" indent="0" algn="ctr" rtl="0" fontAlgn="base">
              <a:spcBef>
                <a:spcPct val="0"/>
              </a:spcBef>
              <a:spcAft>
                <a:spcPct val="0"/>
              </a:spcAft>
              <a:buNone/>
              <a:defRPr sz="2300">
                <a:solidFill>
                  <a:schemeClr val="tx1"/>
                </a:solidFill>
                <a:latin typeface="+mn-lt"/>
                <a:ea typeface="+mn-ea"/>
                <a:cs typeface="+mn-cs"/>
                <a:sym typeface="Gill Sans Light" charset="0"/>
              </a:defRPr>
            </a:lvl7pPr>
            <a:lvl8pPr marL="2222716" indent="0" algn="ctr" rtl="0" fontAlgn="base">
              <a:spcBef>
                <a:spcPct val="0"/>
              </a:spcBef>
              <a:spcAft>
                <a:spcPct val="0"/>
              </a:spcAft>
              <a:buNone/>
              <a:defRPr sz="2300">
                <a:solidFill>
                  <a:schemeClr val="tx1"/>
                </a:solidFill>
                <a:latin typeface="+mn-lt"/>
                <a:ea typeface="+mn-ea"/>
                <a:cs typeface="+mn-cs"/>
                <a:sym typeface="Gill Sans Light" charset="0"/>
              </a:defRPr>
            </a:lvl8pPr>
            <a:lvl9pPr marL="2540247" indent="0" algn="ctr" rtl="0" fontAlgn="base">
              <a:spcBef>
                <a:spcPct val="0"/>
              </a:spcBef>
              <a:spcAft>
                <a:spcPct val="0"/>
              </a:spcAft>
              <a:buNone/>
              <a:defRPr sz="2300">
                <a:solidFill>
                  <a:schemeClr val="tx1"/>
                </a:solidFill>
                <a:latin typeface="+mn-lt"/>
                <a:ea typeface="+mn-ea"/>
                <a:cs typeface="+mn-cs"/>
                <a:sym typeface="Gill Sans Light" charset="0"/>
              </a:defRPr>
            </a:lvl9pPr>
          </a:lstStyle>
          <a:p>
            <a:pPr algn="l"/>
            <a:r>
              <a:rPr lang="en-CA" sz="2800" b="1" dirty="0" smtClean="0">
                <a:solidFill>
                  <a:schemeClr val="bg1"/>
                </a:solidFill>
              </a:rPr>
              <a:t>Indicators should be </a:t>
            </a:r>
            <a:r>
              <a:rPr lang="en-CA" sz="3200" b="1" dirty="0" smtClean="0">
                <a:solidFill>
                  <a:schemeClr val="accent2">
                    <a:lumMod val="60000"/>
                    <a:lumOff val="40000"/>
                  </a:schemeClr>
                </a:solidFill>
              </a:rPr>
              <a:t>measureable </a:t>
            </a:r>
            <a:r>
              <a:rPr lang="en-CA" sz="2800" b="1" dirty="0" smtClean="0">
                <a:solidFill>
                  <a:schemeClr val="bg1"/>
                </a:solidFill>
              </a:rPr>
              <a:t>and </a:t>
            </a:r>
            <a:r>
              <a:rPr lang="en-CA" sz="3200" b="1" dirty="0" smtClean="0">
                <a:solidFill>
                  <a:schemeClr val="accent2">
                    <a:lumMod val="60000"/>
                    <a:lumOff val="40000"/>
                  </a:schemeClr>
                </a:solidFill>
              </a:rPr>
              <a:t>meaningful</a:t>
            </a:r>
            <a:endParaRPr lang="en-CA" sz="2800" b="1" dirty="0" smtClean="0">
              <a:solidFill>
                <a:schemeClr val="accent2">
                  <a:lumMod val="60000"/>
                  <a:lumOff val="40000"/>
                </a:schemeClr>
              </a:solidFill>
            </a:endParaRPr>
          </a:p>
          <a:p>
            <a:pPr algn="l"/>
            <a:r>
              <a:rPr lang="en-CA" sz="2800" b="1" dirty="0" smtClean="0">
                <a:solidFill>
                  <a:schemeClr val="bg1"/>
                </a:solidFill>
              </a:rPr>
              <a:t>Indicators should have: </a:t>
            </a:r>
            <a:r>
              <a:rPr lang="en-CA" sz="3200" b="1" dirty="0" smtClean="0">
                <a:solidFill>
                  <a:schemeClr val="accent3">
                    <a:lumMod val="60000"/>
                    <a:lumOff val="40000"/>
                  </a:schemeClr>
                </a:solidFill>
              </a:rPr>
              <a:t>content</a:t>
            </a:r>
            <a:r>
              <a:rPr lang="en-CA" sz="2800" b="1" dirty="0" smtClean="0">
                <a:solidFill>
                  <a:schemeClr val="bg1"/>
                </a:solidFill>
              </a:rPr>
              <a:t>, </a:t>
            </a:r>
            <a:r>
              <a:rPr lang="en-CA" sz="3200" b="1" dirty="0" smtClean="0">
                <a:solidFill>
                  <a:schemeClr val="accent3">
                    <a:lumMod val="60000"/>
                    <a:lumOff val="40000"/>
                  </a:schemeClr>
                </a:solidFill>
              </a:rPr>
              <a:t>context</a:t>
            </a:r>
            <a:r>
              <a:rPr lang="en-CA" sz="2800" b="1" dirty="0" smtClean="0">
                <a:solidFill>
                  <a:schemeClr val="bg1"/>
                </a:solidFill>
              </a:rPr>
              <a:t>, and </a:t>
            </a:r>
            <a:r>
              <a:rPr lang="en-CA" sz="3200" b="1" dirty="0" smtClean="0">
                <a:solidFill>
                  <a:schemeClr val="accent3">
                    <a:lumMod val="60000"/>
                    <a:lumOff val="40000"/>
                  </a:schemeClr>
                </a:solidFill>
              </a:rPr>
              <a:t>verb</a:t>
            </a:r>
            <a:endParaRPr lang="en-CA" sz="2800" b="1" dirty="0" smtClean="0">
              <a:solidFill>
                <a:schemeClr val="accent3">
                  <a:lumMod val="60000"/>
                  <a:lumOff val="40000"/>
                </a:schemeClr>
              </a:solidFill>
            </a:endParaRPr>
          </a:p>
          <a:p>
            <a:pPr algn="l"/>
            <a:r>
              <a:rPr lang="en-CA" sz="2800" b="1" dirty="0" smtClean="0">
                <a:solidFill>
                  <a:schemeClr val="bg1"/>
                </a:solidFill>
              </a:rPr>
              <a:t>Indicators should be useful to </a:t>
            </a:r>
            <a:r>
              <a:rPr lang="en-CA" sz="3200" b="1" dirty="0" smtClean="0">
                <a:solidFill>
                  <a:schemeClr val="accent1">
                    <a:lumMod val="60000"/>
                    <a:lumOff val="40000"/>
                  </a:schemeClr>
                </a:solidFill>
              </a:rPr>
              <a:t>YOU</a:t>
            </a:r>
            <a:r>
              <a:rPr lang="en-CA" sz="2800" b="1" dirty="0" smtClean="0">
                <a:solidFill>
                  <a:schemeClr val="accent1">
                    <a:lumMod val="60000"/>
                    <a:lumOff val="40000"/>
                  </a:schemeClr>
                </a:solidFill>
              </a:rPr>
              <a:t> </a:t>
            </a:r>
            <a:r>
              <a:rPr lang="en-CA" sz="2800" b="1" dirty="0" smtClean="0">
                <a:solidFill>
                  <a:schemeClr val="bg1"/>
                </a:solidFill>
              </a:rPr>
              <a:t>to help </a:t>
            </a:r>
            <a:r>
              <a:rPr lang="en-CA" sz="3200" b="1" dirty="0" smtClean="0">
                <a:solidFill>
                  <a:schemeClr val="accent1">
                    <a:lumMod val="60000"/>
                    <a:lumOff val="40000"/>
                  </a:schemeClr>
                </a:solidFill>
              </a:rPr>
              <a:t>students</a:t>
            </a:r>
            <a:r>
              <a:rPr lang="en-CA" sz="2800" b="1" dirty="0" smtClean="0">
                <a:solidFill>
                  <a:schemeClr val="bg1"/>
                </a:solidFill>
              </a:rPr>
              <a:t>.</a:t>
            </a:r>
          </a:p>
          <a:p>
            <a:pPr algn="l"/>
            <a:endParaRPr lang="en-CA" sz="2800" b="1" dirty="0" smtClean="0">
              <a:solidFill>
                <a:schemeClr val="bg1"/>
              </a:solidFill>
            </a:endParaRPr>
          </a:p>
          <a:p>
            <a:endParaRPr lang="en-CA" sz="2800" b="1" dirty="0" smtClean="0"/>
          </a:p>
          <a:p>
            <a:pPr algn="l"/>
            <a:endParaRPr lang="en-CA" sz="2800" b="1" dirty="0" smtClean="0"/>
          </a:p>
        </p:txBody>
      </p:sp>
    </p:spTree>
    <p:custDataLst>
      <p:tags r:id="rId1"/>
    </p:custDataLst>
    <p:extLst>
      <p:ext uri="{BB962C8B-B14F-4D97-AF65-F5344CB8AC3E}">
        <p14:creationId xmlns:p14="http://schemas.microsoft.com/office/powerpoint/2010/main" val="365431003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80625"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50" name="Rectangle 2"/>
          <p:cNvSpPr>
            <a:spLocks/>
          </p:cNvSpPr>
          <p:nvPr/>
        </p:nvSpPr>
        <p:spPr bwMode="auto">
          <a:xfrm>
            <a:off x="411276" y="208285"/>
            <a:ext cx="5591596" cy="133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defRPr/>
            </a:pPr>
            <a:r>
              <a:rPr lang="en-US" sz="4200" dirty="0">
                <a:solidFill>
                  <a:srgbClr val="FFFFFF"/>
                </a:solidFill>
                <a:effectLst>
                  <a:outerShdw blurRad="38100" dist="38100" dir="2700000" algn="tl">
                    <a:srgbClr val="C0C0C0"/>
                  </a:outerShdw>
                </a:effectLst>
                <a:latin typeface="Gill Sans" charset="0"/>
                <a:ea typeface="MS PGothic" pitchFamily="34" charset="-128"/>
                <a:sym typeface="Gill Sans" charset="0"/>
              </a:rPr>
              <a:t>Creating Useful Indicators</a:t>
            </a:r>
          </a:p>
        </p:txBody>
      </p:sp>
      <p:sp>
        <p:nvSpPr>
          <p:cNvPr id="1028" name="Rectangle 3"/>
          <p:cNvSpPr>
            <a:spLocks/>
          </p:cNvSpPr>
          <p:nvPr/>
        </p:nvSpPr>
        <p:spPr bwMode="auto">
          <a:xfrm>
            <a:off x="411276" y="1717038"/>
            <a:ext cx="2639164" cy="87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b="1">
                <a:solidFill>
                  <a:srgbClr val="FFFFFF"/>
                </a:solidFill>
                <a:latin typeface="Gill Sans" charset="0"/>
                <a:ea typeface="MS PGothic" pitchFamily="34" charset="-128"/>
                <a:sym typeface="Gill Sans" charset="0"/>
              </a:rPr>
              <a:t>Brian Frank</a:t>
            </a:r>
          </a:p>
          <a:p>
            <a:pPr algn="l"/>
            <a:r>
              <a:rPr lang="en-US" sz="2200" b="1">
                <a:solidFill>
                  <a:srgbClr val="FFFFFF"/>
                </a:solidFill>
                <a:latin typeface="Gill Sans" charset="0"/>
                <a:ea typeface="MS PGothic" pitchFamily="34" charset="-128"/>
                <a:sym typeface="Gill Sans" charset="0"/>
              </a:rPr>
              <a:t>Jake Kaupp</a:t>
            </a:r>
          </a:p>
          <a:p>
            <a:pPr algn="l"/>
            <a:r>
              <a:rPr lang="en-US" sz="2200" b="1">
                <a:solidFill>
                  <a:srgbClr val="FFFFFF"/>
                </a:solidFill>
                <a:latin typeface="Gill Sans" charset="0"/>
                <a:ea typeface="MS PGothic" pitchFamily="34" charset="-128"/>
                <a:sym typeface="Gill Sans" charset="0"/>
              </a:rPr>
              <a:t>Peter Ostafichuck</a:t>
            </a:r>
          </a:p>
        </p:txBody>
      </p:sp>
      <p:sp>
        <p:nvSpPr>
          <p:cNvPr id="2" name="Rectangle 1"/>
          <p:cNvSpPr/>
          <p:nvPr/>
        </p:nvSpPr>
        <p:spPr>
          <a:xfrm>
            <a:off x="272861" y="2775831"/>
            <a:ext cx="3911320" cy="1055896"/>
          </a:xfrm>
          <a:prstGeom prst="rect">
            <a:avLst/>
          </a:prstGeom>
        </p:spPr>
        <p:txBody>
          <a:bodyPr wrap="none" lIns="100803" tIns="50402" rIns="100803" bIns="50402">
            <a:spAutoFit/>
          </a:bodyPr>
          <a:lstStyle/>
          <a:p>
            <a:pPr algn="l">
              <a:defRPr/>
            </a:pPr>
            <a:r>
              <a:rPr lang="en-CA" sz="3100" b="1" dirty="0" smtClean="0">
                <a:solidFill>
                  <a:schemeClr val="accent5">
                    <a:lumMod val="20000"/>
                    <a:lumOff val="80000"/>
                  </a:schemeClr>
                </a:solidFill>
                <a:latin typeface="Gill Sans Light" pitchFamily="1" charset="0"/>
                <a:ea typeface="ヒラギノ角ゴ ProN W3" pitchFamily="1" charset="-128"/>
                <a:sym typeface="Gill Sans Light" pitchFamily="1" charset="0"/>
              </a:rPr>
              <a:t>Materials:</a:t>
            </a:r>
          </a:p>
          <a:p>
            <a:pPr>
              <a:defRPr/>
            </a:pPr>
            <a:r>
              <a:rPr lang="en-CA" sz="3100" b="1" dirty="0" smtClean="0">
                <a:solidFill>
                  <a:schemeClr val="accent2"/>
                </a:solidFill>
                <a:latin typeface="Gill Sans Light" pitchFamily="1" charset="0"/>
                <a:ea typeface="ヒラギノ角ゴ ProN W3" pitchFamily="1" charset="-128"/>
                <a:sym typeface="Gill Sans Light" pitchFamily="1" charset="0"/>
              </a:rPr>
              <a:t>http</a:t>
            </a:r>
            <a:r>
              <a:rPr lang="en-CA" sz="3100" b="1" dirty="0">
                <a:solidFill>
                  <a:schemeClr val="accent2"/>
                </a:solidFill>
                <a:latin typeface="Gill Sans Light" pitchFamily="1" charset="0"/>
                <a:ea typeface="ヒラギノ角ゴ ProN W3" pitchFamily="1" charset="-128"/>
                <a:sym typeface="Gill Sans Light" pitchFamily="1" charset="0"/>
              </a:rPr>
              <a:t>://bit.ly/Lo3qqW</a:t>
            </a:r>
          </a:p>
        </p:txBody>
      </p:sp>
      <p:sp>
        <p:nvSpPr>
          <p:cNvPr id="7" name="Rectangle 2"/>
          <p:cNvSpPr>
            <a:spLocks/>
          </p:cNvSpPr>
          <p:nvPr/>
        </p:nvSpPr>
        <p:spPr bwMode="auto">
          <a:xfrm>
            <a:off x="276517" y="4232206"/>
            <a:ext cx="2430152"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b="1" dirty="0" smtClean="0">
                <a:solidFill>
                  <a:schemeClr val="bg1"/>
                </a:solidFill>
                <a:ea typeface="MS PGothic" pitchFamily="34" charset="-128"/>
              </a:rPr>
              <a:t>EGAD surveys:</a:t>
            </a:r>
          </a:p>
          <a:p>
            <a:pPr algn="l"/>
            <a:endParaRPr lang="en-US" b="1" dirty="0">
              <a:solidFill>
                <a:schemeClr val="bg1"/>
              </a:solidFill>
              <a:ea typeface="MS PGothic" pitchFamily="34" charset="-128"/>
            </a:endParaRPr>
          </a:p>
        </p:txBody>
      </p:sp>
      <p:sp>
        <p:nvSpPr>
          <p:cNvPr id="9" name="Rectangle 8"/>
          <p:cNvSpPr/>
          <p:nvPr/>
        </p:nvSpPr>
        <p:spPr>
          <a:xfrm>
            <a:off x="0" y="5040842"/>
            <a:ext cx="10080625" cy="2520421"/>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803" tIns="50402" rIns="100803" bIns="50402" rtlCol="0" anchor="ctr"/>
          <a:lstStyle/>
          <a:p>
            <a:pPr algn="ctr"/>
            <a:endParaRPr lang="en-CA" b="1" dirty="0"/>
          </a:p>
        </p:txBody>
      </p:sp>
      <p:sp>
        <p:nvSpPr>
          <p:cNvPr id="3" name="Rectangle 2"/>
          <p:cNvSpPr/>
          <p:nvPr/>
        </p:nvSpPr>
        <p:spPr>
          <a:xfrm>
            <a:off x="247381" y="5220791"/>
            <a:ext cx="9041403" cy="892552"/>
          </a:xfrm>
          <a:prstGeom prst="rect">
            <a:avLst/>
          </a:prstGeom>
        </p:spPr>
        <p:txBody>
          <a:bodyPr wrap="square">
            <a:spAutoFit/>
          </a:bodyPr>
          <a:lstStyle/>
          <a:p>
            <a:pPr algn="l"/>
            <a:r>
              <a:rPr lang="en-CA" dirty="0">
                <a:solidFill>
                  <a:schemeClr val="bg1"/>
                </a:solidFill>
              </a:rPr>
              <a:t>General Audience Survey </a:t>
            </a:r>
            <a:r>
              <a:rPr lang="en-CA" dirty="0"/>
              <a:t>: </a:t>
            </a:r>
            <a:r>
              <a:rPr lang="en-CA" u="sng" dirty="0">
                <a:hlinkClick r:id="rId4"/>
              </a:rPr>
              <a:t>http://svy.mk/Mk4XsP</a:t>
            </a:r>
            <a:endParaRPr lang="en-CA" dirty="0"/>
          </a:p>
          <a:p>
            <a:pPr algn="l"/>
            <a:r>
              <a:rPr lang="en-CA" dirty="0">
                <a:solidFill>
                  <a:schemeClr val="bg1"/>
                </a:solidFill>
              </a:rPr>
              <a:t>Process Planner Survey  </a:t>
            </a:r>
            <a:r>
              <a:rPr lang="en-CA" dirty="0" smtClean="0"/>
              <a:t> </a:t>
            </a:r>
            <a:r>
              <a:rPr lang="en-CA" dirty="0"/>
              <a:t>: </a:t>
            </a:r>
            <a:r>
              <a:rPr lang="en-CA" u="sng" dirty="0">
                <a:hlinkClick r:id="rId5"/>
              </a:rPr>
              <a:t>http://svy.mk/N6o3aB</a:t>
            </a:r>
            <a:endParaRPr lang="en-CA" dirty="0"/>
          </a:p>
        </p:txBody>
      </p:sp>
    </p:spTree>
    <p:extLst>
      <p:ext uri="{BB962C8B-B14F-4D97-AF65-F5344CB8AC3E}">
        <p14:creationId xmlns:p14="http://schemas.microsoft.com/office/powerpoint/2010/main" val="32820976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t="10455" b="14836"/>
          <a:stretch/>
        </p:blipFill>
        <p:spPr bwMode="auto">
          <a:xfrm>
            <a:off x="5792" y="-51948"/>
            <a:ext cx="10074833" cy="76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6" name="Title 3"/>
          <p:cNvSpPr>
            <a:spLocks noGrp="1"/>
          </p:cNvSpPr>
          <p:nvPr>
            <p:ph type="title"/>
          </p:nvPr>
        </p:nvSpPr>
        <p:spPr>
          <a:xfrm>
            <a:off x="5792" y="-34566"/>
            <a:ext cx="10074833" cy="1260211"/>
          </a:xfrm>
        </p:spPr>
        <p:txBody>
          <a:bodyPr>
            <a:normAutofit/>
          </a:bodyPr>
          <a:lstStyle/>
          <a:p>
            <a:pPr algn="l"/>
            <a:r>
              <a:rPr lang="en-US" dirty="0" smtClean="0"/>
              <a:t>CEAB requirements include:</a:t>
            </a:r>
          </a:p>
        </p:txBody>
      </p:sp>
      <p:sp>
        <p:nvSpPr>
          <p:cNvPr id="3" name="Rectangle 2"/>
          <p:cNvSpPr/>
          <p:nvPr/>
        </p:nvSpPr>
        <p:spPr>
          <a:xfrm>
            <a:off x="4167091" y="1081298"/>
            <a:ext cx="5712354" cy="5880982"/>
          </a:xfrm>
          <a:prstGeom prst="rect">
            <a:avLst/>
          </a:prstGeom>
          <a:solidFill>
            <a:schemeClr val="bg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803" tIns="50402" rIns="100803" bIns="50402" rtlCol="0" anchor="ctr"/>
          <a:lstStyle/>
          <a:p>
            <a:pPr algn="ctr"/>
            <a:endParaRPr lang="en-CA"/>
          </a:p>
        </p:txBody>
      </p:sp>
      <p:sp>
        <p:nvSpPr>
          <p:cNvPr id="5" name="Content Placeholder 4"/>
          <p:cNvSpPr>
            <a:spLocks noGrp="1"/>
          </p:cNvSpPr>
          <p:nvPr>
            <p:ph idx="1"/>
          </p:nvPr>
        </p:nvSpPr>
        <p:spPr>
          <a:xfrm>
            <a:off x="4246474" y="1160690"/>
            <a:ext cx="5799389" cy="6089042"/>
          </a:xfrm>
        </p:spPr>
        <p:txBody>
          <a:bodyPr>
            <a:normAutofit fontScale="92500" lnSpcReduction="20000"/>
          </a:bodyPr>
          <a:lstStyle/>
          <a:p>
            <a:pPr marL="504017" indent="-504017" algn="l">
              <a:buFont typeface="+mj-lt"/>
              <a:buAutoNum type="alphaLcParenR"/>
              <a:defRPr/>
            </a:pPr>
            <a:r>
              <a:rPr lang="en-US" sz="3100" b="1" i="1" dirty="0">
                <a:solidFill>
                  <a:schemeClr val="accent2"/>
                </a:solidFill>
              </a:rPr>
              <a:t>indicators</a:t>
            </a:r>
            <a:r>
              <a:rPr lang="en-US" sz="3100" b="1" dirty="0">
                <a:solidFill>
                  <a:schemeClr val="accent2"/>
                </a:solidFill>
              </a:rPr>
              <a:t> </a:t>
            </a:r>
            <a:r>
              <a:rPr lang="en-US" sz="3100" dirty="0">
                <a:solidFill>
                  <a:schemeClr val="accent2"/>
                </a:solidFill>
              </a:rPr>
              <a:t>that describe specific abilities expected of </a:t>
            </a:r>
            <a:r>
              <a:rPr lang="en-US" sz="3100" dirty="0">
                <a:solidFill>
                  <a:schemeClr val="accent2"/>
                </a:solidFill>
              </a:rPr>
              <a:t>students</a:t>
            </a:r>
            <a:endParaRPr lang="en-US" sz="3100" dirty="0">
              <a:solidFill>
                <a:schemeClr val="accent2"/>
              </a:solidFill>
            </a:endParaRPr>
          </a:p>
          <a:p>
            <a:pPr marL="567019" indent="-567019" algn="l">
              <a:buFont typeface="+mj-lt"/>
              <a:buAutoNum type="alphaLcParenR"/>
              <a:defRPr/>
            </a:pPr>
            <a:r>
              <a:rPr lang="en-US" sz="3100" dirty="0"/>
              <a:t>A </a:t>
            </a:r>
            <a:r>
              <a:rPr lang="en-US" sz="3100" b="1" dirty="0"/>
              <a:t>mapping </a:t>
            </a:r>
            <a:r>
              <a:rPr lang="en-US" sz="3100" dirty="0"/>
              <a:t>of where </a:t>
            </a:r>
            <a:r>
              <a:rPr lang="en-US" sz="3100" dirty="0"/>
              <a:t>attributes are developed and assessed within the </a:t>
            </a:r>
            <a:r>
              <a:rPr lang="en-US" sz="3100" dirty="0"/>
              <a:t>program</a:t>
            </a:r>
            <a:endParaRPr lang="en-US" sz="3100" dirty="0"/>
          </a:p>
          <a:p>
            <a:pPr marL="567019" indent="-567019" algn="l">
              <a:buFont typeface="+mj-lt"/>
              <a:buAutoNum type="alphaLcParenR"/>
              <a:defRPr/>
            </a:pPr>
            <a:r>
              <a:rPr lang="en-US" sz="3100" dirty="0"/>
              <a:t>Description of </a:t>
            </a:r>
            <a:r>
              <a:rPr lang="en-US" sz="3100" b="1" i="1" dirty="0"/>
              <a:t>assessment </a:t>
            </a:r>
            <a:r>
              <a:rPr lang="en-US" sz="3100" b="1" i="1" dirty="0"/>
              <a:t>tools</a:t>
            </a:r>
            <a:r>
              <a:rPr lang="en-US" sz="3100" dirty="0"/>
              <a:t> </a:t>
            </a:r>
            <a:r>
              <a:rPr lang="en-US" sz="3100" dirty="0"/>
              <a:t>used to measure student performance (reports</a:t>
            </a:r>
            <a:r>
              <a:rPr lang="en-US" sz="3100" dirty="0"/>
              <a:t>, </a:t>
            </a:r>
            <a:r>
              <a:rPr lang="en-US" sz="3100" dirty="0"/>
              <a:t>exams, oral </a:t>
            </a:r>
            <a:r>
              <a:rPr lang="en-US" sz="3100" dirty="0"/>
              <a:t>presentations, </a:t>
            </a:r>
            <a:r>
              <a:rPr lang="en-US" sz="3100" dirty="0"/>
              <a:t>…)</a:t>
            </a:r>
            <a:endParaRPr lang="en-US" sz="3100" dirty="0"/>
          </a:p>
          <a:p>
            <a:pPr marL="567019" indent="-567019" algn="l">
              <a:buFont typeface="+mj-lt"/>
              <a:buAutoNum type="alphaLcParenR"/>
              <a:defRPr/>
            </a:pPr>
            <a:r>
              <a:rPr lang="en-US" sz="3100" dirty="0"/>
              <a:t> </a:t>
            </a:r>
            <a:r>
              <a:rPr lang="en-US" sz="3100" b="1" dirty="0"/>
              <a:t>Evaluation </a:t>
            </a:r>
            <a:r>
              <a:rPr lang="en-US" sz="3100" dirty="0"/>
              <a:t>of </a:t>
            </a:r>
            <a:r>
              <a:rPr lang="en-US" sz="3100" dirty="0"/>
              <a:t>measured student </a:t>
            </a:r>
            <a:r>
              <a:rPr lang="en-US" sz="3100" dirty="0"/>
              <a:t>performance relative to program expectations</a:t>
            </a:r>
          </a:p>
          <a:p>
            <a:pPr marL="567019" indent="-567019" algn="l">
              <a:buFont typeface="+mj-lt"/>
              <a:buAutoNum type="alphaLcParenR"/>
              <a:defRPr/>
            </a:pPr>
            <a:r>
              <a:rPr lang="en-US" sz="3100" dirty="0"/>
              <a:t>a description of the </a:t>
            </a:r>
            <a:r>
              <a:rPr lang="en-US" sz="3100" b="1" dirty="0"/>
              <a:t>program improvement </a:t>
            </a:r>
            <a:r>
              <a:rPr lang="en-US" sz="3100" dirty="0"/>
              <a:t>resulting from process</a:t>
            </a:r>
            <a:endParaRPr lang="en-US" sz="3100" dirty="0"/>
          </a:p>
        </p:txBody>
      </p:sp>
      <p:sp>
        <p:nvSpPr>
          <p:cNvPr id="2" name="Slide Number Placeholder 1"/>
          <p:cNvSpPr>
            <a:spLocks noGrp="1"/>
          </p:cNvSpPr>
          <p:nvPr>
            <p:ph type="sldNum" sz="quarter" idx="4294967295"/>
          </p:nvPr>
        </p:nvSpPr>
        <p:spPr>
          <a:xfrm>
            <a:off x="7224448" y="7008176"/>
            <a:ext cx="2352146" cy="402567"/>
          </a:xfrm>
          <a:prstGeom prst="rect">
            <a:avLst/>
          </a:prstGeom>
        </p:spPr>
        <p:txBody>
          <a:bodyPr lIns="100803" tIns="50402" rIns="100803" bIns="50402"/>
          <a:lstStyle/>
          <a:p>
            <a:pPr>
              <a:defRPr/>
            </a:pPr>
            <a:fld id="{8B073426-6DEB-4E18-827B-69449BFFB518}" type="slidenum">
              <a:rPr lang="en-US" smtClean="0"/>
              <a:pPr>
                <a:defRPr/>
              </a:pPr>
              <a:t>4</a:t>
            </a:fld>
            <a:endParaRPr lang="en-US"/>
          </a:p>
        </p:txBody>
      </p:sp>
    </p:spTree>
    <p:extLst>
      <p:ext uri="{BB962C8B-B14F-4D97-AF65-F5344CB8AC3E}">
        <p14:creationId xmlns:p14="http://schemas.microsoft.com/office/powerpoint/2010/main" val="143805772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52002" y="1215383"/>
            <a:ext cx="3528219" cy="1532949"/>
          </a:xfrm>
          <a:prstGeom prst="rect">
            <a:avLst/>
          </a:prstGeom>
          <a:noFill/>
        </p:spPr>
        <p:txBody>
          <a:bodyPr wrap="square" lIns="100803" tIns="50402" rIns="100803" bIns="50402" rtlCol="0">
            <a:spAutoFit/>
          </a:bodyPr>
          <a:lstStyle/>
          <a:p>
            <a:r>
              <a:rPr lang="en-CA" sz="3100" b="1" dirty="0"/>
              <a:t>Program objectives and indicators</a:t>
            </a:r>
            <a:endParaRPr lang="en-CA" sz="3100" b="1" dirty="0"/>
          </a:p>
        </p:txBody>
      </p:sp>
      <p:sp>
        <p:nvSpPr>
          <p:cNvPr id="6" name="TextBox 5"/>
          <p:cNvSpPr txBox="1"/>
          <p:nvPr/>
        </p:nvSpPr>
        <p:spPr>
          <a:xfrm>
            <a:off x="6575988" y="1215382"/>
            <a:ext cx="3036610" cy="1051947"/>
          </a:xfrm>
          <a:prstGeom prst="rect">
            <a:avLst/>
          </a:prstGeom>
          <a:noFill/>
        </p:spPr>
        <p:txBody>
          <a:bodyPr wrap="square" lIns="100803" tIns="50402" rIns="100803" bIns="50402" rtlCol="0">
            <a:spAutoFit/>
          </a:bodyPr>
          <a:lstStyle/>
          <a:p>
            <a:r>
              <a:rPr lang="en-CA" sz="3100" b="1" dirty="0"/>
              <a:t>Mapping the curriculum</a:t>
            </a:r>
            <a:endParaRPr lang="en-CA" sz="3100" b="1" dirty="0"/>
          </a:p>
        </p:txBody>
      </p:sp>
      <p:sp>
        <p:nvSpPr>
          <p:cNvPr id="7" name="TextBox 6"/>
          <p:cNvSpPr txBox="1"/>
          <p:nvPr/>
        </p:nvSpPr>
        <p:spPr>
          <a:xfrm>
            <a:off x="6728417" y="5498926"/>
            <a:ext cx="3528219" cy="576874"/>
          </a:xfrm>
          <a:prstGeom prst="rect">
            <a:avLst/>
          </a:prstGeom>
          <a:noFill/>
        </p:spPr>
        <p:txBody>
          <a:bodyPr wrap="square" lIns="100803" tIns="50402" rIns="100803" bIns="50402" rtlCol="0">
            <a:spAutoFit/>
          </a:bodyPr>
          <a:lstStyle/>
          <a:p>
            <a:r>
              <a:rPr lang="en-CA" sz="3100" b="1" dirty="0"/>
              <a:t>Collecting data</a:t>
            </a:r>
            <a:endParaRPr lang="en-CA" sz="3100" b="1" dirty="0"/>
          </a:p>
        </p:txBody>
      </p:sp>
      <p:sp>
        <p:nvSpPr>
          <p:cNvPr id="8" name="TextBox 7"/>
          <p:cNvSpPr txBox="1"/>
          <p:nvPr/>
        </p:nvSpPr>
        <p:spPr>
          <a:xfrm>
            <a:off x="3476217" y="5474368"/>
            <a:ext cx="2588161" cy="1051947"/>
          </a:xfrm>
          <a:prstGeom prst="rect">
            <a:avLst/>
          </a:prstGeom>
          <a:noFill/>
        </p:spPr>
        <p:txBody>
          <a:bodyPr wrap="square" lIns="100803" tIns="50402" rIns="100803" bIns="50402" rtlCol="0">
            <a:spAutoFit/>
          </a:bodyPr>
          <a:lstStyle/>
          <a:p>
            <a:r>
              <a:rPr lang="en-CA" sz="3100" b="1" dirty="0"/>
              <a:t>Analyze and interpret</a:t>
            </a:r>
            <a:endParaRPr lang="en-CA" sz="3100" b="1" dirty="0"/>
          </a:p>
        </p:txBody>
      </p:sp>
      <p:sp>
        <p:nvSpPr>
          <p:cNvPr id="9" name="TextBox 8"/>
          <p:cNvSpPr txBox="1"/>
          <p:nvPr/>
        </p:nvSpPr>
        <p:spPr>
          <a:xfrm>
            <a:off x="378024" y="5236828"/>
            <a:ext cx="2705075" cy="1527021"/>
          </a:xfrm>
          <a:prstGeom prst="rect">
            <a:avLst/>
          </a:prstGeom>
          <a:noFill/>
        </p:spPr>
        <p:txBody>
          <a:bodyPr wrap="square" lIns="100803" tIns="50402" rIns="100803" bIns="50402" rtlCol="0">
            <a:spAutoFit/>
          </a:bodyPr>
          <a:lstStyle/>
          <a:p>
            <a:r>
              <a:rPr lang="en-CA" sz="3100" b="1" dirty="0"/>
              <a:t>Curriculum &amp; process improvement</a:t>
            </a:r>
            <a:endParaRPr lang="en-CA" sz="3100" b="1" dirty="0"/>
          </a:p>
        </p:txBody>
      </p:sp>
      <p:sp>
        <p:nvSpPr>
          <p:cNvPr id="3" name="Right Arrow 2"/>
          <p:cNvSpPr/>
          <p:nvPr/>
        </p:nvSpPr>
        <p:spPr>
          <a:xfrm>
            <a:off x="3896243" y="1215382"/>
            <a:ext cx="2352146" cy="631878"/>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00803" tIns="50402" rIns="100803" bIns="50402" rtlCol="0" anchor="ctr"/>
          <a:lstStyle/>
          <a:p>
            <a:pPr algn="ctr"/>
            <a:endParaRPr lang="en-CA"/>
          </a:p>
        </p:txBody>
      </p:sp>
      <p:sp>
        <p:nvSpPr>
          <p:cNvPr id="10" name="Right Arrow 9"/>
          <p:cNvSpPr/>
          <p:nvPr/>
        </p:nvSpPr>
        <p:spPr>
          <a:xfrm rot="16200000">
            <a:off x="853886" y="3593504"/>
            <a:ext cx="1716446" cy="631812"/>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00803" tIns="50402" rIns="100803" bIns="50402" rtlCol="0" anchor="ctr"/>
          <a:lstStyle/>
          <a:p>
            <a:pPr algn="ctr"/>
            <a:endParaRPr lang="en-CA"/>
          </a:p>
        </p:txBody>
      </p:sp>
      <p:sp>
        <p:nvSpPr>
          <p:cNvPr id="11" name="Right Arrow 10"/>
          <p:cNvSpPr/>
          <p:nvPr/>
        </p:nvSpPr>
        <p:spPr>
          <a:xfrm rot="5400000">
            <a:off x="7335301" y="3359430"/>
            <a:ext cx="2352393" cy="631812"/>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00803" tIns="50402" rIns="100803" bIns="50402" rtlCol="0" anchor="ctr"/>
          <a:lstStyle/>
          <a:p>
            <a:pPr algn="ctr"/>
            <a:endParaRPr lang="en-CA"/>
          </a:p>
        </p:txBody>
      </p:sp>
      <p:sp>
        <p:nvSpPr>
          <p:cNvPr id="12" name="Right Arrow 11"/>
          <p:cNvSpPr/>
          <p:nvPr/>
        </p:nvSpPr>
        <p:spPr>
          <a:xfrm rot="10800000">
            <a:off x="6001182" y="5711905"/>
            <a:ext cx="840052" cy="631878"/>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00803" tIns="50402" rIns="100803" bIns="50402" rtlCol="0" anchor="ctr"/>
          <a:lstStyle/>
          <a:p>
            <a:pPr algn="ctr"/>
            <a:endParaRPr lang="en-CA"/>
          </a:p>
        </p:txBody>
      </p:sp>
      <p:sp>
        <p:nvSpPr>
          <p:cNvPr id="13" name="Right Arrow 12"/>
          <p:cNvSpPr/>
          <p:nvPr/>
        </p:nvSpPr>
        <p:spPr>
          <a:xfrm rot="10800000">
            <a:off x="2856177" y="5711906"/>
            <a:ext cx="840052" cy="631878"/>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00803" tIns="50402" rIns="100803" bIns="50402" rtlCol="0" anchor="ctr"/>
          <a:lstStyle/>
          <a:p>
            <a:pPr algn="ctr"/>
            <a:endParaRPr lang="en-CA"/>
          </a:p>
        </p:txBody>
      </p:sp>
      <p:sp>
        <p:nvSpPr>
          <p:cNvPr id="14" name="TextBox 13"/>
          <p:cNvSpPr txBox="1"/>
          <p:nvPr/>
        </p:nvSpPr>
        <p:spPr>
          <a:xfrm>
            <a:off x="3276203" y="2928477"/>
            <a:ext cx="3528219" cy="2010003"/>
          </a:xfrm>
          <a:prstGeom prst="rect">
            <a:avLst/>
          </a:prstGeom>
          <a:noFill/>
        </p:spPr>
        <p:txBody>
          <a:bodyPr wrap="square" lIns="100803" tIns="50402" rIns="100803" bIns="50402" rtlCol="0">
            <a:spAutoFit/>
          </a:bodyPr>
          <a:lstStyle/>
          <a:p>
            <a:pPr algn="ctr"/>
            <a:r>
              <a:rPr lang="en-CA" sz="3100" b="1" dirty="0">
                <a:solidFill>
                  <a:schemeClr val="accent2"/>
                </a:solidFill>
              </a:rPr>
              <a:t>What do you want to know about the program?</a:t>
            </a:r>
            <a:endParaRPr lang="en-CA" sz="3100" b="1" dirty="0">
              <a:solidFill>
                <a:schemeClr val="accent2"/>
              </a:solidFill>
            </a:endParaRPr>
          </a:p>
        </p:txBody>
      </p:sp>
      <p:sp>
        <p:nvSpPr>
          <p:cNvPr id="15" name="Rectangle 14"/>
          <p:cNvSpPr/>
          <p:nvPr/>
        </p:nvSpPr>
        <p:spPr>
          <a:xfrm>
            <a:off x="1263075" y="407025"/>
            <a:ext cx="517764" cy="778897"/>
          </a:xfrm>
          <a:prstGeom prst="rect">
            <a:avLst/>
          </a:prstGeom>
        </p:spPr>
        <p:txBody>
          <a:bodyPr wrap="none" lIns="100803" tIns="50402" rIns="100803" bIns="50402">
            <a:spAutoFit/>
          </a:bodyPr>
          <a:lstStyle/>
          <a:p>
            <a:r>
              <a:rPr lang="en-CA" sz="4400" b="1" dirty="0">
                <a:solidFill>
                  <a:schemeClr val="accent2"/>
                </a:solidFill>
              </a:rPr>
              <a:t>1</a:t>
            </a:r>
            <a:endParaRPr lang="en-CA" dirty="0"/>
          </a:p>
        </p:txBody>
      </p:sp>
      <p:sp>
        <p:nvSpPr>
          <p:cNvPr id="16" name="Rectangle 15"/>
          <p:cNvSpPr/>
          <p:nvPr/>
        </p:nvSpPr>
        <p:spPr>
          <a:xfrm>
            <a:off x="8181643" y="477092"/>
            <a:ext cx="517764" cy="778897"/>
          </a:xfrm>
          <a:prstGeom prst="rect">
            <a:avLst/>
          </a:prstGeom>
        </p:spPr>
        <p:txBody>
          <a:bodyPr wrap="none" lIns="100803" tIns="50402" rIns="100803" bIns="50402">
            <a:spAutoFit/>
          </a:bodyPr>
          <a:lstStyle/>
          <a:p>
            <a:r>
              <a:rPr lang="en-CA" sz="4400" b="1" dirty="0">
                <a:solidFill>
                  <a:schemeClr val="accent2"/>
                </a:solidFill>
              </a:rPr>
              <a:t>2</a:t>
            </a:r>
            <a:endParaRPr lang="en-CA" dirty="0"/>
          </a:p>
        </p:txBody>
      </p:sp>
      <p:sp>
        <p:nvSpPr>
          <p:cNvPr id="17" name="Rectangle 16"/>
          <p:cNvSpPr/>
          <p:nvPr/>
        </p:nvSpPr>
        <p:spPr>
          <a:xfrm>
            <a:off x="8252616" y="6541871"/>
            <a:ext cx="517764" cy="778897"/>
          </a:xfrm>
          <a:prstGeom prst="rect">
            <a:avLst/>
          </a:prstGeom>
        </p:spPr>
        <p:txBody>
          <a:bodyPr wrap="none" lIns="100803" tIns="50402" rIns="100803" bIns="50402">
            <a:spAutoFit/>
          </a:bodyPr>
          <a:lstStyle/>
          <a:p>
            <a:r>
              <a:rPr lang="en-CA" sz="4400" b="1" dirty="0">
                <a:solidFill>
                  <a:schemeClr val="accent2"/>
                </a:solidFill>
              </a:rPr>
              <a:t>3</a:t>
            </a:r>
            <a:endParaRPr lang="en-CA" dirty="0"/>
          </a:p>
        </p:txBody>
      </p:sp>
      <p:sp>
        <p:nvSpPr>
          <p:cNvPr id="18" name="Rectangle 17"/>
          <p:cNvSpPr/>
          <p:nvPr/>
        </p:nvSpPr>
        <p:spPr>
          <a:xfrm>
            <a:off x="4781431" y="6541871"/>
            <a:ext cx="517764" cy="778897"/>
          </a:xfrm>
          <a:prstGeom prst="rect">
            <a:avLst/>
          </a:prstGeom>
        </p:spPr>
        <p:txBody>
          <a:bodyPr wrap="none" lIns="100803" tIns="50402" rIns="100803" bIns="50402">
            <a:spAutoFit/>
          </a:bodyPr>
          <a:lstStyle/>
          <a:p>
            <a:r>
              <a:rPr lang="en-CA" sz="4400" b="1" dirty="0">
                <a:solidFill>
                  <a:schemeClr val="accent2"/>
                </a:solidFill>
              </a:rPr>
              <a:t>4</a:t>
            </a:r>
            <a:endParaRPr lang="en-CA" dirty="0"/>
          </a:p>
        </p:txBody>
      </p:sp>
      <p:sp>
        <p:nvSpPr>
          <p:cNvPr id="19" name="Rectangle 18"/>
          <p:cNvSpPr/>
          <p:nvPr/>
        </p:nvSpPr>
        <p:spPr>
          <a:xfrm>
            <a:off x="1453227" y="6541871"/>
            <a:ext cx="517764" cy="778897"/>
          </a:xfrm>
          <a:prstGeom prst="rect">
            <a:avLst/>
          </a:prstGeom>
        </p:spPr>
        <p:txBody>
          <a:bodyPr wrap="none" lIns="100803" tIns="50402" rIns="100803" bIns="50402">
            <a:spAutoFit/>
          </a:bodyPr>
          <a:lstStyle/>
          <a:p>
            <a:r>
              <a:rPr lang="en-CA" sz="4400" b="1" dirty="0">
                <a:solidFill>
                  <a:schemeClr val="accent2"/>
                </a:solidFill>
              </a:rPr>
              <a:t>5</a:t>
            </a:r>
            <a:endParaRPr lang="en-CA" dirty="0"/>
          </a:p>
        </p:txBody>
      </p:sp>
      <p:sp>
        <p:nvSpPr>
          <p:cNvPr id="24" name="Rectangle 23"/>
          <p:cNvSpPr/>
          <p:nvPr/>
        </p:nvSpPr>
        <p:spPr>
          <a:xfrm>
            <a:off x="-30491" y="477092"/>
            <a:ext cx="3506708" cy="2430820"/>
          </a:xfrm>
          <a:prstGeom prst="rect">
            <a:avLst/>
          </a:prstGeom>
          <a:solidFill>
            <a:schemeClr val="accent3">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803" tIns="50402" rIns="100803" bIns="50402" rtlCol="0" anchor="ctr"/>
          <a:lstStyle/>
          <a:p>
            <a:pPr algn="ctr"/>
            <a:endParaRPr lang="en-CA"/>
          </a:p>
        </p:txBody>
      </p:sp>
    </p:spTree>
    <p:extLst>
      <p:ext uri="{BB962C8B-B14F-4D97-AF65-F5344CB8AC3E}">
        <p14:creationId xmlns:p14="http://schemas.microsoft.com/office/powerpoint/2010/main" val="3392014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1"/>
          <p:cNvSpPr>
            <a:spLocks noGrp="1" noChangeArrowheads="1"/>
          </p:cNvSpPr>
          <p:nvPr>
            <p:ph type="title"/>
          </p:nvPr>
        </p:nvSpPr>
        <p:spPr>
          <a:xfrm>
            <a:off x="504031" y="0"/>
            <a:ext cx="9072563" cy="669080"/>
          </a:xfrm>
        </p:spPr>
        <p:txBody>
          <a:bodyPr>
            <a:normAutofit fontScale="90000"/>
          </a:bodyPr>
          <a:lstStyle/>
          <a:p>
            <a:pPr eaLnBrk="1">
              <a:tabLst>
                <a:tab pos="723891" algn="l"/>
                <a:tab pos="1447781" algn="l"/>
                <a:tab pos="2171672" algn="l"/>
                <a:tab pos="2895563" algn="l"/>
                <a:tab pos="3619453" algn="l"/>
                <a:tab pos="4343344" algn="l"/>
                <a:tab pos="5067235" algn="l"/>
                <a:tab pos="5791125" algn="l"/>
                <a:tab pos="6515015" algn="l"/>
                <a:tab pos="7238906" algn="l"/>
                <a:tab pos="7962797" algn="l"/>
                <a:tab pos="8686687" algn="l"/>
              </a:tabLst>
            </a:pPr>
            <a:r>
              <a:rPr lang="en-US" dirty="0" smtClean="0"/>
              <a:t>Indicators: examples</a:t>
            </a:r>
          </a:p>
        </p:txBody>
      </p:sp>
      <p:sp>
        <p:nvSpPr>
          <p:cNvPr id="29701" name="AutoShape 2"/>
          <p:cNvSpPr>
            <a:spLocks noChangeArrowheads="1"/>
          </p:cNvSpPr>
          <p:nvPr/>
        </p:nvSpPr>
        <p:spPr bwMode="auto">
          <a:xfrm>
            <a:off x="1817463" y="1260740"/>
            <a:ext cx="8027988" cy="1619590"/>
          </a:xfrm>
          <a:prstGeom prst="roundRect">
            <a:avLst>
              <a:gd name="adj" fmla="val 16667"/>
            </a:avLst>
          </a:prstGeom>
          <a:solidFill>
            <a:schemeClr val="accent6"/>
          </a:solidFill>
          <a:ln>
            <a:headEnd/>
            <a:tailEnd/>
          </a:ln>
        </p:spPr>
        <p:style>
          <a:lnRef idx="3">
            <a:schemeClr val="lt1"/>
          </a:lnRef>
          <a:fillRef idx="1">
            <a:schemeClr val="accent4"/>
          </a:fillRef>
          <a:effectRef idx="1">
            <a:schemeClr val="accent4"/>
          </a:effectRef>
          <a:fontRef idx="minor">
            <a:schemeClr val="lt1"/>
          </a:fontRef>
        </p:style>
        <p:txBody>
          <a:bodyPr wrap="none" lIns="89999" tIns="45000" rIns="89999" bIns="45000" anchor="ctr"/>
          <a:lstStyle/>
          <a:p>
            <a:pPr>
              <a:tabLst>
                <a:tab pos="723891" algn="l"/>
                <a:tab pos="1447781" algn="l"/>
                <a:tab pos="2171672" algn="l"/>
                <a:tab pos="2895563" algn="l"/>
                <a:tab pos="3619453" algn="l"/>
                <a:tab pos="4343344" algn="l"/>
                <a:tab pos="5067235" algn="l"/>
                <a:tab pos="5791125" algn="l"/>
                <a:tab pos="6515015" algn="l"/>
                <a:tab pos="7238906" algn="l"/>
              </a:tabLst>
            </a:pPr>
            <a:r>
              <a:rPr lang="en-US" sz="2000" b="1" dirty="0">
                <a:solidFill>
                  <a:schemeClr val="tx1"/>
                </a:solidFill>
              </a:rPr>
              <a:t>Lifelong learning</a:t>
            </a:r>
          </a:p>
          <a:p>
            <a:pPr>
              <a:tabLst>
                <a:tab pos="723891" algn="l"/>
                <a:tab pos="1447781" algn="l"/>
                <a:tab pos="2171672" algn="l"/>
                <a:tab pos="2895563" algn="l"/>
                <a:tab pos="3619453" algn="l"/>
                <a:tab pos="4343344" algn="l"/>
                <a:tab pos="5067235" algn="l"/>
                <a:tab pos="5791125" algn="l"/>
                <a:tab pos="6515015" algn="l"/>
                <a:tab pos="7238906" algn="l"/>
              </a:tabLst>
            </a:pPr>
            <a:r>
              <a:rPr lang="en-US" sz="2000" dirty="0">
                <a:solidFill>
                  <a:schemeClr val="tx1"/>
                </a:solidFill>
              </a:rPr>
              <a:t>An ability to identify and address their own educational needs in </a:t>
            </a:r>
            <a:r>
              <a:rPr lang="en-US" sz="2000" dirty="0" smtClean="0">
                <a:solidFill>
                  <a:schemeClr val="tx1"/>
                </a:solidFill>
              </a:rPr>
              <a:t>a</a:t>
            </a:r>
          </a:p>
          <a:p>
            <a:pPr>
              <a:tabLst>
                <a:tab pos="723891" algn="l"/>
                <a:tab pos="1447781" algn="l"/>
                <a:tab pos="2171672" algn="l"/>
                <a:tab pos="2895563" algn="l"/>
                <a:tab pos="3619453" algn="l"/>
                <a:tab pos="4343344" algn="l"/>
                <a:tab pos="5067235" algn="l"/>
                <a:tab pos="5791125" algn="l"/>
                <a:tab pos="6515015" algn="l"/>
                <a:tab pos="7238906" algn="l"/>
              </a:tabLst>
            </a:pPr>
            <a:r>
              <a:rPr lang="en-US" sz="2000" dirty="0" smtClean="0">
                <a:solidFill>
                  <a:schemeClr val="tx1"/>
                </a:solidFill>
              </a:rPr>
              <a:t> changing world </a:t>
            </a:r>
            <a:r>
              <a:rPr lang="en-US" sz="2000" dirty="0">
                <a:solidFill>
                  <a:schemeClr val="tx1"/>
                </a:solidFill>
              </a:rPr>
              <a:t>in ways sufficient to maintain their competence and to </a:t>
            </a:r>
            <a:endParaRPr lang="en-US" sz="2000" dirty="0" smtClean="0">
              <a:solidFill>
                <a:schemeClr val="tx1"/>
              </a:solidFill>
            </a:endParaRPr>
          </a:p>
          <a:p>
            <a:pPr>
              <a:tabLst>
                <a:tab pos="723891" algn="l"/>
                <a:tab pos="1447781" algn="l"/>
                <a:tab pos="2171672" algn="l"/>
                <a:tab pos="2895563" algn="l"/>
                <a:tab pos="3619453" algn="l"/>
                <a:tab pos="4343344" algn="l"/>
                <a:tab pos="5067235" algn="l"/>
                <a:tab pos="5791125" algn="l"/>
                <a:tab pos="6515015" algn="l"/>
                <a:tab pos="7238906" algn="l"/>
              </a:tabLst>
            </a:pPr>
            <a:r>
              <a:rPr lang="en-US" sz="2000" dirty="0" smtClean="0">
                <a:solidFill>
                  <a:schemeClr val="tx1"/>
                </a:solidFill>
              </a:rPr>
              <a:t>allow </a:t>
            </a:r>
            <a:r>
              <a:rPr lang="en-US" sz="2000" dirty="0">
                <a:solidFill>
                  <a:schemeClr val="tx1"/>
                </a:solidFill>
              </a:rPr>
              <a:t>them </a:t>
            </a:r>
            <a:r>
              <a:rPr lang="en-US" sz="2000" dirty="0" smtClean="0">
                <a:solidFill>
                  <a:schemeClr val="tx1"/>
                </a:solidFill>
              </a:rPr>
              <a:t>to contribute </a:t>
            </a:r>
            <a:r>
              <a:rPr lang="en-US" sz="2000" dirty="0">
                <a:solidFill>
                  <a:schemeClr val="tx1"/>
                </a:solidFill>
              </a:rPr>
              <a:t>to the advancement of knowledge</a:t>
            </a:r>
          </a:p>
        </p:txBody>
      </p:sp>
      <p:sp>
        <p:nvSpPr>
          <p:cNvPr id="29702" name="AutoShape 3"/>
          <p:cNvSpPr>
            <a:spLocks noChangeArrowheads="1"/>
          </p:cNvSpPr>
          <p:nvPr/>
        </p:nvSpPr>
        <p:spPr bwMode="auto">
          <a:xfrm>
            <a:off x="2051621" y="3780632"/>
            <a:ext cx="3636763" cy="1440165"/>
          </a:xfrm>
          <a:prstGeom prst="roundRect">
            <a:avLst>
              <a:gd name="adj" fmla="val 16667"/>
            </a:avLst>
          </a:prstGeom>
          <a:solidFill>
            <a:schemeClr val="accent3"/>
          </a:solidFill>
          <a:ln>
            <a:headEnd/>
            <a:tailEnd/>
          </a:ln>
        </p:spPr>
        <p:style>
          <a:lnRef idx="3">
            <a:schemeClr val="lt1"/>
          </a:lnRef>
          <a:fillRef idx="1">
            <a:schemeClr val="accent6"/>
          </a:fillRef>
          <a:effectRef idx="1">
            <a:schemeClr val="accent6"/>
          </a:effectRef>
          <a:fontRef idx="minor">
            <a:schemeClr val="lt1"/>
          </a:fontRef>
        </p:style>
        <p:txBody>
          <a:bodyPr wrap="none" lIns="89999" tIns="45000" rIns="89999" bIns="45000" anchor="ctr"/>
          <a:lstStyle/>
          <a:p>
            <a:pPr>
              <a:tabLst>
                <a:tab pos="723891" algn="l"/>
                <a:tab pos="1447781" algn="l"/>
                <a:tab pos="2171672" algn="l"/>
                <a:tab pos="2895563" algn="l"/>
              </a:tabLst>
            </a:pPr>
            <a:r>
              <a:rPr lang="en-US" sz="2000" dirty="0">
                <a:solidFill>
                  <a:schemeClr val="tx1"/>
                </a:solidFill>
              </a:rPr>
              <a:t>Critically evaluates information</a:t>
            </a:r>
          </a:p>
          <a:p>
            <a:pPr>
              <a:tabLst>
                <a:tab pos="723891" algn="l"/>
                <a:tab pos="1447781" algn="l"/>
                <a:tab pos="2171672" algn="l"/>
                <a:tab pos="2895563" algn="l"/>
              </a:tabLst>
            </a:pPr>
            <a:r>
              <a:rPr lang="en-US" sz="2000" dirty="0">
                <a:solidFill>
                  <a:schemeClr val="tx1"/>
                </a:solidFill>
              </a:rPr>
              <a:t>for authority, currency, and</a:t>
            </a:r>
          </a:p>
          <a:p>
            <a:pPr>
              <a:tabLst>
                <a:tab pos="723891" algn="l"/>
                <a:tab pos="1447781" algn="l"/>
                <a:tab pos="2171672" algn="l"/>
                <a:tab pos="2895563" algn="l"/>
              </a:tabLst>
            </a:pPr>
            <a:r>
              <a:rPr lang="en-US" sz="2000" dirty="0">
                <a:solidFill>
                  <a:schemeClr val="tx1"/>
                </a:solidFill>
              </a:rPr>
              <a:t> </a:t>
            </a:r>
            <a:r>
              <a:rPr lang="en-US" sz="2000" dirty="0" smtClean="0">
                <a:solidFill>
                  <a:schemeClr val="tx1"/>
                </a:solidFill>
              </a:rPr>
              <a:t>objectivity when referencing</a:t>
            </a:r>
          </a:p>
          <a:p>
            <a:pPr>
              <a:tabLst>
                <a:tab pos="723891" algn="l"/>
                <a:tab pos="1447781" algn="l"/>
                <a:tab pos="2171672" algn="l"/>
                <a:tab pos="2895563" algn="l"/>
              </a:tabLst>
            </a:pPr>
            <a:r>
              <a:rPr lang="en-US" sz="2000" dirty="0" smtClean="0">
                <a:solidFill>
                  <a:schemeClr val="tx1"/>
                </a:solidFill>
              </a:rPr>
              <a:t>literature.</a:t>
            </a:r>
            <a:endParaRPr lang="en-US" sz="2000" dirty="0">
              <a:solidFill>
                <a:schemeClr val="tx1"/>
              </a:solidFill>
            </a:endParaRPr>
          </a:p>
        </p:txBody>
      </p:sp>
      <p:sp>
        <p:nvSpPr>
          <p:cNvPr id="29703" name="AutoShape 4"/>
          <p:cNvSpPr>
            <a:spLocks noChangeArrowheads="1"/>
          </p:cNvSpPr>
          <p:nvPr/>
        </p:nvSpPr>
        <p:spPr bwMode="auto">
          <a:xfrm>
            <a:off x="5831457" y="5401809"/>
            <a:ext cx="4033392" cy="1619590"/>
          </a:xfrm>
          <a:prstGeom prst="roundRect">
            <a:avLst>
              <a:gd name="adj" fmla="val 16667"/>
            </a:avLst>
          </a:prstGeom>
          <a:solidFill>
            <a:schemeClr val="accent3"/>
          </a:solidFill>
          <a:ln>
            <a:headEnd/>
            <a:tailEnd/>
          </a:ln>
        </p:spPr>
        <p:style>
          <a:lnRef idx="3">
            <a:schemeClr val="lt1"/>
          </a:lnRef>
          <a:fillRef idx="1">
            <a:schemeClr val="accent6"/>
          </a:fillRef>
          <a:effectRef idx="1">
            <a:schemeClr val="accent6"/>
          </a:effectRef>
          <a:fontRef idx="minor">
            <a:schemeClr val="lt1"/>
          </a:fontRef>
        </p:style>
        <p:txBody>
          <a:bodyPr wrap="none" lIns="89999" tIns="45000" rIns="89999" bIns="45000" anchor="ctr"/>
          <a:lstStyle/>
          <a:p>
            <a:pPr>
              <a:tabLst>
                <a:tab pos="723891" algn="l"/>
                <a:tab pos="1447781" algn="l"/>
                <a:tab pos="2171672" algn="l"/>
                <a:tab pos="2895563" algn="l"/>
              </a:tabLst>
            </a:pPr>
            <a:r>
              <a:rPr lang="en-US" sz="2000" dirty="0" smtClean="0">
                <a:solidFill>
                  <a:schemeClr val="tx1"/>
                </a:solidFill>
              </a:rPr>
              <a:t>Monitors, evaluates, and works</a:t>
            </a:r>
          </a:p>
          <a:p>
            <a:pPr>
              <a:tabLst>
                <a:tab pos="723891" algn="l"/>
                <a:tab pos="1447781" algn="l"/>
                <a:tab pos="2171672" algn="l"/>
                <a:tab pos="2895563" algn="l"/>
              </a:tabLst>
            </a:pPr>
            <a:r>
              <a:rPr lang="en-US" sz="2000" dirty="0">
                <a:solidFill>
                  <a:schemeClr val="tx1"/>
                </a:solidFill>
              </a:rPr>
              <a:t>t</a:t>
            </a:r>
            <a:r>
              <a:rPr lang="en-US" sz="2000" dirty="0" smtClean="0">
                <a:solidFill>
                  <a:schemeClr val="tx1"/>
                </a:solidFill>
              </a:rPr>
              <a:t>o improve own learning</a:t>
            </a:r>
            <a:endParaRPr lang="en-US" sz="2000" dirty="0">
              <a:solidFill>
                <a:schemeClr val="tx1"/>
              </a:solidFill>
            </a:endParaRPr>
          </a:p>
        </p:txBody>
      </p:sp>
      <p:sp>
        <p:nvSpPr>
          <p:cNvPr id="29704" name="AutoShape 5"/>
          <p:cNvSpPr>
            <a:spLocks noChangeArrowheads="1"/>
          </p:cNvSpPr>
          <p:nvPr/>
        </p:nvSpPr>
        <p:spPr bwMode="auto">
          <a:xfrm>
            <a:off x="5831457" y="3790159"/>
            <a:ext cx="4033391" cy="1440165"/>
          </a:xfrm>
          <a:prstGeom prst="roundRect">
            <a:avLst>
              <a:gd name="adj" fmla="val 16667"/>
            </a:avLst>
          </a:prstGeom>
          <a:solidFill>
            <a:schemeClr val="accent3"/>
          </a:solidFill>
          <a:ln>
            <a:headEnd/>
            <a:tailEnd/>
          </a:ln>
        </p:spPr>
        <p:style>
          <a:lnRef idx="3">
            <a:schemeClr val="lt1"/>
          </a:lnRef>
          <a:fillRef idx="1">
            <a:schemeClr val="accent6"/>
          </a:fillRef>
          <a:effectRef idx="1">
            <a:schemeClr val="accent6"/>
          </a:effectRef>
          <a:fontRef idx="minor">
            <a:schemeClr val="lt1"/>
          </a:fontRef>
        </p:style>
        <p:txBody>
          <a:bodyPr wrap="none" lIns="89999" tIns="45000" rIns="89999" bIns="45000" anchor="ctr"/>
          <a:lstStyle/>
          <a:p>
            <a:pPr>
              <a:tabLst>
                <a:tab pos="723891" algn="l"/>
                <a:tab pos="1447781" algn="l"/>
                <a:tab pos="2171672" algn="l"/>
                <a:tab pos="2895563" algn="l"/>
                <a:tab pos="3619453" algn="l"/>
              </a:tabLst>
            </a:pPr>
            <a:r>
              <a:rPr lang="en-US" sz="2000" dirty="0" smtClean="0">
                <a:solidFill>
                  <a:schemeClr val="tx1"/>
                </a:solidFill>
              </a:rPr>
              <a:t>Identifies gaps </a:t>
            </a:r>
            <a:r>
              <a:rPr lang="en-US" sz="2000" dirty="0">
                <a:solidFill>
                  <a:schemeClr val="tx1"/>
                </a:solidFill>
              </a:rPr>
              <a:t>in knowledge and </a:t>
            </a:r>
          </a:p>
          <a:p>
            <a:pPr>
              <a:tabLst>
                <a:tab pos="723891" algn="l"/>
                <a:tab pos="1447781" algn="l"/>
                <a:tab pos="2171672" algn="l"/>
                <a:tab pos="2895563" algn="l"/>
                <a:tab pos="3619453" algn="l"/>
              </a:tabLst>
            </a:pPr>
            <a:r>
              <a:rPr lang="en-US" sz="2000" dirty="0" smtClean="0">
                <a:solidFill>
                  <a:schemeClr val="tx1"/>
                </a:solidFill>
              </a:rPr>
              <a:t>develops </a:t>
            </a:r>
            <a:r>
              <a:rPr lang="en-US" sz="2000" dirty="0">
                <a:solidFill>
                  <a:schemeClr val="tx1"/>
                </a:solidFill>
              </a:rPr>
              <a:t>a plan to address</a:t>
            </a:r>
          </a:p>
        </p:txBody>
      </p:sp>
      <p:sp>
        <p:nvSpPr>
          <p:cNvPr id="29705" name="Line 6"/>
          <p:cNvSpPr>
            <a:spLocks noChangeShapeType="1"/>
          </p:cNvSpPr>
          <p:nvPr/>
        </p:nvSpPr>
        <p:spPr bwMode="auto">
          <a:xfrm>
            <a:off x="5528246" y="2891446"/>
            <a:ext cx="1588" cy="539863"/>
          </a:xfrm>
          <a:prstGeom prst="line">
            <a:avLst/>
          </a:prstGeom>
          <a:noFill/>
          <a:ln w="9525">
            <a:solidFill>
              <a:srgbClr val="000000"/>
            </a:solidFill>
            <a:round/>
            <a:headEnd/>
            <a:tailEnd type="triangle" w="med" len="med"/>
          </a:ln>
        </p:spPr>
        <p:txBody>
          <a:bodyPr lIns="91439" tIns="45720" rIns="91439" bIns="45720"/>
          <a:lstStyle/>
          <a:p>
            <a:endParaRPr lang="en-CA"/>
          </a:p>
        </p:txBody>
      </p:sp>
      <p:sp>
        <p:nvSpPr>
          <p:cNvPr id="29706" name="Text Box 7"/>
          <p:cNvSpPr txBox="1">
            <a:spLocks noChangeArrowheads="1"/>
          </p:cNvSpPr>
          <p:nvPr/>
        </p:nvSpPr>
        <p:spPr bwMode="auto">
          <a:xfrm>
            <a:off x="0" y="1692630"/>
            <a:ext cx="1740117" cy="1187700"/>
          </a:xfrm>
          <a:prstGeom prst="rect">
            <a:avLst/>
          </a:prstGeom>
          <a:noFill/>
          <a:ln w="9525">
            <a:noFill/>
            <a:round/>
            <a:headEnd/>
            <a:tailEnd/>
          </a:ln>
        </p:spPr>
        <p:txBody>
          <a:bodyPr lIns="89999" tIns="45000" rIns="89999" bIns="45000"/>
          <a:lstStyle/>
          <a:p>
            <a:pPr>
              <a:tabLst>
                <a:tab pos="723891" algn="l"/>
              </a:tabLst>
            </a:pPr>
            <a:r>
              <a:rPr lang="en-US" i="1" dirty="0">
                <a:solidFill>
                  <a:srgbClr val="000000"/>
                </a:solidFill>
              </a:rPr>
              <a:t>Graduate</a:t>
            </a:r>
          </a:p>
          <a:p>
            <a:pPr>
              <a:tabLst>
                <a:tab pos="723891" algn="l"/>
              </a:tabLst>
            </a:pPr>
            <a:r>
              <a:rPr lang="en-US" i="1" dirty="0">
                <a:solidFill>
                  <a:srgbClr val="000000"/>
                </a:solidFill>
              </a:rPr>
              <a:t>attribute</a:t>
            </a:r>
          </a:p>
        </p:txBody>
      </p:sp>
      <p:sp>
        <p:nvSpPr>
          <p:cNvPr id="29707" name="Text Box 8"/>
          <p:cNvSpPr txBox="1">
            <a:spLocks noChangeArrowheads="1"/>
          </p:cNvSpPr>
          <p:nvPr/>
        </p:nvSpPr>
        <p:spPr bwMode="auto">
          <a:xfrm>
            <a:off x="3312120" y="3235607"/>
            <a:ext cx="4085969" cy="1090047"/>
          </a:xfrm>
          <a:prstGeom prst="rect">
            <a:avLst/>
          </a:prstGeom>
          <a:noFill/>
          <a:ln w="9525">
            <a:noFill/>
            <a:round/>
            <a:headEnd/>
            <a:tailEnd/>
          </a:ln>
        </p:spPr>
        <p:txBody>
          <a:bodyPr lIns="89999" tIns="45000" rIns="89999" bIns="45000"/>
          <a:lstStyle/>
          <a:p>
            <a:pPr>
              <a:tabLst>
                <a:tab pos="723891" algn="l"/>
              </a:tabLst>
            </a:pPr>
            <a:r>
              <a:rPr lang="en-US" dirty="0">
                <a:solidFill>
                  <a:srgbClr val="000000"/>
                </a:solidFill>
              </a:rPr>
              <a:t>The student:</a:t>
            </a:r>
          </a:p>
        </p:txBody>
      </p:sp>
      <p:sp>
        <p:nvSpPr>
          <p:cNvPr id="29708" name="Line 9"/>
          <p:cNvSpPr>
            <a:spLocks noChangeShapeType="1"/>
          </p:cNvSpPr>
          <p:nvPr/>
        </p:nvSpPr>
        <p:spPr bwMode="auto">
          <a:xfrm>
            <a:off x="325561" y="3274881"/>
            <a:ext cx="9539288" cy="1589"/>
          </a:xfrm>
          <a:prstGeom prst="line">
            <a:avLst/>
          </a:prstGeom>
          <a:noFill/>
          <a:ln w="36000">
            <a:solidFill>
              <a:srgbClr val="7DA647"/>
            </a:solidFill>
            <a:round/>
            <a:headEnd/>
            <a:tailEnd/>
          </a:ln>
        </p:spPr>
        <p:txBody>
          <a:bodyPr lIns="91439" tIns="45720" rIns="91439" bIns="45720"/>
          <a:lstStyle/>
          <a:p>
            <a:endParaRPr lang="en-CA"/>
          </a:p>
        </p:txBody>
      </p:sp>
      <p:sp>
        <p:nvSpPr>
          <p:cNvPr id="29709" name="AutoShape 10"/>
          <p:cNvSpPr>
            <a:spLocks noChangeArrowheads="1"/>
          </p:cNvSpPr>
          <p:nvPr/>
        </p:nvSpPr>
        <p:spPr bwMode="auto">
          <a:xfrm>
            <a:off x="2051621" y="5401811"/>
            <a:ext cx="3636763" cy="1629117"/>
          </a:xfrm>
          <a:prstGeom prst="roundRect">
            <a:avLst>
              <a:gd name="adj" fmla="val 16667"/>
            </a:avLst>
          </a:prstGeom>
          <a:solidFill>
            <a:schemeClr val="accent3"/>
          </a:solidFill>
          <a:ln>
            <a:headEnd/>
            <a:tailEnd/>
          </a:ln>
        </p:spPr>
        <p:style>
          <a:lnRef idx="3">
            <a:schemeClr val="lt1"/>
          </a:lnRef>
          <a:fillRef idx="1">
            <a:schemeClr val="accent6"/>
          </a:fillRef>
          <a:effectRef idx="1">
            <a:schemeClr val="accent6"/>
          </a:effectRef>
          <a:fontRef idx="minor">
            <a:schemeClr val="lt1"/>
          </a:fontRef>
        </p:style>
        <p:txBody>
          <a:bodyPr wrap="none" lIns="89999" tIns="45000" rIns="89999" bIns="45000" anchor="ctr"/>
          <a:lstStyle/>
          <a:p>
            <a:pPr>
              <a:tabLst>
                <a:tab pos="723891" algn="l"/>
                <a:tab pos="1447781" algn="l"/>
                <a:tab pos="2171672" algn="l"/>
                <a:tab pos="2895563" algn="l"/>
              </a:tabLst>
            </a:pPr>
            <a:r>
              <a:rPr lang="en-US" sz="2000" dirty="0" smtClean="0">
                <a:solidFill>
                  <a:schemeClr val="tx1"/>
                </a:solidFill>
              </a:rPr>
              <a:t>Describes opportunities for </a:t>
            </a:r>
            <a:endParaRPr lang="en-US" sz="2000" dirty="0" smtClean="0">
              <a:solidFill>
                <a:schemeClr val="tx1"/>
              </a:solidFill>
            </a:endParaRPr>
          </a:p>
          <a:p>
            <a:pPr>
              <a:tabLst>
                <a:tab pos="723891" algn="l"/>
                <a:tab pos="1447781" algn="l"/>
                <a:tab pos="2171672" algn="l"/>
                <a:tab pos="2895563" algn="l"/>
              </a:tabLst>
            </a:pPr>
            <a:r>
              <a:rPr lang="en-US" sz="2000" dirty="0">
                <a:solidFill>
                  <a:schemeClr val="tx1"/>
                </a:solidFill>
              </a:rPr>
              <a:t>f</a:t>
            </a:r>
            <a:r>
              <a:rPr lang="en-US" sz="2000" dirty="0" smtClean="0">
                <a:solidFill>
                  <a:schemeClr val="tx1"/>
                </a:solidFill>
              </a:rPr>
              <a:t>uture professional </a:t>
            </a:r>
          </a:p>
          <a:p>
            <a:pPr>
              <a:tabLst>
                <a:tab pos="723891" algn="l"/>
                <a:tab pos="1447781" algn="l"/>
                <a:tab pos="2171672" algn="l"/>
                <a:tab pos="2895563" algn="l"/>
              </a:tabLst>
            </a:pPr>
            <a:r>
              <a:rPr lang="en-US" sz="2000" dirty="0" smtClean="0">
                <a:solidFill>
                  <a:schemeClr val="tx1"/>
                </a:solidFill>
              </a:rPr>
              <a:t>development</a:t>
            </a:r>
            <a:r>
              <a:rPr lang="en-US" sz="2000" dirty="0" smtClean="0">
                <a:solidFill>
                  <a:schemeClr val="tx1"/>
                </a:solidFill>
              </a:rPr>
              <a:t>.</a:t>
            </a:r>
            <a:endParaRPr lang="en-US" sz="2000" dirty="0">
              <a:solidFill>
                <a:schemeClr val="tx1"/>
              </a:solidFill>
            </a:endParaRPr>
          </a:p>
        </p:txBody>
      </p:sp>
      <p:sp>
        <p:nvSpPr>
          <p:cNvPr id="29710" name="Text Box 11"/>
          <p:cNvSpPr txBox="1">
            <a:spLocks noChangeArrowheads="1"/>
          </p:cNvSpPr>
          <p:nvPr/>
        </p:nvSpPr>
        <p:spPr bwMode="auto">
          <a:xfrm>
            <a:off x="0" y="5149345"/>
            <a:ext cx="1800002" cy="647836"/>
          </a:xfrm>
          <a:prstGeom prst="rect">
            <a:avLst/>
          </a:prstGeom>
          <a:noFill/>
          <a:ln w="9525">
            <a:noFill/>
            <a:round/>
            <a:headEnd/>
            <a:tailEnd/>
          </a:ln>
        </p:spPr>
        <p:txBody>
          <a:bodyPr lIns="89999" tIns="45000" rIns="89999" bIns="45000"/>
          <a:lstStyle/>
          <a:p>
            <a:pPr>
              <a:tabLst>
                <a:tab pos="723891" algn="l"/>
              </a:tabLst>
            </a:pPr>
            <a:r>
              <a:rPr lang="en-US" i="1" dirty="0">
                <a:solidFill>
                  <a:srgbClr val="000000"/>
                </a:solidFill>
              </a:rPr>
              <a:t>Indicators</a:t>
            </a:r>
          </a:p>
        </p:txBody>
      </p:sp>
      <p:sp>
        <p:nvSpPr>
          <p:cNvPr id="29711" name="Left Brace 14"/>
          <p:cNvSpPr>
            <a:spLocks/>
          </p:cNvSpPr>
          <p:nvPr/>
        </p:nvSpPr>
        <p:spPr bwMode="auto">
          <a:xfrm>
            <a:off x="1632168" y="1151179"/>
            <a:ext cx="215900" cy="1729151"/>
          </a:xfrm>
          <a:prstGeom prst="leftBrace">
            <a:avLst>
              <a:gd name="adj1" fmla="val 8341"/>
              <a:gd name="adj2" fmla="val 50000"/>
            </a:avLst>
          </a:prstGeom>
          <a:noFill/>
          <a:ln w="9525">
            <a:solidFill>
              <a:schemeClr val="tx1"/>
            </a:solidFill>
            <a:round/>
            <a:headEnd/>
            <a:tailEnd/>
          </a:ln>
        </p:spPr>
        <p:txBody>
          <a:bodyPr lIns="91439" tIns="45720" rIns="91439" bIns="45720"/>
          <a:lstStyle/>
          <a:p>
            <a:endParaRPr lang="en-CA"/>
          </a:p>
        </p:txBody>
      </p:sp>
      <p:sp>
        <p:nvSpPr>
          <p:cNvPr id="29712" name="Left Brace 15"/>
          <p:cNvSpPr>
            <a:spLocks/>
          </p:cNvSpPr>
          <p:nvPr/>
        </p:nvSpPr>
        <p:spPr bwMode="auto">
          <a:xfrm>
            <a:off x="1583308" y="3780633"/>
            <a:ext cx="433388" cy="3240767"/>
          </a:xfrm>
          <a:prstGeom prst="leftBrace">
            <a:avLst>
              <a:gd name="adj1" fmla="val 8307"/>
              <a:gd name="adj2" fmla="val 50000"/>
            </a:avLst>
          </a:prstGeom>
          <a:noFill/>
          <a:ln w="9525">
            <a:solidFill>
              <a:schemeClr val="tx1"/>
            </a:solidFill>
            <a:round/>
            <a:headEnd/>
            <a:tailEnd/>
          </a:ln>
        </p:spPr>
        <p:txBody>
          <a:bodyPr lIns="91439" tIns="45720" rIns="91439" bIns="45720"/>
          <a:lstStyle/>
          <a:p>
            <a:endParaRPr lang="en-CA"/>
          </a:p>
        </p:txBody>
      </p:sp>
    </p:spTree>
    <p:extLst>
      <p:ext uri="{BB962C8B-B14F-4D97-AF65-F5344CB8AC3E}">
        <p14:creationId xmlns:p14="http://schemas.microsoft.com/office/powerpoint/2010/main" val="2019418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6" name="Rectangle 1"/>
          <p:cNvSpPr>
            <a:spLocks/>
          </p:cNvSpPr>
          <p:nvPr/>
        </p:nvSpPr>
        <p:spPr bwMode="auto">
          <a:xfrm>
            <a:off x="3096096" y="4428703"/>
            <a:ext cx="6552728"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t"/>
          <a:lstStyle/>
          <a:p>
            <a:pPr algn="l"/>
            <a:r>
              <a:rPr lang="ja-JP" altLang="en-US" sz="2400" dirty="0">
                <a:solidFill>
                  <a:srgbClr val="FFFFFF"/>
                </a:solidFill>
                <a:latin typeface="Arial" pitchFamily="34" charset="0"/>
                <a:ea typeface="MS PGothic" pitchFamily="34" charset="-128"/>
                <a:sym typeface="Gill Sans" charset="0"/>
              </a:rPr>
              <a:t>“</a:t>
            </a:r>
            <a:r>
              <a:rPr lang="en-US" altLang="ja-JP" sz="2400" dirty="0">
                <a:solidFill>
                  <a:srgbClr val="FFFFFF"/>
                </a:solidFill>
                <a:latin typeface="Gill Sans" charset="0"/>
                <a:sym typeface="Gill Sans" charset="0"/>
              </a:rPr>
              <a:t>Everything should be made as</a:t>
            </a:r>
            <a:r>
              <a:rPr lang="en-US" altLang="ja-JP" sz="3600" dirty="0">
                <a:solidFill>
                  <a:srgbClr val="FFFFFF"/>
                </a:solidFill>
                <a:latin typeface="Gill Sans" charset="0"/>
                <a:sym typeface="Gill Sans" charset="0"/>
              </a:rPr>
              <a:t> </a:t>
            </a:r>
            <a:r>
              <a:rPr lang="en-US" altLang="ja-JP" sz="4400" b="1" dirty="0">
                <a:solidFill>
                  <a:schemeClr val="accent2"/>
                </a:solidFill>
                <a:latin typeface="Gill Sans" charset="0"/>
                <a:sym typeface="Gill Sans" charset="0"/>
              </a:rPr>
              <a:t>simple</a:t>
            </a:r>
            <a:r>
              <a:rPr lang="en-US" altLang="ja-JP" sz="3600" b="1" dirty="0">
                <a:solidFill>
                  <a:schemeClr val="accent2"/>
                </a:solidFill>
                <a:latin typeface="Gill Sans" charset="0"/>
                <a:sym typeface="Gill Sans" charset="0"/>
              </a:rPr>
              <a:t> </a:t>
            </a:r>
            <a:r>
              <a:rPr lang="en-US" altLang="ja-JP" sz="2400" dirty="0">
                <a:solidFill>
                  <a:srgbClr val="FFFFFF"/>
                </a:solidFill>
                <a:latin typeface="Gill Sans" charset="0"/>
                <a:sym typeface="Gill Sans" charset="0"/>
              </a:rPr>
              <a:t>as possible, but not simpler.</a:t>
            </a:r>
            <a:r>
              <a:rPr lang="ja-JP" altLang="en-US" sz="2400" dirty="0">
                <a:solidFill>
                  <a:srgbClr val="FFFFFF"/>
                </a:solidFill>
                <a:latin typeface="Arial" pitchFamily="34" charset="0"/>
                <a:ea typeface="MS PGothic" pitchFamily="34" charset="-128"/>
                <a:sym typeface="Gill Sans" charset="0"/>
              </a:rPr>
              <a:t>”</a:t>
            </a:r>
            <a:endParaRPr lang="en-US" altLang="ja-JP" sz="2400" dirty="0">
              <a:solidFill>
                <a:srgbClr val="FFFFFF"/>
              </a:solidFill>
              <a:latin typeface="Gill Sans" charset="0"/>
              <a:sym typeface="Gill Sans" charset="0"/>
            </a:endParaRPr>
          </a:p>
          <a:p>
            <a:pPr>
              <a:lnSpc>
                <a:spcPts val="1461"/>
              </a:lnSpc>
            </a:pPr>
            <a:endParaRPr lang="en-US" sz="2400" dirty="0">
              <a:solidFill>
                <a:srgbClr val="FFFFFF"/>
              </a:solidFill>
              <a:latin typeface="Gill Sans" charset="0"/>
              <a:sym typeface="Gill Sans" charset="0"/>
            </a:endParaRPr>
          </a:p>
          <a:p>
            <a:pPr algn="r">
              <a:lnSpc>
                <a:spcPts val="1461"/>
              </a:lnSpc>
            </a:pPr>
            <a:r>
              <a:rPr lang="en-US" sz="2400" dirty="0" smtClean="0">
                <a:solidFill>
                  <a:srgbClr val="FFFFFF"/>
                </a:solidFill>
                <a:latin typeface="Gill Sans" charset="0"/>
                <a:sym typeface="Gill Sans" charset="0"/>
              </a:rPr>
              <a:t>~Einstein</a:t>
            </a:r>
            <a:endParaRPr lang="en-US" sz="2400" dirty="0">
              <a:solidFill>
                <a:srgbClr val="FFFFFF"/>
              </a:solidFill>
              <a:latin typeface="Gill Sans" charset="0"/>
              <a:sym typeface="Gill Sans"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Mai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ain">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Mai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1571</TotalTime>
  <Pages>0</Pages>
  <Words>2865</Words>
  <Characters>0</Characters>
  <Application>Microsoft Office PowerPoint</Application>
  <PresentationFormat>Custom</PresentationFormat>
  <Lines>0</Lines>
  <Paragraphs>337</Paragraphs>
  <Slides>35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Gill Sans Light</vt:lpstr>
      <vt:lpstr>ヒラギノ角ゴ ProN W3</vt:lpstr>
      <vt:lpstr>Arial</vt:lpstr>
      <vt:lpstr>MS PGothic</vt:lpstr>
      <vt:lpstr>Gill Sans</vt:lpstr>
      <vt:lpstr>inherit</vt:lpstr>
      <vt:lpstr>Lucida Grande</vt:lpstr>
      <vt:lpstr>Main</vt:lpstr>
      <vt:lpstr>PowerPoint Presentation</vt:lpstr>
      <vt:lpstr>PowerPoint Presentation</vt:lpstr>
      <vt:lpstr>PowerPoint Presentation</vt:lpstr>
      <vt:lpstr>CEAB requirements include:</vt:lpstr>
      <vt:lpstr>PowerPoint Presentation</vt:lpstr>
      <vt:lpstr>PowerPoint Presentation</vt:lpstr>
      <vt:lpstr>Indicators: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Taxonomy</vt:lpstr>
      <vt:lpstr>Taxonomy</vt:lpstr>
      <vt:lpstr>PowerPoint Presentation</vt:lpstr>
      <vt:lpstr>PowerPoint Presentation</vt:lpstr>
      <vt:lpstr>PowerPoint Presentation</vt:lpstr>
      <vt:lpstr>PowerPoint Presentation</vt:lpstr>
      <vt:lpstr>PowerPoint Presentation</vt:lpstr>
      <vt:lpstr>Indicators: verbs, content and context</vt:lpstr>
      <vt:lpstr>PowerPoint Presentation</vt:lpstr>
      <vt:lpstr>Context table</vt:lpstr>
      <vt:lpstr>Example of context by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Frank</dc:creator>
  <cp:lastModifiedBy>Brian Frank</cp:lastModifiedBy>
  <cp:revision>54</cp:revision>
  <dcterms:modified xsi:type="dcterms:W3CDTF">2012-06-18T03:01:17Z</dcterms:modified>
</cp:coreProperties>
</file>