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3.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4.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8"/>
  </p:notesMasterIdLst>
  <p:sldIdLst>
    <p:sldId id="257" r:id="rId2"/>
    <p:sldId id="286" r:id="rId3"/>
    <p:sldId id="283" r:id="rId4"/>
    <p:sldId id="303" r:id="rId5"/>
    <p:sldId id="301" r:id="rId6"/>
    <p:sldId id="359" r:id="rId7"/>
    <p:sldId id="284" r:id="rId8"/>
    <p:sldId id="317" r:id="rId9"/>
    <p:sldId id="362" r:id="rId10"/>
    <p:sldId id="321" r:id="rId11"/>
    <p:sldId id="322" r:id="rId12"/>
    <p:sldId id="323" r:id="rId13"/>
    <p:sldId id="333" r:id="rId14"/>
    <p:sldId id="311" r:id="rId15"/>
    <p:sldId id="265" r:id="rId16"/>
    <p:sldId id="312" r:id="rId17"/>
    <p:sldId id="313" r:id="rId18"/>
    <p:sldId id="324" r:id="rId19"/>
    <p:sldId id="307" r:id="rId20"/>
    <p:sldId id="330" r:id="rId21"/>
    <p:sldId id="360" r:id="rId22"/>
    <p:sldId id="332" r:id="rId23"/>
    <p:sldId id="328" r:id="rId24"/>
    <p:sldId id="336" r:id="rId25"/>
    <p:sldId id="335" r:id="rId26"/>
    <p:sldId id="275" r:id="rId27"/>
    <p:sldId id="337" r:id="rId28"/>
    <p:sldId id="358" r:id="rId29"/>
    <p:sldId id="281" r:id="rId30"/>
    <p:sldId id="357" r:id="rId31"/>
    <p:sldId id="282" r:id="rId32"/>
    <p:sldId id="274" r:id="rId33"/>
    <p:sldId id="344" r:id="rId34"/>
    <p:sldId id="291" r:id="rId35"/>
    <p:sldId id="292" r:id="rId36"/>
    <p:sldId id="361" r:id="rId37"/>
    <p:sldId id="343" r:id="rId38"/>
    <p:sldId id="355" r:id="rId39"/>
    <p:sldId id="288" r:id="rId40"/>
    <p:sldId id="356" r:id="rId41"/>
    <p:sldId id="294" r:id="rId42"/>
    <p:sldId id="346" r:id="rId43"/>
    <p:sldId id="295" r:id="rId44"/>
    <p:sldId id="348" r:id="rId45"/>
    <p:sldId id="349" r:id="rId46"/>
    <p:sldId id="350" r:id="rId47"/>
    <p:sldId id="297" r:id="rId48"/>
    <p:sldId id="353" r:id="rId49"/>
    <p:sldId id="290" r:id="rId50"/>
    <p:sldId id="316" r:id="rId51"/>
    <p:sldId id="305" r:id="rId52"/>
    <p:sldId id="304" r:id="rId53"/>
    <p:sldId id="320" r:id="rId54"/>
    <p:sldId id="338" r:id="rId55"/>
    <p:sldId id="339" r:id="rId56"/>
    <p:sldId id="351"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03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4" autoAdjust="0"/>
    <p:restoredTop sz="65543" autoAdjust="0"/>
  </p:normalViewPr>
  <p:slideViewPr>
    <p:cSldViewPr>
      <p:cViewPr varScale="1">
        <p:scale>
          <a:sx n="60" d="100"/>
          <a:sy n="60" d="100"/>
        </p:scale>
        <p:origin x="-2088" y="-104"/>
      </p:cViewPr>
      <p:guideLst>
        <p:guide orient="horz" pos="1440"/>
        <p:guide orient="horz" pos="2880"/>
        <p:guide pos="1920"/>
        <p:guide pos="3840"/>
      </p:guideLst>
    </p:cSldViewPr>
  </p:slideViewPr>
  <p:notesTextViewPr>
    <p:cViewPr>
      <p:scale>
        <a:sx n="100" d="100"/>
        <a:sy n="100" d="100"/>
      </p:scale>
      <p:origin x="0" y="0"/>
    </p:cViewPr>
  </p:notesTextViewPr>
  <p:notesViewPr>
    <p:cSldViewPr showGuides="1">
      <p:cViewPr varScale="1">
        <p:scale>
          <a:sx n="55" d="100"/>
          <a:sy n="55" d="100"/>
        </p:scale>
        <p:origin x="-173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rankb\Dropbox\CEEA%202012\Workshops\Hattie_what_works_plo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frankb\Dropbox\CEEA%202012\MEAs\MEA_scores_Fall_2011_anonymized_analysi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iles.appsci.queensu.ca\appscishare\Assessment%20Planning\2011_visit_planning\Analysis\Plottable%20row%20format\2010-11-outcomes-descriptives.xlsx"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600"/>
            </a:pPr>
            <a:r>
              <a:rPr lang="en-US" sz="3600" dirty="0"/>
              <a:t>Effect </a:t>
            </a:r>
            <a:r>
              <a:rPr lang="en-US" sz="3600" dirty="0" smtClean="0"/>
              <a:t>size (performance gain in </a:t>
            </a:r>
            <a:r>
              <a:rPr lang="el-GR" sz="3600" dirty="0" smtClean="0">
                <a:latin typeface="Arial"/>
                <a:cs typeface="Arial"/>
              </a:rPr>
              <a:t>σ</a:t>
            </a:r>
            <a:r>
              <a:rPr lang="en-CA" sz="3600" dirty="0" smtClean="0">
                <a:latin typeface="Arial"/>
                <a:cs typeface="Arial"/>
              </a:rPr>
              <a:t>)</a:t>
            </a:r>
            <a:endParaRPr lang="en-US" sz="3600" dirty="0"/>
          </a:p>
        </c:rich>
      </c:tx>
      <c:layout/>
      <c:overlay val="0"/>
    </c:title>
    <c:autoTitleDeleted val="0"/>
    <c:plotArea>
      <c:layout/>
      <c:barChart>
        <c:barDir val="bar"/>
        <c:grouping val="clustered"/>
        <c:varyColors val="0"/>
        <c:ser>
          <c:idx val="0"/>
          <c:order val="0"/>
          <c:tx>
            <c:strRef>
              <c:f>Sheet1!$B$2</c:f>
              <c:strCache>
                <c:ptCount val="1"/>
                <c:pt idx="0">
                  <c:v>Effect size</c:v>
                </c:pt>
              </c:strCache>
            </c:strRef>
          </c:tx>
          <c:invertIfNegative val="0"/>
          <c:cat>
            <c:strRef>
              <c:f>Sheet1!$A$3:$A$17</c:f>
              <c:strCache>
                <c:ptCount val="15"/>
                <c:pt idx="0">
                  <c:v>Student self-assessment</c:v>
                </c:pt>
                <c:pt idx="1">
                  <c:v>Formative evalution to instructor</c:v>
                </c:pt>
                <c:pt idx="2">
                  <c:v>Explicit objectives and assessment</c:v>
                </c:pt>
                <c:pt idx="3">
                  <c:v>Reciprocal teaching</c:v>
                </c:pt>
                <c:pt idx="4">
                  <c:v>Feedback</c:v>
                </c:pt>
                <c:pt idx="5">
                  <c:v>Spaced vs. mass practice</c:v>
                </c:pt>
                <c:pt idx="6">
                  <c:v>Metacognitive strategies</c:v>
                </c:pt>
                <c:pt idx="7">
                  <c:v>Creativity programs</c:v>
                </c:pt>
                <c:pt idx="8">
                  <c:v>Self-questioning</c:v>
                </c:pt>
                <c:pt idx="9">
                  <c:v>Professional development</c:v>
                </c:pt>
                <c:pt idx="10">
                  <c:v>Problem solving teaching</c:v>
                </c:pt>
                <c:pt idx="11">
                  <c:v>…</c:v>
                </c:pt>
                <c:pt idx="12">
                  <c:v>Teaching quality</c:v>
                </c:pt>
                <c:pt idx="13">
                  <c:v>Time on task</c:v>
                </c:pt>
                <c:pt idx="14">
                  <c:v>Computer assisted instruction</c:v>
                </c:pt>
              </c:strCache>
            </c:strRef>
          </c:cat>
          <c:val>
            <c:numRef>
              <c:f>Sheet1!$B$3:$B$17</c:f>
              <c:numCache>
                <c:formatCode>General</c:formatCode>
                <c:ptCount val="15"/>
                <c:pt idx="0">
                  <c:v>1.44</c:v>
                </c:pt>
                <c:pt idx="1">
                  <c:v>0.9</c:v>
                </c:pt>
                <c:pt idx="2">
                  <c:v>0.75</c:v>
                </c:pt>
                <c:pt idx="3">
                  <c:v>0.74</c:v>
                </c:pt>
                <c:pt idx="4">
                  <c:v>0.73</c:v>
                </c:pt>
                <c:pt idx="5">
                  <c:v>0.71</c:v>
                </c:pt>
                <c:pt idx="6">
                  <c:v>0.69</c:v>
                </c:pt>
                <c:pt idx="7">
                  <c:v>0.65</c:v>
                </c:pt>
                <c:pt idx="8">
                  <c:v>0.64</c:v>
                </c:pt>
                <c:pt idx="9">
                  <c:v>0.62</c:v>
                </c:pt>
                <c:pt idx="10">
                  <c:v>0.61</c:v>
                </c:pt>
                <c:pt idx="12">
                  <c:v>0.44</c:v>
                </c:pt>
                <c:pt idx="13">
                  <c:v>0.38</c:v>
                </c:pt>
                <c:pt idx="14">
                  <c:v>0.37</c:v>
                </c:pt>
              </c:numCache>
            </c:numRef>
          </c:val>
        </c:ser>
        <c:dLbls>
          <c:showLegendKey val="0"/>
          <c:showVal val="0"/>
          <c:showCatName val="0"/>
          <c:showSerName val="0"/>
          <c:showPercent val="0"/>
          <c:showBubbleSize val="0"/>
        </c:dLbls>
        <c:gapWidth val="150"/>
        <c:axId val="2125387368"/>
        <c:axId val="2125388776"/>
      </c:barChart>
      <c:catAx>
        <c:axId val="2125387368"/>
        <c:scaling>
          <c:orientation val="minMax"/>
        </c:scaling>
        <c:delete val="0"/>
        <c:axPos val="l"/>
        <c:majorTickMark val="out"/>
        <c:minorTickMark val="none"/>
        <c:tickLblPos val="nextTo"/>
        <c:txPr>
          <a:bodyPr/>
          <a:lstStyle/>
          <a:p>
            <a:pPr>
              <a:defRPr sz="2000"/>
            </a:pPr>
            <a:endParaRPr lang="en-US"/>
          </a:p>
        </c:txPr>
        <c:crossAx val="2125388776"/>
        <c:crosses val="autoZero"/>
        <c:auto val="1"/>
        <c:lblAlgn val="ctr"/>
        <c:lblOffset val="100"/>
        <c:noMultiLvlLbl val="0"/>
      </c:catAx>
      <c:valAx>
        <c:axId val="2125388776"/>
        <c:scaling>
          <c:orientation val="minMax"/>
          <c:max val="1.4"/>
        </c:scaling>
        <c:delete val="0"/>
        <c:axPos val="b"/>
        <c:numFmt formatCode="General" sourceLinked="1"/>
        <c:majorTickMark val="out"/>
        <c:minorTickMark val="none"/>
        <c:tickLblPos val="nextTo"/>
        <c:txPr>
          <a:bodyPr/>
          <a:lstStyle/>
          <a:p>
            <a:pPr>
              <a:defRPr sz="2000"/>
            </a:pPr>
            <a:endParaRPr lang="en-US"/>
          </a:p>
        </c:txPr>
        <c:crossAx val="212538736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Scores_individual!$Z$638</c:f>
              <c:strCache>
                <c:ptCount val="1"/>
                <c:pt idx="0">
                  <c:v>&lt;=-3</c:v>
                </c:pt>
              </c:strCache>
            </c:strRef>
          </c:tx>
          <c:invertIfNegative val="0"/>
          <c:cat>
            <c:strRef>
              <c:f>Scores_individual!$AA$637:$AH$637</c:f>
              <c:strCache>
                <c:ptCount val="8"/>
                <c:pt idx="0">
                  <c:v>Info summ gain 1-2</c:v>
                </c:pt>
                <c:pt idx="1">
                  <c:v>Info summ gain 2-3</c:v>
                </c:pt>
                <c:pt idx="2">
                  <c:v>Analysis gain 1-2</c:v>
                </c:pt>
                <c:pt idx="3">
                  <c:v>Analysis gain 2-3</c:v>
                </c:pt>
                <c:pt idx="4">
                  <c:v>Model results gain 1-2</c:v>
                </c:pt>
                <c:pt idx="5">
                  <c:v>Model results gain 2-3</c:v>
                </c:pt>
                <c:pt idx="6">
                  <c:v>Agrumentation gain 1-2</c:v>
                </c:pt>
                <c:pt idx="7">
                  <c:v>Argumentation gain 2-3</c:v>
                </c:pt>
              </c:strCache>
            </c:strRef>
          </c:cat>
          <c:val>
            <c:numRef>
              <c:f>Scores_individual!$AA$638:$AH$638</c:f>
              <c:numCache>
                <c:formatCode>0%</c:formatCode>
                <c:ptCount val="8"/>
                <c:pt idx="0">
                  <c:v>0.0132231404958678</c:v>
                </c:pt>
                <c:pt idx="1">
                  <c:v>0.0297520661157025</c:v>
                </c:pt>
                <c:pt idx="2">
                  <c:v>0.0148760330578512</c:v>
                </c:pt>
                <c:pt idx="3">
                  <c:v>0.0</c:v>
                </c:pt>
                <c:pt idx="4">
                  <c:v>0.0297520661157025</c:v>
                </c:pt>
                <c:pt idx="5">
                  <c:v>0.00661157024793388</c:v>
                </c:pt>
                <c:pt idx="6">
                  <c:v>0.00661157024793388</c:v>
                </c:pt>
                <c:pt idx="7">
                  <c:v>0.00661157024793388</c:v>
                </c:pt>
              </c:numCache>
            </c:numRef>
          </c:val>
        </c:ser>
        <c:ser>
          <c:idx val="1"/>
          <c:order val="1"/>
          <c:tx>
            <c:strRef>
              <c:f>Scores_individual!$Z$639</c:f>
              <c:strCache>
                <c:ptCount val="1"/>
                <c:pt idx="0">
                  <c:v>-2</c:v>
                </c:pt>
              </c:strCache>
            </c:strRef>
          </c:tx>
          <c:invertIfNegative val="0"/>
          <c:cat>
            <c:strRef>
              <c:f>Scores_individual!$AA$637:$AH$637</c:f>
              <c:strCache>
                <c:ptCount val="8"/>
                <c:pt idx="0">
                  <c:v>Info summ gain 1-2</c:v>
                </c:pt>
                <c:pt idx="1">
                  <c:v>Info summ gain 2-3</c:v>
                </c:pt>
                <c:pt idx="2">
                  <c:v>Analysis gain 1-2</c:v>
                </c:pt>
                <c:pt idx="3">
                  <c:v>Analysis gain 2-3</c:v>
                </c:pt>
                <c:pt idx="4">
                  <c:v>Model results gain 1-2</c:v>
                </c:pt>
                <c:pt idx="5">
                  <c:v>Model results gain 2-3</c:v>
                </c:pt>
                <c:pt idx="6">
                  <c:v>Agrumentation gain 1-2</c:v>
                </c:pt>
                <c:pt idx="7">
                  <c:v>Argumentation gain 2-3</c:v>
                </c:pt>
              </c:strCache>
            </c:strRef>
          </c:cat>
          <c:val>
            <c:numRef>
              <c:f>Scores_individual!$AA$639:$AH$639</c:f>
              <c:numCache>
                <c:formatCode>0%</c:formatCode>
                <c:ptCount val="8"/>
                <c:pt idx="0">
                  <c:v>0.0528925619834711</c:v>
                </c:pt>
                <c:pt idx="1">
                  <c:v>0.0661157024793388</c:v>
                </c:pt>
                <c:pt idx="2">
                  <c:v>0.0396694214876033</c:v>
                </c:pt>
                <c:pt idx="3">
                  <c:v>0.0611570247933884</c:v>
                </c:pt>
                <c:pt idx="4">
                  <c:v>0.0628099173553719</c:v>
                </c:pt>
                <c:pt idx="5">
                  <c:v>0.0727272727272727</c:v>
                </c:pt>
                <c:pt idx="6">
                  <c:v>0.0429752066115702</c:v>
                </c:pt>
                <c:pt idx="7">
                  <c:v>0.0809917355371901</c:v>
                </c:pt>
              </c:numCache>
            </c:numRef>
          </c:val>
        </c:ser>
        <c:ser>
          <c:idx val="2"/>
          <c:order val="2"/>
          <c:tx>
            <c:strRef>
              <c:f>Scores_individual!$Z$640</c:f>
              <c:strCache>
                <c:ptCount val="1"/>
                <c:pt idx="0">
                  <c:v>-1</c:v>
                </c:pt>
              </c:strCache>
            </c:strRef>
          </c:tx>
          <c:invertIfNegative val="0"/>
          <c:cat>
            <c:strRef>
              <c:f>Scores_individual!$AA$637:$AH$637</c:f>
              <c:strCache>
                <c:ptCount val="8"/>
                <c:pt idx="0">
                  <c:v>Info summ gain 1-2</c:v>
                </c:pt>
                <c:pt idx="1">
                  <c:v>Info summ gain 2-3</c:v>
                </c:pt>
                <c:pt idx="2">
                  <c:v>Analysis gain 1-2</c:v>
                </c:pt>
                <c:pt idx="3">
                  <c:v>Analysis gain 2-3</c:v>
                </c:pt>
                <c:pt idx="4">
                  <c:v>Model results gain 1-2</c:v>
                </c:pt>
                <c:pt idx="5">
                  <c:v>Model results gain 2-3</c:v>
                </c:pt>
                <c:pt idx="6">
                  <c:v>Agrumentation gain 1-2</c:v>
                </c:pt>
                <c:pt idx="7">
                  <c:v>Argumentation gain 2-3</c:v>
                </c:pt>
              </c:strCache>
            </c:strRef>
          </c:cat>
          <c:val>
            <c:numRef>
              <c:f>Scores_individual!$AA$640:$AH$640</c:f>
              <c:numCache>
                <c:formatCode>0%</c:formatCode>
                <c:ptCount val="8"/>
                <c:pt idx="0">
                  <c:v>0.16198347107438</c:v>
                </c:pt>
                <c:pt idx="1">
                  <c:v>0.24297520661157</c:v>
                </c:pt>
                <c:pt idx="2">
                  <c:v>0.190082644628099</c:v>
                </c:pt>
                <c:pt idx="3">
                  <c:v>0.185123966942149</c:v>
                </c:pt>
                <c:pt idx="4">
                  <c:v>0.158677685950413</c:v>
                </c:pt>
                <c:pt idx="5">
                  <c:v>0.211570247933884</c:v>
                </c:pt>
                <c:pt idx="6">
                  <c:v>0.104132231404959</c:v>
                </c:pt>
                <c:pt idx="7">
                  <c:v>0.261157024793388</c:v>
                </c:pt>
              </c:numCache>
            </c:numRef>
          </c:val>
        </c:ser>
        <c:ser>
          <c:idx val="3"/>
          <c:order val="3"/>
          <c:tx>
            <c:strRef>
              <c:f>Scores_individual!$Z$641</c:f>
              <c:strCache>
                <c:ptCount val="1"/>
                <c:pt idx="0">
                  <c:v>0</c:v>
                </c:pt>
              </c:strCache>
            </c:strRef>
          </c:tx>
          <c:invertIfNegative val="0"/>
          <c:cat>
            <c:strRef>
              <c:f>Scores_individual!$AA$637:$AH$637</c:f>
              <c:strCache>
                <c:ptCount val="8"/>
                <c:pt idx="0">
                  <c:v>Info summ gain 1-2</c:v>
                </c:pt>
                <c:pt idx="1">
                  <c:v>Info summ gain 2-3</c:v>
                </c:pt>
                <c:pt idx="2">
                  <c:v>Analysis gain 1-2</c:v>
                </c:pt>
                <c:pt idx="3">
                  <c:v>Analysis gain 2-3</c:v>
                </c:pt>
                <c:pt idx="4">
                  <c:v>Model results gain 1-2</c:v>
                </c:pt>
                <c:pt idx="5">
                  <c:v>Model results gain 2-3</c:v>
                </c:pt>
                <c:pt idx="6">
                  <c:v>Agrumentation gain 1-2</c:v>
                </c:pt>
                <c:pt idx="7">
                  <c:v>Argumentation gain 2-3</c:v>
                </c:pt>
              </c:strCache>
            </c:strRef>
          </c:cat>
          <c:val>
            <c:numRef>
              <c:f>Scores_individual!$AA$641:$AH$641</c:f>
              <c:numCache>
                <c:formatCode>0%</c:formatCode>
                <c:ptCount val="8"/>
                <c:pt idx="0">
                  <c:v>0.295867768595041</c:v>
                </c:pt>
                <c:pt idx="1">
                  <c:v>0.44297520661157</c:v>
                </c:pt>
                <c:pt idx="2">
                  <c:v>0.32396694214876</c:v>
                </c:pt>
                <c:pt idx="3">
                  <c:v>0.386776859504132</c:v>
                </c:pt>
                <c:pt idx="4">
                  <c:v>0.320661157024793</c:v>
                </c:pt>
                <c:pt idx="5">
                  <c:v>0.355371900826446</c:v>
                </c:pt>
                <c:pt idx="6">
                  <c:v>0.312396694214876</c:v>
                </c:pt>
                <c:pt idx="7">
                  <c:v>0.428099173553719</c:v>
                </c:pt>
              </c:numCache>
            </c:numRef>
          </c:val>
        </c:ser>
        <c:ser>
          <c:idx val="4"/>
          <c:order val="4"/>
          <c:tx>
            <c:strRef>
              <c:f>Scores_individual!$Z$642</c:f>
              <c:strCache>
                <c:ptCount val="1"/>
                <c:pt idx="0">
                  <c:v>1</c:v>
                </c:pt>
              </c:strCache>
            </c:strRef>
          </c:tx>
          <c:invertIfNegative val="0"/>
          <c:cat>
            <c:strRef>
              <c:f>Scores_individual!$AA$637:$AH$637</c:f>
              <c:strCache>
                <c:ptCount val="8"/>
                <c:pt idx="0">
                  <c:v>Info summ gain 1-2</c:v>
                </c:pt>
                <c:pt idx="1">
                  <c:v>Info summ gain 2-3</c:v>
                </c:pt>
                <c:pt idx="2">
                  <c:v>Analysis gain 1-2</c:v>
                </c:pt>
                <c:pt idx="3">
                  <c:v>Analysis gain 2-3</c:v>
                </c:pt>
                <c:pt idx="4">
                  <c:v>Model results gain 1-2</c:v>
                </c:pt>
                <c:pt idx="5">
                  <c:v>Model results gain 2-3</c:v>
                </c:pt>
                <c:pt idx="6">
                  <c:v>Agrumentation gain 1-2</c:v>
                </c:pt>
                <c:pt idx="7">
                  <c:v>Argumentation gain 2-3</c:v>
                </c:pt>
              </c:strCache>
            </c:strRef>
          </c:cat>
          <c:val>
            <c:numRef>
              <c:f>Scores_individual!$AA$642:$AH$642</c:f>
              <c:numCache>
                <c:formatCode>0%</c:formatCode>
                <c:ptCount val="8"/>
                <c:pt idx="0">
                  <c:v>0.262809917355372</c:v>
                </c:pt>
                <c:pt idx="1">
                  <c:v>0.170247933884298</c:v>
                </c:pt>
                <c:pt idx="2">
                  <c:v>0.262809917355372</c:v>
                </c:pt>
                <c:pt idx="3">
                  <c:v>0.27603305785124</c:v>
                </c:pt>
                <c:pt idx="4">
                  <c:v>0.224793388429752</c:v>
                </c:pt>
                <c:pt idx="5">
                  <c:v>0.214876033057851</c:v>
                </c:pt>
                <c:pt idx="6">
                  <c:v>0.347107438016529</c:v>
                </c:pt>
                <c:pt idx="7">
                  <c:v>0.181818181818182</c:v>
                </c:pt>
              </c:numCache>
            </c:numRef>
          </c:val>
        </c:ser>
        <c:ser>
          <c:idx val="5"/>
          <c:order val="5"/>
          <c:tx>
            <c:strRef>
              <c:f>Scores_individual!$Z$643</c:f>
              <c:strCache>
                <c:ptCount val="1"/>
                <c:pt idx="0">
                  <c:v>2</c:v>
                </c:pt>
              </c:strCache>
            </c:strRef>
          </c:tx>
          <c:invertIfNegative val="0"/>
          <c:cat>
            <c:strRef>
              <c:f>Scores_individual!$AA$637:$AH$637</c:f>
              <c:strCache>
                <c:ptCount val="8"/>
                <c:pt idx="0">
                  <c:v>Info summ gain 1-2</c:v>
                </c:pt>
                <c:pt idx="1">
                  <c:v>Info summ gain 2-3</c:v>
                </c:pt>
                <c:pt idx="2">
                  <c:v>Analysis gain 1-2</c:v>
                </c:pt>
                <c:pt idx="3">
                  <c:v>Analysis gain 2-3</c:v>
                </c:pt>
                <c:pt idx="4">
                  <c:v>Model results gain 1-2</c:v>
                </c:pt>
                <c:pt idx="5">
                  <c:v>Model results gain 2-3</c:v>
                </c:pt>
                <c:pt idx="6">
                  <c:v>Agrumentation gain 1-2</c:v>
                </c:pt>
                <c:pt idx="7">
                  <c:v>Argumentation gain 2-3</c:v>
                </c:pt>
              </c:strCache>
            </c:strRef>
          </c:cat>
          <c:val>
            <c:numRef>
              <c:f>Scores_individual!$AA$643:$AH$643</c:f>
              <c:numCache>
                <c:formatCode>0%</c:formatCode>
                <c:ptCount val="8"/>
                <c:pt idx="0">
                  <c:v>0.15702479338843</c:v>
                </c:pt>
                <c:pt idx="1">
                  <c:v>0.0363636363636364</c:v>
                </c:pt>
                <c:pt idx="2">
                  <c:v>0.122314049586777</c:v>
                </c:pt>
                <c:pt idx="3">
                  <c:v>0.0677685950413223</c:v>
                </c:pt>
                <c:pt idx="4">
                  <c:v>0.11404958677686</c:v>
                </c:pt>
                <c:pt idx="5">
                  <c:v>0.115702479338843</c:v>
                </c:pt>
                <c:pt idx="6">
                  <c:v>0.142148760330579</c:v>
                </c:pt>
                <c:pt idx="7">
                  <c:v>0.0347107438016529</c:v>
                </c:pt>
              </c:numCache>
            </c:numRef>
          </c:val>
        </c:ser>
        <c:ser>
          <c:idx val="6"/>
          <c:order val="6"/>
          <c:tx>
            <c:strRef>
              <c:f>Scores_individual!$Z$644</c:f>
              <c:strCache>
                <c:ptCount val="1"/>
                <c:pt idx="0">
                  <c:v>&gt;=3</c:v>
                </c:pt>
              </c:strCache>
            </c:strRef>
          </c:tx>
          <c:invertIfNegative val="0"/>
          <c:cat>
            <c:strRef>
              <c:f>Scores_individual!$AA$637:$AH$637</c:f>
              <c:strCache>
                <c:ptCount val="8"/>
                <c:pt idx="0">
                  <c:v>Info summ gain 1-2</c:v>
                </c:pt>
                <c:pt idx="1">
                  <c:v>Info summ gain 2-3</c:v>
                </c:pt>
                <c:pt idx="2">
                  <c:v>Analysis gain 1-2</c:v>
                </c:pt>
                <c:pt idx="3">
                  <c:v>Analysis gain 2-3</c:v>
                </c:pt>
                <c:pt idx="4">
                  <c:v>Model results gain 1-2</c:v>
                </c:pt>
                <c:pt idx="5">
                  <c:v>Model results gain 2-3</c:v>
                </c:pt>
                <c:pt idx="6">
                  <c:v>Agrumentation gain 1-2</c:v>
                </c:pt>
                <c:pt idx="7">
                  <c:v>Argumentation gain 2-3</c:v>
                </c:pt>
              </c:strCache>
            </c:strRef>
          </c:cat>
          <c:val>
            <c:numRef>
              <c:f>Scores_individual!$AA$644:$AH$644</c:f>
              <c:numCache>
                <c:formatCode>0%</c:formatCode>
                <c:ptCount val="8"/>
                <c:pt idx="0">
                  <c:v>0.056198347107438</c:v>
                </c:pt>
                <c:pt idx="1">
                  <c:v>0.0115702479338843</c:v>
                </c:pt>
                <c:pt idx="2">
                  <c:v>0.0462809917355372</c:v>
                </c:pt>
                <c:pt idx="3">
                  <c:v>0.0231404958677686</c:v>
                </c:pt>
                <c:pt idx="4">
                  <c:v>0.0892561983471075</c:v>
                </c:pt>
                <c:pt idx="5">
                  <c:v>0.0231404958677686</c:v>
                </c:pt>
                <c:pt idx="6">
                  <c:v>0.0446280991735537</c:v>
                </c:pt>
                <c:pt idx="7">
                  <c:v>0.00661157024793388</c:v>
                </c:pt>
              </c:numCache>
            </c:numRef>
          </c:val>
        </c:ser>
        <c:dLbls>
          <c:showLegendKey val="0"/>
          <c:showVal val="0"/>
          <c:showCatName val="0"/>
          <c:showSerName val="0"/>
          <c:showPercent val="0"/>
          <c:showBubbleSize val="0"/>
        </c:dLbls>
        <c:gapWidth val="150"/>
        <c:axId val="2141503528"/>
        <c:axId val="2141813816"/>
      </c:barChart>
      <c:catAx>
        <c:axId val="2141503528"/>
        <c:scaling>
          <c:orientation val="minMax"/>
        </c:scaling>
        <c:delete val="0"/>
        <c:axPos val="b"/>
        <c:majorTickMark val="out"/>
        <c:minorTickMark val="none"/>
        <c:tickLblPos val="nextTo"/>
        <c:txPr>
          <a:bodyPr/>
          <a:lstStyle/>
          <a:p>
            <a:pPr>
              <a:defRPr sz="1800" b="1"/>
            </a:pPr>
            <a:endParaRPr lang="en-US"/>
          </a:p>
        </c:txPr>
        <c:crossAx val="2141813816"/>
        <c:crosses val="autoZero"/>
        <c:auto val="1"/>
        <c:lblAlgn val="ctr"/>
        <c:lblOffset val="100"/>
        <c:noMultiLvlLbl val="0"/>
      </c:catAx>
      <c:valAx>
        <c:axId val="2141813816"/>
        <c:scaling>
          <c:orientation val="minMax"/>
        </c:scaling>
        <c:delete val="0"/>
        <c:axPos val="l"/>
        <c:majorGridlines>
          <c:spPr>
            <a:ln>
              <a:noFill/>
            </a:ln>
          </c:spPr>
        </c:majorGridlines>
        <c:numFmt formatCode="0%" sourceLinked="1"/>
        <c:majorTickMark val="out"/>
        <c:minorTickMark val="none"/>
        <c:tickLblPos val="nextTo"/>
        <c:txPr>
          <a:bodyPr/>
          <a:lstStyle/>
          <a:p>
            <a:pPr>
              <a:defRPr sz="2000" b="1"/>
            </a:pPr>
            <a:endParaRPr lang="en-US"/>
          </a:p>
        </c:txPr>
        <c:crossAx val="2141503528"/>
        <c:crosses val="autoZero"/>
        <c:crossBetween val="between"/>
        <c:majorUnit val="0.1"/>
      </c:valAx>
    </c:plotArea>
    <c:legend>
      <c:legendPos val="r"/>
      <c:overlay val="0"/>
      <c:txPr>
        <a:bodyPr/>
        <a:lstStyle/>
        <a:p>
          <a:pPr>
            <a:defRPr sz="2000" b="1"/>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1"/>
          <c:tx>
            <c:strRef>
              <c:f>'By date'!$S$3</c:f>
              <c:strCache>
                <c:ptCount val="1"/>
                <c:pt idx="0">
                  <c:v>% Below target</c:v>
                </c:pt>
              </c:strCache>
            </c:strRef>
          </c:tx>
          <c:spPr>
            <a:ln w="28575">
              <a:noFill/>
            </a:ln>
          </c:spPr>
          <c:trendline>
            <c:spPr>
              <a:ln w="25400">
                <a:solidFill>
                  <a:schemeClr val="accent2"/>
                </a:solidFill>
              </a:ln>
            </c:spPr>
            <c:trendlineType val="linear"/>
            <c:dispRSqr val="0"/>
            <c:dispEq val="0"/>
          </c:trendline>
          <c:xVal>
            <c:numRef>
              <c:f>'By date'!$Q$4:$Q$122</c:f>
              <c:numCache>
                <c:formatCode>yyyy\-mm\-dd;@</c:formatCode>
                <c:ptCount val="119"/>
                <c:pt idx="0">
                  <c:v>40442.0</c:v>
                </c:pt>
                <c:pt idx="1">
                  <c:v>40634.0</c:v>
                </c:pt>
                <c:pt idx="2">
                  <c:v>40634.0</c:v>
                </c:pt>
                <c:pt idx="3">
                  <c:v>40634.0</c:v>
                </c:pt>
                <c:pt idx="4">
                  <c:v>40634.0</c:v>
                </c:pt>
                <c:pt idx="5">
                  <c:v>40634.0</c:v>
                </c:pt>
                <c:pt idx="6">
                  <c:v>40634.0</c:v>
                </c:pt>
                <c:pt idx="7">
                  <c:v>40634.0</c:v>
                </c:pt>
                <c:pt idx="8">
                  <c:v>40634.0</c:v>
                </c:pt>
                <c:pt idx="9">
                  <c:v>40634.0</c:v>
                </c:pt>
                <c:pt idx="10">
                  <c:v>40634.0</c:v>
                </c:pt>
                <c:pt idx="11">
                  <c:v>40634.0</c:v>
                </c:pt>
                <c:pt idx="12">
                  <c:v>40634.0</c:v>
                </c:pt>
                <c:pt idx="13">
                  <c:v>40634.0</c:v>
                </c:pt>
                <c:pt idx="14">
                  <c:v>40634.0</c:v>
                </c:pt>
                <c:pt idx="15">
                  <c:v>40634.0</c:v>
                </c:pt>
                <c:pt idx="16">
                  <c:v>40634.0</c:v>
                </c:pt>
                <c:pt idx="17">
                  <c:v>40634.0</c:v>
                </c:pt>
                <c:pt idx="18">
                  <c:v>40634.0</c:v>
                </c:pt>
                <c:pt idx="19">
                  <c:v>40634.0</c:v>
                </c:pt>
                <c:pt idx="20">
                  <c:v>40634.0</c:v>
                </c:pt>
                <c:pt idx="21">
                  <c:v>40634.0</c:v>
                </c:pt>
                <c:pt idx="22">
                  <c:v>40634.0</c:v>
                </c:pt>
                <c:pt idx="23">
                  <c:v>40634.0</c:v>
                </c:pt>
                <c:pt idx="24">
                  <c:v>40634.0</c:v>
                </c:pt>
                <c:pt idx="25">
                  <c:v>40634.0</c:v>
                </c:pt>
                <c:pt idx="26">
                  <c:v>40634.0</c:v>
                </c:pt>
                <c:pt idx="27">
                  <c:v>40634.0</c:v>
                </c:pt>
                <c:pt idx="28">
                  <c:v>40634.0</c:v>
                </c:pt>
                <c:pt idx="29">
                  <c:v>40567.0</c:v>
                </c:pt>
                <c:pt idx="30">
                  <c:v>40567.0</c:v>
                </c:pt>
                <c:pt idx="31">
                  <c:v>40567.0</c:v>
                </c:pt>
                <c:pt idx="32">
                  <c:v>40567.0</c:v>
                </c:pt>
                <c:pt idx="33">
                  <c:v>40567.0</c:v>
                </c:pt>
                <c:pt idx="34">
                  <c:v>40567.0</c:v>
                </c:pt>
                <c:pt idx="35">
                  <c:v>40567.0</c:v>
                </c:pt>
                <c:pt idx="36">
                  <c:v>40567.0</c:v>
                </c:pt>
                <c:pt idx="37">
                  <c:v>40567.0</c:v>
                </c:pt>
                <c:pt idx="38">
                  <c:v>40567.0</c:v>
                </c:pt>
                <c:pt idx="39">
                  <c:v>40567.0</c:v>
                </c:pt>
                <c:pt idx="40">
                  <c:v>40567.0</c:v>
                </c:pt>
                <c:pt idx="41">
                  <c:v>40594.0</c:v>
                </c:pt>
                <c:pt idx="42">
                  <c:v>40594.0</c:v>
                </c:pt>
                <c:pt idx="43">
                  <c:v>40594.0</c:v>
                </c:pt>
                <c:pt idx="44">
                  <c:v>40594.0</c:v>
                </c:pt>
                <c:pt idx="45">
                  <c:v>40594.0</c:v>
                </c:pt>
                <c:pt idx="46">
                  <c:v>40516.0</c:v>
                </c:pt>
                <c:pt idx="47">
                  <c:v>40516.0</c:v>
                </c:pt>
                <c:pt idx="48">
                  <c:v>40516.0</c:v>
                </c:pt>
                <c:pt idx="49">
                  <c:v>40516.0</c:v>
                </c:pt>
                <c:pt idx="50">
                  <c:v>40516.0</c:v>
                </c:pt>
                <c:pt idx="51">
                  <c:v>40516.0</c:v>
                </c:pt>
                <c:pt idx="52">
                  <c:v>40516.0</c:v>
                </c:pt>
                <c:pt idx="53">
                  <c:v>40516.0</c:v>
                </c:pt>
                <c:pt idx="54">
                  <c:v>40516.0</c:v>
                </c:pt>
                <c:pt idx="55">
                  <c:v>40516.0</c:v>
                </c:pt>
                <c:pt idx="56">
                  <c:v>40516.0</c:v>
                </c:pt>
                <c:pt idx="57">
                  <c:v>40584.0</c:v>
                </c:pt>
                <c:pt idx="58">
                  <c:v>40584.0</c:v>
                </c:pt>
                <c:pt idx="59">
                  <c:v>40584.0</c:v>
                </c:pt>
                <c:pt idx="60">
                  <c:v>40584.0</c:v>
                </c:pt>
                <c:pt idx="61">
                  <c:v>40584.0</c:v>
                </c:pt>
                <c:pt idx="62">
                  <c:v>40584.0</c:v>
                </c:pt>
                <c:pt idx="63">
                  <c:v>40584.0</c:v>
                </c:pt>
                <c:pt idx="64">
                  <c:v>40584.0</c:v>
                </c:pt>
                <c:pt idx="65">
                  <c:v>40584.0</c:v>
                </c:pt>
                <c:pt idx="66">
                  <c:v>40584.0</c:v>
                </c:pt>
                <c:pt idx="67">
                  <c:v>40584.0</c:v>
                </c:pt>
                <c:pt idx="68">
                  <c:v>40584.0</c:v>
                </c:pt>
                <c:pt idx="69">
                  <c:v>40584.0</c:v>
                </c:pt>
                <c:pt idx="70">
                  <c:v>40584.0</c:v>
                </c:pt>
                <c:pt idx="71">
                  <c:v>40584.0</c:v>
                </c:pt>
                <c:pt idx="72">
                  <c:v>40584.0</c:v>
                </c:pt>
                <c:pt idx="73">
                  <c:v>40584.0</c:v>
                </c:pt>
                <c:pt idx="74">
                  <c:v>40577.0</c:v>
                </c:pt>
                <c:pt idx="75">
                  <c:v>40577.0</c:v>
                </c:pt>
                <c:pt idx="76">
                  <c:v>40577.0</c:v>
                </c:pt>
                <c:pt idx="77">
                  <c:v>40577.0</c:v>
                </c:pt>
                <c:pt idx="78">
                  <c:v>40577.0</c:v>
                </c:pt>
                <c:pt idx="79">
                  <c:v>40584.0</c:v>
                </c:pt>
                <c:pt idx="80">
                  <c:v>40584.0</c:v>
                </c:pt>
                <c:pt idx="81">
                  <c:v>40584.0</c:v>
                </c:pt>
                <c:pt idx="82">
                  <c:v>40584.0</c:v>
                </c:pt>
                <c:pt idx="83">
                  <c:v>40584.0</c:v>
                </c:pt>
                <c:pt idx="84">
                  <c:v>40584.0</c:v>
                </c:pt>
                <c:pt idx="85">
                  <c:v>40584.0</c:v>
                </c:pt>
                <c:pt idx="86">
                  <c:v>40519.0</c:v>
                </c:pt>
                <c:pt idx="87">
                  <c:v>40519.0</c:v>
                </c:pt>
                <c:pt idx="88">
                  <c:v>40519.0</c:v>
                </c:pt>
                <c:pt idx="89">
                  <c:v>40519.0</c:v>
                </c:pt>
                <c:pt idx="90">
                  <c:v>40519.0</c:v>
                </c:pt>
                <c:pt idx="91">
                  <c:v>40519.0</c:v>
                </c:pt>
                <c:pt idx="92">
                  <c:v>40559.0</c:v>
                </c:pt>
                <c:pt idx="93">
                  <c:v>40559.0</c:v>
                </c:pt>
                <c:pt idx="94">
                  <c:v>40559.0</c:v>
                </c:pt>
                <c:pt idx="95">
                  <c:v>40559.0</c:v>
                </c:pt>
                <c:pt idx="96">
                  <c:v>40559.0</c:v>
                </c:pt>
                <c:pt idx="97">
                  <c:v>40559.0</c:v>
                </c:pt>
                <c:pt idx="98">
                  <c:v>40567.0</c:v>
                </c:pt>
                <c:pt idx="99">
                  <c:v>40567.0</c:v>
                </c:pt>
                <c:pt idx="100">
                  <c:v>40567.0</c:v>
                </c:pt>
                <c:pt idx="101">
                  <c:v>40567.0</c:v>
                </c:pt>
                <c:pt idx="102">
                  <c:v>40567.0</c:v>
                </c:pt>
                <c:pt idx="103">
                  <c:v>40567.0</c:v>
                </c:pt>
                <c:pt idx="104">
                  <c:v>40451.0</c:v>
                </c:pt>
                <c:pt idx="105">
                  <c:v>40451.0</c:v>
                </c:pt>
                <c:pt idx="106">
                  <c:v>40451.0</c:v>
                </c:pt>
                <c:pt idx="107">
                  <c:v>40451.0</c:v>
                </c:pt>
                <c:pt idx="108">
                  <c:v>40451.0</c:v>
                </c:pt>
                <c:pt idx="109">
                  <c:v>40465.0</c:v>
                </c:pt>
                <c:pt idx="110">
                  <c:v>40465.0</c:v>
                </c:pt>
                <c:pt idx="111">
                  <c:v>40465.0</c:v>
                </c:pt>
                <c:pt idx="112">
                  <c:v>40465.0</c:v>
                </c:pt>
                <c:pt idx="113">
                  <c:v>40465.0</c:v>
                </c:pt>
                <c:pt idx="114">
                  <c:v>40612.0</c:v>
                </c:pt>
                <c:pt idx="115">
                  <c:v>40612.0</c:v>
                </c:pt>
                <c:pt idx="116">
                  <c:v>40612.0</c:v>
                </c:pt>
                <c:pt idx="117">
                  <c:v>40612.0</c:v>
                </c:pt>
                <c:pt idx="118">
                  <c:v>40612.0</c:v>
                </c:pt>
              </c:numCache>
            </c:numRef>
          </c:xVal>
          <c:yVal>
            <c:numRef>
              <c:f>'By date'!$S$4:$S$122</c:f>
              <c:numCache>
                <c:formatCode>####</c:formatCode>
                <c:ptCount val="119"/>
                <c:pt idx="0">
                  <c:v>0.0</c:v>
                </c:pt>
                <c:pt idx="1">
                  <c:v>2.767527675276763</c:v>
                </c:pt>
                <c:pt idx="2">
                  <c:v>4.428044280442808</c:v>
                </c:pt>
                <c:pt idx="3">
                  <c:v>6.642066420664206</c:v>
                </c:pt>
                <c:pt idx="4">
                  <c:v>3.690036900369004</c:v>
                </c:pt>
                <c:pt idx="5">
                  <c:v>6.386554621848735</c:v>
                </c:pt>
                <c:pt idx="6">
                  <c:v>2.417962003454222</c:v>
                </c:pt>
                <c:pt idx="7">
                  <c:v>3.697478991596639</c:v>
                </c:pt>
                <c:pt idx="8">
                  <c:v>5.042016806722684</c:v>
                </c:pt>
                <c:pt idx="9">
                  <c:v>6.386554621848735</c:v>
                </c:pt>
                <c:pt idx="10">
                  <c:v>5.722891566265033</c:v>
                </c:pt>
                <c:pt idx="11">
                  <c:v>1.388888888888892</c:v>
                </c:pt>
                <c:pt idx="12">
                  <c:v>1.656626506024096</c:v>
                </c:pt>
                <c:pt idx="13">
                  <c:v>4.216867469879518</c:v>
                </c:pt>
                <c:pt idx="14">
                  <c:v>2.710843373493973</c:v>
                </c:pt>
                <c:pt idx="15">
                  <c:v>2.680067001675045</c:v>
                </c:pt>
                <c:pt idx="16">
                  <c:v>4.187604690117245</c:v>
                </c:pt>
                <c:pt idx="17">
                  <c:v>6.70016750418761</c:v>
                </c:pt>
                <c:pt idx="18">
                  <c:v>7.035175879396959</c:v>
                </c:pt>
                <c:pt idx="19">
                  <c:v>5.360134003350069</c:v>
                </c:pt>
                <c:pt idx="20">
                  <c:v>6.532663316582918</c:v>
                </c:pt>
                <c:pt idx="21">
                  <c:v>16.24790619765495</c:v>
                </c:pt>
                <c:pt idx="22">
                  <c:v>4.752475247524736</c:v>
                </c:pt>
                <c:pt idx="23">
                  <c:v>11.28712871287125</c:v>
                </c:pt>
                <c:pt idx="24">
                  <c:v>6.534653465346541</c:v>
                </c:pt>
                <c:pt idx="25">
                  <c:v>7.326732673267327</c:v>
                </c:pt>
                <c:pt idx="26">
                  <c:v>8.316831683168322</c:v>
                </c:pt>
                <c:pt idx="27">
                  <c:v>11.88118811881188</c:v>
                </c:pt>
                <c:pt idx="28">
                  <c:v>14.05940594059406</c:v>
                </c:pt>
                <c:pt idx="29">
                  <c:v>9.351145038167986</c:v>
                </c:pt>
                <c:pt idx="30">
                  <c:v>8.510638297872352</c:v>
                </c:pt>
                <c:pt idx="31">
                  <c:v>9.541984732824428</c:v>
                </c:pt>
                <c:pt idx="32">
                  <c:v>6.382978723404255</c:v>
                </c:pt>
                <c:pt idx="33">
                  <c:v>12.76595744680851</c:v>
                </c:pt>
                <c:pt idx="34">
                  <c:v>10.32504780114728</c:v>
                </c:pt>
                <c:pt idx="35">
                  <c:v>8.778625954198464</c:v>
                </c:pt>
                <c:pt idx="36">
                  <c:v>8.510638297872352</c:v>
                </c:pt>
                <c:pt idx="37">
                  <c:v>27.65957446808517</c:v>
                </c:pt>
                <c:pt idx="38">
                  <c:v>18.89312977099231</c:v>
                </c:pt>
                <c:pt idx="39">
                  <c:v>19.14893617021277</c:v>
                </c:pt>
                <c:pt idx="40">
                  <c:v>11.8320610687023</c:v>
                </c:pt>
                <c:pt idx="41">
                  <c:v>2.53411306042885</c:v>
                </c:pt>
                <c:pt idx="42">
                  <c:v>5.847953216374266</c:v>
                </c:pt>
                <c:pt idx="43">
                  <c:v>8.966861598440546</c:v>
                </c:pt>
                <c:pt idx="44">
                  <c:v>5.458089668615967</c:v>
                </c:pt>
                <c:pt idx="45">
                  <c:v>3.898635477582843</c:v>
                </c:pt>
                <c:pt idx="46" formatCode="0">
                  <c:v>2.799377916018662</c:v>
                </c:pt>
                <c:pt idx="48" formatCode="0">
                  <c:v>8.372093023255814</c:v>
                </c:pt>
                <c:pt idx="49" formatCode="0">
                  <c:v>10.54263565891475</c:v>
                </c:pt>
                <c:pt idx="50" formatCode="0">
                  <c:v>9.767441860465117</c:v>
                </c:pt>
                <c:pt idx="51" formatCode="0">
                  <c:v>20.77519379844961</c:v>
                </c:pt>
                <c:pt idx="52" formatCode="0">
                  <c:v>17.6744186046512</c:v>
                </c:pt>
                <c:pt idx="53" formatCode="0">
                  <c:v>3.571428571428571</c:v>
                </c:pt>
                <c:pt idx="55" formatCode="0">
                  <c:v>18.19595645412129</c:v>
                </c:pt>
                <c:pt idx="56" formatCode="0">
                  <c:v>11.16279069767442</c:v>
                </c:pt>
                <c:pt idx="57">
                  <c:v>9.717868338557993</c:v>
                </c:pt>
                <c:pt idx="58">
                  <c:v>7.523510971786814</c:v>
                </c:pt>
                <c:pt idx="59">
                  <c:v>6.750392464678193</c:v>
                </c:pt>
                <c:pt idx="60">
                  <c:v>7.68025078369906</c:v>
                </c:pt>
                <c:pt idx="61">
                  <c:v>7.053291536050157</c:v>
                </c:pt>
                <c:pt idx="62">
                  <c:v>4.985754985754991</c:v>
                </c:pt>
                <c:pt idx="63">
                  <c:v>2.849002849002847</c:v>
                </c:pt>
                <c:pt idx="64">
                  <c:v>8.831908831908833</c:v>
                </c:pt>
                <c:pt idx="65">
                  <c:v>8.547008547008545</c:v>
                </c:pt>
                <c:pt idx="66">
                  <c:v>5.128205128205129</c:v>
                </c:pt>
                <c:pt idx="67">
                  <c:v>5.144694533762046</c:v>
                </c:pt>
                <c:pt idx="68">
                  <c:v>7.395498392282958</c:v>
                </c:pt>
                <c:pt idx="69">
                  <c:v>12.70096463022508</c:v>
                </c:pt>
                <c:pt idx="70">
                  <c:v>17.36334405144693</c:v>
                </c:pt>
                <c:pt idx="71">
                  <c:v>27.331189710611</c:v>
                </c:pt>
                <c:pt idx="72">
                  <c:v>16.88102893890675</c:v>
                </c:pt>
                <c:pt idx="73">
                  <c:v>4.975922953451043</c:v>
                </c:pt>
                <c:pt idx="74">
                  <c:v>25.53802008608319</c:v>
                </c:pt>
                <c:pt idx="75">
                  <c:v>16.78622668579618</c:v>
                </c:pt>
                <c:pt idx="76">
                  <c:v>13.91678622668584</c:v>
                </c:pt>
                <c:pt idx="77">
                  <c:v>21.66427546628417</c:v>
                </c:pt>
                <c:pt idx="78">
                  <c:v>21.23385939741756</c:v>
                </c:pt>
                <c:pt idx="79">
                  <c:v>4.65116279069769</c:v>
                </c:pt>
                <c:pt idx="80">
                  <c:v>16.27906976744186</c:v>
                </c:pt>
                <c:pt idx="81">
                  <c:v>17.94019933554808</c:v>
                </c:pt>
                <c:pt idx="82">
                  <c:v>23.421926910299</c:v>
                </c:pt>
                <c:pt idx="83">
                  <c:v>24.91694352159469</c:v>
                </c:pt>
                <c:pt idx="84">
                  <c:v>18.77076411960133</c:v>
                </c:pt>
                <c:pt idx="85">
                  <c:v>9.30232558139535</c:v>
                </c:pt>
                <c:pt idx="86">
                  <c:v>6.25</c:v>
                </c:pt>
                <c:pt idx="87">
                  <c:v>5.35714285714284</c:v>
                </c:pt>
                <c:pt idx="88">
                  <c:v>2.678571428571436</c:v>
                </c:pt>
                <c:pt idx="89">
                  <c:v>3.571428571428571</c:v>
                </c:pt>
                <c:pt idx="90">
                  <c:v>7.207207207207206</c:v>
                </c:pt>
                <c:pt idx="91">
                  <c:v>1.785714285714281</c:v>
                </c:pt>
                <c:pt idx="92">
                  <c:v>6.96969696969697</c:v>
                </c:pt>
                <c:pt idx="93">
                  <c:v>10.45454545454548</c:v>
                </c:pt>
                <c:pt idx="94">
                  <c:v>21.07765451664025</c:v>
                </c:pt>
                <c:pt idx="95">
                  <c:v>10.30303030303031</c:v>
                </c:pt>
                <c:pt idx="96">
                  <c:v>26.3636363636363</c:v>
                </c:pt>
                <c:pt idx="98">
                  <c:v>17.73049645390071</c:v>
                </c:pt>
                <c:pt idx="99">
                  <c:v>23.68794326241133</c:v>
                </c:pt>
                <c:pt idx="100">
                  <c:v>21.13475177304971</c:v>
                </c:pt>
                <c:pt idx="101">
                  <c:v>16.02836879432623</c:v>
                </c:pt>
                <c:pt idx="102">
                  <c:v>33.47517730496454</c:v>
                </c:pt>
                <c:pt idx="103">
                  <c:v>17.87234042553186</c:v>
                </c:pt>
                <c:pt idx="104">
                  <c:v>27.20694645441389</c:v>
                </c:pt>
                <c:pt idx="105">
                  <c:v>19.91341991341989</c:v>
                </c:pt>
                <c:pt idx="106">
                  <c:v>26.98412698412686</c:v>
                </c:pt>
                <c:pt idx="107">
                  <c:v>31.98263386396507</c:v>
                </c:pt>
                <c:pt idx="108">
                  <c:v>40.63860667634239</c:v>
                </c:pt>
                <c:pt idx="109">
                  <c:v>32.52647503782151</c:v>
                </c:pt>
                <c:pt idx="110">
                  <c:v>15.7337367624811</c:v>
                </c:pt>
                <c:pt idx="111">
                  <c:v>14.0909090909091</c:v>
                </c:pt>
                <c:pt idx="112">
                  <c:v>19.54198473282444</c:v>
                </c:pt>
                <c:pt idx="113">
                  <c:v>31.24042879019908</c:v>
                </c:pt>
                <c:pt idx="114">
                  <c:v>28.45257903494165</c:v>
                </c:pt>
                <c:pt idx="115">
                  <c:v>8.637873754152768</c:v>
                </c:pt>
                <c:pt idx="116">
                  <c:v>28.28618968386014</c:v>
                </c:pt>
                <c:pt idx="117">
                  <c:v>23.32761578044597</c:v>
                </c:pt>
                <c:pt idx="118">
                  <c:v>26.42487046632123</c:v>
                </c:pt>
              </c:numCache>
            </c:numRef>
          </c:yVal>
          <c:smooth val="0"/>
        </c:ser>
        <c:dLbls>
          <c:showLegendKey val="0"/>
          <c:showVal val="0"/>
          <c:showCatName val="0"/>
          <c:showSerName val="0"/>
          <c:showPercent val="0"/>
          <c:showBubbleSize val="0"/>
        </c:dLbls>
        <c:axId val="2131469288"/>
        <c:axId val="2131684232"/>
      </c:scatterChart>
      <c:scatterChart>
        <c:scatterStyle val="lineMarker"/>
        <c:varyColors val="0"/>
        <c:ser>
          <c:idx val="0"/>
          <c:order val="0"/>
          <c:tx>
            <c:strRef>
              <c:f>'By date'!$R$3</c:f>
              <c:strCache>
                <c:ptCount val="1"/>
                <c:pt idx="0">
                  <c:v>Mean</c:v>
                </c:pt>
              </c:strCache>
            </c:strRef>
          </c:tx>
          <c:spPr>
            <a:ln w="28575">
              <a:noFill/>
            </a:ln>
          </c:spPr>
          <c:trendline>
            <c:spPr>
              <a:ln w="25400">
                <a:solidFill>
                  <a:schemeClr val="accent1"/>
                </a:solidFill>
              </a:ln>
            </c:spPr>
            <c:trendlineType val="linear"/>
            <c:dispRSqr val="0"/>
            <c:dispEq val="0"/>
          </c:trendline>
          <c:xVal>
            <c:numRef>
              <c:f>'By date'!$Q$4:$Q$122</c:f>
              <c:numCache>
                <c:formatCode>yyyy\-mm\-dd;@</c:formatCode>
                <c:ptCount val="119"/>
                <c:pt idx="0">
                  <c:v>40442.0</c:v>
                </c:pt>
                <c:pt idx="1">
                  <c:v>40634.0</c:v>
                </c:pt>
                <c:pt idx="2">
                  <c:v>40634.0</c:v>
                </c:pt>
                <c:pt idx="3">
                  <c:v>40634.0</c:v>
                </c:pt>
                <c:pt idx="4">
                  <c:v>40634.0</c:v>
                </c:pt>
                <c:pt idx="5">
                  <c:v>40634.0</c:v>
                </c:pt>
                <c:pt idx="6">
                  <c:v>40634.0</c:v>
                </c:pt>
                <c:pt idx="7">
                  <c:v>40634.0</c:v>
                </c:pt>
                <c:pt idx="8">
                  <c:v>40634.0</c:v>
                </c:pt>
                <c:pt idx="9">
                  <c:v>40634.0</c:v>
                </c:pt>
                <c:pt idx="10">
                  <c:v>40634.0</c:v>
                </c:pt>
                <c:pt idx="11">
                  <c:v>40634.0</c:v>
                </c:pt>
                <c:pt idx="12">
                  <c:v>40634.0</c:v>
                </c:pt>
                <c:pt idx="13">
                  <c:v>40634.0</c:v>
                </c:pt>
                <c:pt idx="14">
                  <c:v>40634.0</c:v>
                </c:pt>
                <c:pt idx="15">
                  <c:v>40634.0</c:v>
                </c:pt>
                <c:pt idx="16">
                  <c:v>40634.0</c:v>
                </c:pt>
                <c:pt idx="17">
                  <c:v>40634.0</c:v>
                </c:pt>
                <c:pt idx="18">
                  <c:v>40634.0</c:v>
                </c:pt>
                <c:pt idx="19">
                  <c:v>40634.0</c:v>
                </c:pt>
                <c:pt idx="20">
                  <c:v>40634.0</c:v>
                </c:pt>
                <c:pt idx="21">
                  <c:v>40634.0</c:v>
                </c:pt>
                <c:pt idx="22">
                  <c:v>40634.0</c:v>
                </c:pt>
                <c:pt idx="23">
                  <c:v>40634.0</c:v>
                </c:pt>
                <c:pt idx="24">
                  <c:v>40634.0</c:v>
                </c:pt>
                <c:pt idx="25">
                  <c:v>40634.0</c:v>
                </c:pt>
                <c:pt idx="26">
                  <c:v>40634.0</c:v>
                </c:pt>
                <c:pt idx="27">
                  <c:v>40634.0</c:v>
                </c:pt>
                <c:pt idx="28">
                  <c:v>40634.0</c:v>
                </c:pt>
                <c:pt idx="29">
                  <c:v>40567.0</c:v>
                </c:pt>
                <c:pt idx="30">
                  <c:v>40567.0</c:v>
                </c:pt>
                <c:pt idx="31">
                  <c:v>40567.0</c:v>
                </c:pt>
                <c:pt idx="32">
                  <c:v>40567.0</c:v>
                </c:pt>
                <c:pt idx="33">
                  <c:v>40567.0</c:v>
                </c:pt>
                <c:pt idx="34">
                  <c:v>40567.0</c:v>
                </c:pt>
                <c:pt idx="35">
                  <c:v>40567.0</c:v>
                </c:pt>
                <c:pt idx="36">
                  <c:v>40567.0</c:v>
                </c:pt>
                <c:pt idx="37">
                  <c:v>40567.0</c:v>
                </c:pt>
                <c:pt idx="38">
                  <c:v>40567.0</c:v>
                </c:pt>
                <c:pt idx="39">
                  <c:v>40567.0</c:v>
                </c:pt>
                <c:pt idx="40">
                  <c:v>40567.0</c:v>
                </c:pt>
                <c:pt idx="41">
                  <c:v>40594.0</c:v>
                </c:pt>
                <c:pt idx="42">
                  <c:v>40594.0</c:v>
                </c:pt>
                <c:pt idx="43">
                  <c:v>40594.0</c:v>
                </c:pt>
                <c:pt idx="44">
                  <c:v>40594.0</c:v>
                </c:pt>
                <c:pt idx="45">
                  <c:v>40594.0</c:v>
                </c:pt>
                <c:pt idx="46">
                  <c:v>40516.0</c:v>
                </c:pt>
                <c:pt idx="47">
                  <c:v>40516.0</c:v>
                </c:pt>
                <c:pt idx="48">
                  <c:v>40516.0</c:v>
                </c:pt>
                <c:pt idx="49">
                  <c:v>40516.0</c:v>
                </c:pt>
                <c:pt idx="50">
                  <c:v>40516.0</c:v>
                </c:pt>
                <c:pt idx="51">
                  <c:v>40516.0</c:v>
                </c:pt>
                <c:pt idx="52">
                  <c:v>40516.0</c:v>
                </c:pt>
                <c:pt idx="53">
                  <c:v>40516.0</c:v>
                </c:pt>
                <c:pt idx="54">
                  <c:v>40516.0</c:v>
                </c:pt>
                <c:pt idx="55">
                  <c:v>40516.0</c:v>
                </c:pt>
                <c:pt idx="56">
                  <c:v>40516.0</c:v>
                </c:pt>
                <c:pt idx="57">
                  <c:v>40584.0</c:v>
                </c:pt>
                <c:pt idx="58">
                  <c:v>40584.0</c:v>
                </c:pt>
                <c:pt idx="59">
                  <c:v>40584.0</c:v>
                </c:pt>
                <c:pt idx="60">
                  <c:v>40584.0</c:v>
                </c:pt>
                <c:pt idx="61">
                  <c:v>40584.0</c:v>
                </c:pt>
                <c:pt idx="62">
                  <c:v>40584.0</c:v>
                </c:pt>
                <c:pt idx="63">
                  <c:v>40584.0</c:v>
                </c:pt>
                <c:pt idx="64">
                  <c:v>40584.0</c:v>
                </c:pt>
                <c:pt idx="65">
                  <c:v>40584.0</c:v>
                </c:pt>
                <c:pt idx="66">
                  <c:v>40584.0</c:v>
                </c:pt>
                <c:pt idx="67">
                  <c:v>40584.0</c:v>
                </c:pt>
                <c:pt idx="68">
                  <c:v>40584.0</c:v>
                </c:pt>
                <c:pt idx="69">
                  <c:v>40584.0</c:v>
                </c:pt>
                <c:pt idx="70">
                  <c:v>40584.0</c:v>
                </c:pt>
                <c:pt idx="71">
                  <c:v>40584.0</c:v>
                </c:pt>
                <c:pt idx="72">
                  <c:v>40584.0</c:v>
                </c:pt>
                <c:pt idx="73">
                  <c:v>40584.0</c:v>
                </c:pt>
                <c:pt idx="74">
                  <c:v>40577.0</c:v>
                </c:pt>
                <c:pt idx="75">
                  <c:v>40577.0</c:v>
                </c:pt>
                <c:pt idx="76">
                  <c:v>40577.0</c:v>
                </c:pt>
                <c:pt idx="77">
                  <c:v>40577.0</c:v>
                </c:pt>
                <c:pt idx="78">
                  <c:v>40577.0</c:v>
                </c:pt>
                <c:pt idx="79">
                  <c:v>40584.0</c:v>
                </c:pt>
                <c:pt idx="80">
                  <c:v>40584.0</c:v>
                </c:pt>
                <c:pt idx="81">
                  <c:v>40584.0</c:v>
                </c:pt>
                <c:pt idx="82">
                  <c:v>40584.0</c:v>
                </c:pt>
                <c:pt idx="83">
                  <c:v>40584.0</c:v>
                </c:pt>
                <c:pt idx="84">
                  <c:v>40584.0</c:v>
                </c:pt>
                <c:pt idx="85">
                  <c:v>40584.0</c:v>
                </c:pt>
                <c:pt idx="86">
                  <c:v>40519.0</c:v>
                </c:pt>
                <c:pt idx="87">
                  <c:v>40519.0</c:v>
                </c:pt>
                <c:pt idx="88">
                  <c:v>40519.0</c:v>
                </c:pt>
                <c:pt idx="89">
                  <c:v>40519.0</c:v>
                </c:pt>
                <c:pt idx="90">
                  <c:v>40519.0</c:v>
                </c:pt>
                <c:pt idx="91">
                  <c:v>40519.0</c:v>
                </c:pt>
                <c:pt idx="92">
                  <c:v>40559.0</c:v>
                </c:pt>
                <c:pt idx="93">
                  <c:v>40559.0</c:v>
                </c:pt>
                <c:pt idx="94">
                  <c:v>40559.0</c:v>
                </c:pt>
                <c:pt idx="95">
                  <c:v>40559.0</c:v>
                </c:pt>
                <c:pt idx="96">
                  <c:v>40559.0</c:v>
                </c:pt>
                <c:pt idx="97">
                  <c:v>40559.0</c:v>
                </c:pt>
                <c:pt idx="98">
                  <c:v>40567.0</c:v>
                </c:pt>
                <c:pt idx="99">
                  <c:v>40567.0</c:v>
                </c:pt>
                <c:pt idx="100">
                  <c:v>40567.0</c:v>
                </c:pt>
                <c:pt idx="101">
                  <c:v>40567.0</c:v>
                </c:pt>
                <c:pt idx="102">
                  <c:v>40567.0</c:v>
                </c:pt>
                <c:pt idx="103">
                  <c:v>40567.0</c:v>
                </c:pt>
                <c:pt idx="104">
                  <c:v>40451.0</c:v>
                </c:pt>
                <c:pt idx="105">
                  <c:v>40451.0</c:v>
                </c:pt>
                <c:pt idx="106">
                  <c:v>40451.0</c:v>
                </c:pt>
                <c:pt idx="107">
                  <c:v>40451.0</c:v>
                </c:pt>
                <c:pt idx="108">
                  <c:v>40451.0</c:v>
                </c:pt>
                <c:pt idx="109">
                  <c:v>40465.0</c:v>
                </c:pt>
                <c:pt idx="110">
                  <c:v>40465.0</c:v>
                </c:pt>
                <c:pt idx="111">
                  <c:v>40465.0</c:v>
                </c:pt>
                <c:pt idx="112">
                  <c:v>40465.0</c:v>
                </c:pt>
                <c:pt idx="113">
                  <c:v>40465.0</c:v>
                </c:pt>
                <c:pt idx="114">
                  <c:v>40612.0</c:v>
                </c:pt>
                <c:pt idx="115">
                  <c:v>40612.0</c:v>
                </c:pt>
                <c:pt idx="116">
                  <c:v>40612.0</c:v>
                </c:pt>
                <c:pt idx="117">
                  <c:v>40612.0</c:v>
                </c:pt>
                <c:pt idx="118">
                  <c:v>40612.0</c:v>
                </c:pt>
              </c:numCache>
            </c:numRef>
          </c:xVal>
          <c:yVal>
            <c:numRef>
              <c:f>'By date'!$R$4:$R$122</c:f>
              <c:numCache>
                <c:formatCode>####.000</c:formatCode>
                <c:ptCount val="119"/>
                <c:pt idx="0">
                  <c:v>4.0</c:v>
                </c:pt>
                <c:pt idx="1">
                  <c:v>3.594095940959407</c:v>
                </c:pt>
                <c:pt idx="2">
                  <c:v>3.65129151291514</c:v>
                </c:pt>
                <c:pt idx="3">
                  <c:v>3.518450184501837</c:v>
                </c:pt>
                <c:pt idx="4">
                  <c:v>3.607011070110705</c:v>
                </c:pt>
                <c:pt idx="5">
                  <c:v>3.341924398625438</c:v>
                </c:pt>
                <c:pt idx="6">
                  <c:v>3.448763250883398</c:v>
                </c:pt>
                <c:pt idx="7">
                  <c:v>3.498281786941581</c:v>
                </c:pt>
                <c:pt idx="8">
                  <c:v>3.4278350515464</c:v>
                </c:pt>
                <c:pt idx="9">
                  <c:v>3.405498281786943</c:v>
                </c:pt>
                <c:pt idx="10">
                  <c:v>3.446455505279033</c:v>
                </c:pt>
                <c:pt idx="11">
                  <c:v>3.497681607418856</c:v>
                </c:pt>
                <c:pt idx="12">
                  <c:v>3.475113122171943</c:v>
                </c:pt>
                <c:pt idx="13">
                  <c:v>3.484162895927603</c:v>
                </c:pt>
                <c:pt idx="14">
                  <c:v>3.384615384615388</c:v>
                </c:pt>
                <c:pt idx="15">
                  <c:v>3.455611390284757</c:v>
                </c:pt>
                <c:pt idx="16">
                  <c:v>3.435510887772195</c:v>
                </c:pt>
                <c:pt idx="17">
                  <c:v>3.383584589614743</c:v>
                </c:pt>
                <c:pt idx="18">
                  <c:v>3.381909547738688</c:v>
                </c:pt>
                <c:pt idx="19">
                  <c:v>3.470686767169182</c:v>
                </c:pt>
                <c:pt idx="20">
                  <c:v>3.47236180904522</c:v>
                </c:pt>
                <c:pt idx="21">
                  <c:v>3.165829145728643</c:v>
                </c:pt>
                <c:pt idx="22">
                  <c:v>3.386138613861384</c:v>
                </c:pt>
                <c:pt idx="23">
                  <c:v>3.289108910891088</c:v>
                </c:pt>
                <c:pt idx="24">
                  <c:v>3.417821782178215</c:v>
                </c:pt>
                <c:pt idx="25">
                  <c:v>3.38019801980198</c:v>
                </c:pt>
                <c:pt idx="26">
                  <c:v>3.336633663366336</c:v>
                </c:pt>
                <c:pt idx="27">
                  <c:v>3.4019801980198</c:v>
                </c:pt>
                <c:pt idx="28">
                  <c:v>3.196039603960397</c:v>
                </c:pt>
                <c:pt idx="29">
                  <c:v>3.19885277246654</c:v>
                </c:pt>
                <c:pt idx="30">
                  <c:v>3.042553191489361</c:v>
                </c:pt>
                <c:pt idx="31">
                  <c:v>3.25621414913958</c:v>
                </c:pt>
                <c:pt idx="32">
                  <c:v>3.340425531914894</c:v>
                </c:pt>
                <c:pt idx="33">
                  <c:v>3.0</c:v>
                </c:pt>
                <c:pt idx="34">
                  <c:v>3.289272030651341</c:v>
                </c:pt>
                <c:pt idx="35">
                  <c:v>3.319311663479921</c:v>
                </c:pt>
                <c:pt idx="36">
                  <c:v>3.042553191489361</c:v>
                </c:pt>
                <c:pt idx="37">
                  <c:v>2.680851063829788</c:v>
                </c:pt>
                <c:pt idx="38">
                  <c:v>3.076481835564052</c:v>
                </c:pt>
                <c:pt idx="39">
                  <c:v>2.893617021276596</c:v>
                </c:pt>
                <c:pt idx="40">
                  <c:v>3.217973231357562</c:v>
                </c:pt>
                <c:pt idx="41">
                  <c:v>3.5625</c:v>
                </c:pt>
                <c:pt idx="42">
                  <c:v>3.582031250000007</c:v>
                </c:pt>
                <c:pt idx="43">
                  <c:v>3.525390625</c:v>
                </c:pt>
                <c:pt idx="44">
                  <c:v>3.58984375</c:v>
                </c:pt>
                <c:pt idx="45">
                  <c:v>3.615234375</c:v>
                </c:pt>
                <c:pt idx="46">
                  <c:v>3.408216328653144</c:v>
                </c:pt>
                <c:pt idx="47">
                  <c:v>3.42768273716952</c:v>
                </c:pt>
                <c:pt idx="48">
                  <c:v>3.500777604976675</c:v>
                </c:pt>
                <c:pt idx="49">
                  <c:v>3.273198548470724</c:v>
                </c:pt>
                <c:pt idx="50">
                  <c:v>3.21721099015034</c:v>
                </c:pt>
                <c:pt idx="51">
                  <c:v>3.14463452566097</c:v>
                </c:pt>
                <c:pt idx="52">
                  <c:v>2.9808190772421</c:v>
                </c:pt>
                <c:pt idx="53">
                  <c:v>3.455676516329697</c:v>
                </c:pt>
                <c:pt idx="54">
                  <c:v>3.475819032761311</c:v>
                </c:pt>
                <c:pt idx="55">
                  <c:v>3.100364014560581</c:v>
                </c:pt>
                <c:pt idx="56">
                  <c:v>3.219284603421464</c:v>
                </c:pt>
                <c:pt idx="57">
                  <c:v>3.239482200647247</c:v>
                </c:pt>
                <c:pt idx="58">
                  <c:v>3.305993690851734</c:v>
                </c:pt>
                <c:pt idx="59">
                  <c:v>3.322274881516586</c:v>
                </c:pt>
                <c:pt idx="60">
                  <c:v>3.30757097791799</c:v>
                </c:pt>
                <c:pt idx="61">
                  <c:v>3.293375394321762</c:v>
                </c:pt>
                <c:pt idx="62">
                  <c:v>3.342368045649073</c:v>
                </c:pt>
                <c:pt idx="63">
                  <c:v>3.398002853067043</c:v>
                </c:pt>
                <c:pt idx="64">
                  <c:v>3.310984308131242</c:v>
                </c:pt>
                <c:pt idx="65">
                  <c:v>3.403708987161198</c:v>
                </c:pt>
                <c:pt idx="66">
                  <c:v>3.32952924393724</c:v>
                </c:pt>
                <c:pt idx="67">
                  <c:v>3.525723472668809</c:v>
                </c:pt>
                <c:pt idx="68">
                  <c:v>3.29260450160772</c:v>
                </c:pt>
                <c:pt idx="69">
                  <c:v>3.170418006430867</c:v>
                </c:pt>
                <c:pt idx="70">
                  <c:v>3.197749196141479</c:v>
                </c:pt>
                <c:pt idx="71">
                  <c:v>2.948553054662387</c:v>
                </c:pt>
                <c:pt idx="72">
                  <c:v>3.030546623794204</c:v>
                </c:pt>
                <c:pt idx="73">
                  <c:v>3.215088282504013</c:v>
                </c:pt>
                <c:pt idx="74">
                  <c:v>3.021015761821376</c:v>
                </c:pt>
                <c:pt idx="75">
                  <c:v>2.997130559540891</c:v>
                </c:pt>
                <c:pt idx="76">
                  <c:v>3.028694404591103</c:v>
                </c:pt>
                <c:pt idx="77">
                  <c:v>2.9454806312769</c:v>
                </c:pt>
                <c:pt idx="78">
                  <c:v>2.977044476327121</c:v>
                </c:pt>
                <c:pt idx="79">
                  <c:v>3.504378283712783</c:v>
                </c:pt>
                <c:pt idx="80">
                  <c:v>3.182136602451841</c:v>
                </c:pt>
                <c:pt idx="81">
                  <c:v>3.063047285464098</c:v>
                </c:pt>
                <c:pt idx="82">
                  <c:v>2.926829268292682</c:v>
                </c:pt>
                <c:pt idx="83">
                  <c:v>2.898423817863398</c:v>
                </c:pt>
                <c:pt idx="84">
                  <c:v>3.021015761821374</c:v>
                </c:pt>
                <c:pt idx="85">
                  <c:v>3.117338003502628</c:v>
                </c:pt>
                <c:pt idx="86">
                  <c:v>3.339285714285706</c:v>
                </c:pt>
                <c:pt idx="87">
                  <c:v>3.116071428571429</c:v>
                </c:pt>
                <c:pt idx="88">
                  <c:v>3.446428571428571</c:v>
                </c:pt>
                <c:pt idx="89">
                  <c:v>3.133928571428572</c:v>
                </c:pt>
                <c:pt idx="90">
                  <c:v>3.36936936936937</c:v>
                </c:pt>
                <c:pt idx="91">
                  <c:v>3.428571428571434</c:v>
                </c:pt>
                <c:pt idx="92">
                  <c:v>3.440860215053758</c:v>
                </c:pt>
                <c:pt idx="93">
                  <c:v>3.241167434715817</c:v>
                </c:pt>
                <c:pt idx="94">
                  <c:v>3.130645161290324</c:v>
                </c:pt>
                <c:pt idx="95">
                  <c:v>3.352755905511796</c:v>
                </c:pt>
                <c:pt idx="96">
                  <c:v>2.980030721966205</c:v>
                </c:pt>
                <c:pt idx="97">
                  <c:v>3.590111642743222</c:v>
                </c:pt>
                <c:pt idx="98">
                  <c:v>3.093617021276595</c:v>
                </c:pt>
                <c:pt idx="99">
                  <c:v>2.953191489361706</c:v>
                </c:pt>
                <c:pt idx="100">
                  <c:v>2.992907801418439</c:v>
                </c:pt>
                <c:pt idx="101">
                  <c:v>3.082269503546099</c:v>
                </c:pt>
                <c:pt idx="102">
                  <c:v>2.79858156028369</c:v>
                </c:pt>
                <c:pt idx="103">
                  <c:v>3.082269503546099</c:v>
                </c:pt>
                <c:pt idx="104">
                  <c:v>2.885672937771346</c:v>
                </c:pt>
                <c:pt idx="105">
                  <c:v>3.01298701298702</c:v>
                </c:pt>
                <c:pt idx="106">
                  <c:v>2.88023088023088</c:v>
                </c:pt>
                <c:pt idx="107">
                  <c:v>2.820549927641097</c:v>
                </c:pt>
                <c:pt idx="108">
                  <c:v>2.685050798258348</c:v>
                </c:pt>
                <c:pt idx="109">
                  <c:v>2.910470409711677</c:v>
                </c:pt>
                <c:pt idx="110">
                  <c:v>3.110773899848257</c:v>
                </c:pt>
                <c:pt idx="111">
                  <c:v>3.167173252279644</c:v>
                </c:pt>
                <c:pt idx="112">
                  <c:v>3.078101071975505</c:v>
                </c:pt>
                <c:pt idx="113">
                  <c:v>2.789554531490021</c:v>
                </c:pt>
                <c:pt idx="114">
                  <c:v>3.014975041597346</c:v>
                </c:pt>
                <c:pt idx="115">
                  <c:v>3.576411960132887</c:v>
                </c:pt>
                <c:pt idx="116">
                  <c:v>2.991666666666666</c:v>
                </c:pt>
                <c:pt idx="117">
                  <c:v>3.171821305841928</c:v>
                </c:pt>
                <c:pt idx="118">
                  <c:v>3.034542314335057</c:v>
                </c:pt>
              </c:numCache>
            </c:numRef>
          </c:yVal>
          <c:smooth val="0"/>
        </c:ser>
        <c:dLbls>
          <c:showLegendKey val="0"/>
          <c:showVal val="0"/>
          <c:showCatName val="0"/>
          <c:showSerName val="0"/>
          <c:showPercent val="0"/>
          <c:showBubbleSize val="0"/>
        </c:dLbls>
        <c:axId val="2131484216"/>
        <c:axId val="2131466248"/>
      </c:scatterChart>
      <c:valAx>
        <c:axId val="2131469288"/>
        <c:scaling>
          <c:orientation val="minMax"/>
        </c:scaling>
        <c:delete val="0"/>
        <c:axPos val="b"/>
        <c:majorGridlines/>
        <c:minorGridlines/>
        <c:title>
          <c:tx>
            <c:rich>
              <a:bodyPr/>
              <a:lstStyle/>
              <a:p>
                <a:pPr>
                  <a:defRPr sz="1800"/>
                </a:pPr>
                <a:r>
                  <a:rPr lang="en-CA" sz="1800"/>
                  <a:t>Approximate deliverable</a:t>
                </a:r>
                <a:r>
                  <a:rPr lang="en-CA" sz="1800" baseline="0"/>
                  <a:t> date</a:t>
                </a:r>
                <a:endParaRPr lang="en-CA" sz="1800"/>
              </a:p>
            </c:rich>
          </c:tx>
          <c:overlay val="0"/>
        </c:title>
        <c:numFmt formatCode="yyyy\-mm;@" sourceLinked="0"/>
        <c:majorTickMark val="out"/>
        <c:minorTickMark val="none"/>
        <c:tickLblPos val="nextTo"/>
        <c:txPr>
          <a:bodyPr/>
          <a:lstStyle/>
          <a:p>
            <a:pPr>
              <a:defRPr sz="1200"/>
            </a:pPr>
            <a:endParaRPr lang="en-US"/>
          </a:p>
        </c:txPr>
        <c:crossAx val="2131684232"/>
        <c:crosses val="autoZero"/>
        <c:crossBetween val="midCat"/>
      </c:valAx>
      <c:valAx>
        <c:axId val="2131684232"/>
        <c:scaling>
          <c:orientation val="minMax"/>
        </c:scaling>
        <c:delete val="0"/>
        <c:axPos val="l"/>
        <c:majorGridlines/>
        <c:minorGridlines/>
        <c:title>
          <c:tx>
            <c:rich>
              <a:bodyPr/>
              <a:lstStyle/>
              <a:p>
                <a:pPr>
                  <a:defRPr sz="2400"/>
                </a:pPr>
                <a:r>
                  <a:rPr lang="en-CA" sz="2400"/>
                  <a:t>Percent</a:t>
                </a:r>
                <a:r>
                  <a:rPr lang="en-CA" sz="2400" baseline="0"/>
                  <a:t> below target</a:t>
                </a:r>
                <a:endParaRPr lang="en-CA" sz="2400"/>
              </a:p>
            </c:rich>
          </c:tx>
          <c:overlay val="0"/>
        </c:title>
        <c:numFmt formatCode="####" sourceLinked="1"/>
        <c:majorTickMark val="out"/>
        <c:minorTickMark val="none"/>
        <c:tickLblPos val="nextTo"/>
        <c:txPr>
          <a:bodyPr/>
          <a:lstStyle/>
          <a:p>
            <a:pPr>
              <a:defRPr sz="1600"/>
            </a:pPr>
            <a:endParaRPr lang="en-US"/>
          </a:p>
        </c:txPr>
        <c:crossAx val="2131469288"/>
        <c:crosses val="autoZero"/>
        <c:crossBetween val="midCat"/>
      </c:valAx>
      <c:valAx>
        <c:axId val="2131466248"/>
        <c:scaling>
          <c:orientation val="minMax"/>
          <c:max val="4.0"/>
          <c:min val="2.0"/>
        </c:scaling>
        <c:delete val="0"/>
        <c:axPos val="r"/>
        <c:numFmt formatCode="####.000" sourceLinked="1"/>
        <c:majorTickMark val="out"/>
        <c:minorTickMark val="none"/>
        <c:tickLblPos val="nextTo"/>
        <c:txPr>
          <a:bodyPr/>
          <a:lstStyle/>
          <a:p>
            <a:pPr>
              <a:defRPr sz="1600"/>
            </a:pPr>
            <a:endParaRPr lang="en-US"/>
          </a:p>
        </c:txPr>
        <c:crossAx val="2131484216"/>
        <c:crosses val="max"/>
        <c:crossBetween val="midCat"/>
      </c:valAx>
      <c:valAx>
        <c:axId val="2131484216"/>
        <c:scaling>
          <c:orientation val="minMax"/>
        </c:scaling>
        <c:delete val="1"/>
        <c:axPos val="b"/>
        <c:numFmt formatCode="yyyy\-mm\-dd;@" sourceLinked="1"/>
        <c:majorTickMark val="out"/>
        <c:minorTickMark val="none"/>
        <c:tickLblPos val="none"/>
        <c:crossAx val="2131466248"/>
        <c:crosses val="autoZero"/>
        <c:crossBetween val="midCat"/>
      </c:valAx>
    </c:plotArea>
    <c:legend>
      <c:legendPos val="r"/>
      <c:layout>
        <c:manualLayout>
          <c:xMode val="edge"/>
          <c:yMode val="edge"/>
          <c:x val="0.750438571341536"/>
          <c:y val="0.0302481067521869"/>
          <c:w val="0.196935107568693"/>
          <c:h val="0.767367721716562"/>
        </c:manualLayout>
      </c:layout>
      <c:overlay val="0"/>
      <c:txPr>
        <a:bodyPr/>
        <a:lstStyle/>
        <a:p>
          <a:pPr>
            <a:defRPr sz="1800"/>
          </a:pPr>
          <a:endParaRPr lang="en-US"/>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0.70968</cdr:x>
      <cdr:y>0.20006</cdr:y>
    </cdr:from>
    <cdr:to>
      <cdr:x>0.75247</cdr:x>
      <cdr:y>0.62563</cdr:y>
    </cdr:to>
    <cdr:sp macro="" textlink="">
      <cdr:nvSpPr>
        <cdr:cNvPr id="2" name="TextBox 1"/>
        <cdr:cNvSpPr txBox="1"/>
      </cdr:nvSpPr>
      <cdr:spPr>
        <a:xfrm xmlns:a="http://schemas.openxmlformats.org/drawingml/2006/main" rot="16200000">
          <a:off x="5455540" y="1889276"/>
          <a:ext cx="2144400" cy="38207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CA" sz="2400" b="1" dirty="0"/>
            <a:t>Mean score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ECF83C-45DB-42BF-B048-FA4177BE7829}" type="datetimeFigureOut">
              <a:rPr lang="en-CA" smtClean="0"/>
              <a:pPr/>
              <a:t>12-07-04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673EE3-AF48-4193-BDAC-EDEF37863A44}" type="slidenum">
              <a:rPr lang="en-CA" smtClean="0"/>
              <a:pPr/>
              <a:t>‹#›</a:t>
            </a:fld>
            <a:endParaRPr lang="en-CA"/>
          </a:p>
        </p:txBody>
      </p:sp>
    </p:spTree>
    <p:extLst>
      <p:ext uri="{BB962C8B-B14F-4D97-AF65-F5344CB8AC3E}">
        <p14:creationId xmlns:p14="http://schemas.microsoft.com/office/powerpoint/2010/main" val="2604780848"/>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oiep.cofc.edu/assessment/rubics-repository.php" TargetMode="External"/><Relationship Id="rId4" Type="http://schemas.openxmlformats.org/officeDocument/2006/relationships/hyperlink" Target="http://www.learningoutcomeassessment.org/Rubrics.htm" TargetMode="External"/><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 Id="rId3" Type="http://schemas.openxmlformats.org/officeDocument/2006/relationships/hyperlink" Target="http://onlinelibrary.wiley.com.proxy.queensu.ca/doi/10.1002/tea.v48.8/issuetoc"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 Id="rId3" Type="http://schemas.openxmlformats.org/officeDocument/2006/relationships/hyperlink" Target="http://www.tandfonline.com/doi/pdf/10.1080/0969595950020306"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 Id="rId3" Type="http://schemas.openxmlformats.org/officeDocument/2006/relationships/hyperlink" Target="http://assessment.tamu.edu/asmt_help/AssessmentRubric2012_01_20.pdf"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Resources: Heywood, Assessment in Higher Ed. </a:t>
            </a:r>
          </a:p>
          <a:p>
            <a:r>
              <a:rPr lang="en-CA" baseline="0" dirty="0" smtClean="0"/>
              <a:t>Rubrics book</a:t>
            </a:r>
          </a:p>
          <a:p>
            <a:r>
              <a:rPr lang="en-CA" baseline="0" dirty="0" smtClean="0"/>
              <a:t>Program evaluation book</a:t>
            </a:r>
          </a:p>
          <a:p>
            <a:endParaRPr lang="en-CA" baseline="0" dirty="0" smtClean="0"/>
          </a:p>
          <a:p>
            <a:pPr fontAlgn="base">
              <a:buFont typeface="Arial" pitchFamily="34" charset="0"/>
              <a:buNone/>
            </a:pPr>
            <a:r>
              <a:rPr lang="en-CA" sz="1800" b="0" i="0" kern="1200" baseline="0" dirty="0" smtClean="0">
                <a:solidFill>
                  <a:schemeClr val="tx1"/>
                </a:solidFill>
                <a:latin typeface="+mn-lt"/>
                <a:ea typeface="+mn-ea"/>
                <a:cs typeface="+mn-cs"/>
              </a:rPr>
              <a:t>Possible content:</a:t>
            </a:r>
          </a:p>
          <a:p>
            <a:pPr fontAlgn="base"/>
            <a:endParaRPr lang="en-CA" sz="1800" b="0" i="0" kern="1200" dirty="0" smtClean="0">
              <a:solidFill>
                <a:schemeClr val="tx1"/>
              </a:solidFill>
              <a:latin typeface="+mn-lt"/>
              <a:ea typeface="+mn-ea"/>
              <a:cs typeface="+mn-cs"/>
            </a:endParaRPr>
          </a:p>
          <a:p>
            <a:pPr fontAlgn="base"/>
            <a:r>
              <a:rPr lang="en-CA" sz="1800" b="0" i="0" kern="1200" dirty="0" smtClean="0">
                <a:solidFill>
                  <a:schemeClr val="tx1"/>
                </a:solidFill>
                <a:latin typeface="+mn-lt"/>
                <a:ea typeface="+mn-ea"/>
                <a:cs typeface="+mn-cs"/>
              </a:rPr>
              <a:t>Develop scoring rubrics to assist in evaluating abstract learning outcomes.</a:t>
            </a:r>
          </a:p>
          <a:p>
            <a:pPr fontAlgn="base"/>
            <a:r>
              <a:rPr lang="en-CA" sz="1800" b="0" i="0" kern="1200" dirty="0" smtClean="0">
                <a:solidFill>
                  <a:schemeClr val="tx1"/>
                </a:solidFill>
                <a:latin typeface="+mn-lt"/>
                <a:ea typeface="+mn-ea"/>
                <a:cs typeface="+mn-cs"/>
              </a:rPr>
              <a:t>Understand the pros and cons of various data collection methods.</a:t>
            </a:r>
          </a:p>
          <a:p>
            <a:pPr fontAlgn="base"/>
            <a:r>
              <a:rPr lang="en-CA" sz="1800" b="0" i="0" kern="1200" dirty="0" smtClean="0">
                <a:solidFill>
                  <a:schemeClr val="tx1"/>
                </a:solidFill>
                <a:latin typeface="+mn-lt"/>
                <a:ea typeface="+mn-ea"/>
                <a:cs typeface="+mn-cs"/>
              </a:rPr>
              <a:t>Utilize a planning matrix.</a:t>
            </a:r>
          </a:p>
          <a:p>
            <a:pPr fontAlgn="base"/>
            <a:r>
              <a:rPr lang="en-CA" sz="1800" b="0" i="0" kern="1200" dirty="0" smtClean="0">
                <a:solidFill>
                  <a:schemeClr val="tx1"/>
                </a:solidFill>
                <a:latin typeface="+mn-lt"/>
                <a:ea typeface="+mn-ea"/>
                <a:cs typeface="+mn-cs"/>
              </a:rPr>
              <a:t>Create clear and concise reports on assessment processes and results.</a:t>
            </a:r>
          </a:p>
          <a:p>
            <a:pPr fontAlgn="base"/>
            <a:r>
              <a:rPr lang="en-CA" sz="1800" b="0" i="0" kern="1200" dirty="0" smtClean="0">
                <a:solidFill>
                  <a:schemeClr val="tx1"/>
                </a:solidFill>
                <a:latin typeface="+mn-lt"/>
                <a:ea typeface="+mn-ea"/>
                <a:cs typeface="+mn-cs"/>
              </a:rPr>
              <a:t>Understand the difference between assessing program educational objectives and student learning outcomes.</a:t>
            </a:r>
          </a:p>
          <a:p>
            <a:pPr fontAlgn="base"/>
            <a:r>
              <a:rPr lang="en-CA" sz="1800" b="0" i="0" kern="1200" dirty="0" smtClean="0">
                <a:solidFill>
                  <a:schemeClr val="tx1"/>
                </a:solidFill>
                <a:latin typeface="+mn-lt"/>
                <a:ea typeface="+mn-ea"/>
                <a:cs typeface="+mn-cs"/>
              </a:rPr>
              <a:t>Understand the challenge of engaging faculty.</a:t>
            </a:r>
          </a:p>
          <a:p>
            <a:pPr fontAlgn="base"/>
            <a:r>
              <a:rPr lang="en-CA" sz="1800" b="1" i="0" kern="1200" dirty="0" smtClean="0">
                <a:solidFill>
                  <a:schemeClr val="tx1"/>
                </a:solidFill>
                <a:latin typeface="+mn-lt"/>
                <a:ea typeface="+mn-ea"/>
                <a:cs typeface="+mn-cs"/>
              </a:rPr>
              <a:t>Here is a brief outline of the day:</a:t>
            </a:r>
          </a:p>
          <a:p>
            <a:pPr fontAlgn="base"/>
            <a:r>
              <a:rPr lang="en-CA" sz="1800" b="0" i="0" kern="1200" dirty="0" smtClean="0">
                <a:solidFill>
                  <a:schemeClr val="tx1"/>
                </a:solidFill>
                <a:latin typeface="+mn-lt"/>
                <a:ea typeface="+mn-ea"/>
                <a:cs typeface="+mn-cs"/>
              </a:rPr>
              <a:t>Introduction and review of key terminology</a:t>
            </a:r>
          </a:p>
          <a:p>
            <a:pPr fontAlgn="base"/>
            <a:r>
              <a:rPr lang="en-CA" sz="1800" b="0" i="0" kern="1200" dirty="0" smtClean="0">
                <a:solidFill>
                  <a:schemeClr val="tx1"/>
                </a:solidFill>
                <a:latin typeface="+mn-lt"/>
                <a:ea typeface="+mn-ea"/>
                <a:cs typeface="+mn-cs"/>
              </a:rPr>
              <a:t>Introduction to the assessment plan cycle as it relates to continuous quality improvement</a:t>
            </a:r>
          </a:p>
          <a:p>
            <a:pPr fontAlgn="base"/>
            <a:r>
              <a:rPr lang="en-CA" sz="1800" b="0" i="0" kern="1200" dirty="0" smtClean="0">
                <a:solidFill>
                  <a:schemeClr val="tx1"/>
                </a:solidFill>
                <a:latin typeface="+mn-lt"/>
                <a:ea typeface="+mn-ea"/>
                <a:cs typeface="+mn-cs"/>
              </a:rPr>
              <a:t>Developing measurable performance criteria</a:t>
            </a:r>
          </a:p>
          <a:p>
            <a:pPr fontAlgn="base"/>
            <a:r>
              <a:rPr lang="en-CA" sz="1800" b="0" i="0" kern="1200" dirty="0" smtClean="0">
                <a:solidFill>
                  <a:schemeClr val="tx1"/>
                </a:solidFill>
                <a:latin typeface="+mn-lt"/>
                <a:ea typeface="+mn-ea"/>
                <a:cs typeface="+mn-cs"/>
              </a:rPr>
              <a:t>Writing scoring rubrics</a:t>
            </a:r>
          </a:p>
          <a:p>
            <a:pPr fontAlgn="base"/>
            <a:r>
              <a:rPr lang="en-CA" sz="1800" b="0" i="0" kern="1200" dirty="0" smtClean="0">
                <a:solidFill>
                  <a:schemeClr val="tx1"/>
                </a:solidFill>
                <a:latin typeface="+mn-lt"/>
                <a:ea typeface="+mn-ea"/>
                <a:cs typeface="+mn-cs"/>
              </a:rPr>
              <a:t>Simplifying curriculum mapping</a:t>
            </a:r>
          </a:p>
          <a:p>
            <a:pPr fontAlgn="base"/>
            <a:r>
              <a:rPr lang="en-CA" sz="1800" b="0" i="0" kern="1200" dirty="0" smtClean="0">
                <a:solidFill>
                  <a:schemeClr val="tx1"/>
                </a:solidFill>
                <a:latin typeface="+mn-lt"/>
                <a:ea typeface="+mn-ea"/>
                <a:cs typeface="+mn-cs"/>
              </a:rPr>
              <a:t>Reviewing and selecting data collection tools</a:t>
            </a:r>
          </a:p>
          <a:p>
            <a:pPr fontAlgn="base"/>
            <a:r>
              <a:rPr lang="en-CA" sz="1800" b="0" i="0" kern="1200" dirty="0" smtClean="0">
                <a:solidFill>
                  <a:schemeClr val="tx1"/>
                </a:solidFill>
                <a:latin typeface="+mn-lt"/>
                <a:ea typeface="+mn-ea"/>
                <a:cs typeface="+mn-cs"/>
              </a:rPr>
              <a:t>Developing efficient, sustainable processes</a:t>
            </a:r>
          </a:p>
          <a:p>
            <a:pPr fontAlgn="base"/>
            <a:r>
              <a:rPr lang="en-CA" sz="1800" b="0" i="0" kern="1200" dirty="0" smtClean="0">
                <a:solidFill>
                  <a:schemeClr val="tx1"/>
                </a:solidFill>
                <a:latin typeface="+mn-lt"/>
                <a:ea typeface="+mn-ea"/>
                <a:cs typeface="+mn-cs"/>
              </a:rPr>
              <a:t>Reviewing a planning matrix</a:t>
            </a:r>
          </a:p>
          <a:p>
            <a:pPr fontAlgn="base"/>
            <a:r>
              <a:rPr lang="en-CA" sz="1800" b="0" i="0" kern="1200" dirty="0" smtClean="0">
                <a:solidFill>
                  <a:schemeClr val="tx1"/>
                </a:solidFill>
                <a:latin typeface="+mn-lt"/>
                <a:ea typeface="+mn-ea"/>
                <a:cs typeface="+mn-cs"/>
              </a:rPr>
              <a:t>Reporting results</a:t>
            </a:r>
          </a:p>
          <a:p>
            <a:pPr fontAlgn="base"/>
            <a:r>
              <a:rPr lang="en-CA" sz="1800" b="0" i="0" kern="1200" dirty="0" smtClean="0">
                <a:solidFill>
                  <a:schemeClr val="tx1"/>
                </a:solidFill>
                <a:latin typeface="+mn-lt"/>
                <a:ea typeface="+mn-ea"/>
                <a:cs typeface="+mn-cs"/>
              </a:rPr>
              <a:t>Identifying faculty resistance</a:t>
            </a:r>
          </a:p>
          <a:p>
            <a:pPr fontAlgn="base"/>
            <a:r>
              <a:rPr lang="en-CA" sz="1800" b="0" i="0" kern="1200" dirty="0" smtClean="0">
                <a:solidFill>
                  <a:schemeClr val="tx1"/>
                </a:solidFill>
                <a:latin typeface="+mn-lt"/>
                <a:ea typeface="+mn-ea"/>
                <a:cs typeface="+mn-cs"/>
              </a:rPr>
              <a:t>If you've already developed your program's objectives and outcomes, and you're looking to take the next steps in your assessment plan, this workshop is for you.</a:t>
            </a:r>
          </a:p>
          <a:p>
            <a:endParaRPr lang="en-CA" baseline="0" dirty="0" smtClean="0"/>
          </a:p>
        </p:txBody>
      </p:sp>
      <p:sp>
        <p:nvSpPr>
          <p:cNvPr id="4" name="Slide Number Placeholder 3"/>
          <p:cNvSpPr>
            <a:spLocks noGrp="1"/>
          </p:cNvSpPr>
          <p:nvPr>
            <p:ph type="sldNum" sz="quarter" idx="10"/>
          </p:nvPr>
        </p:nvSpPr>
        <p:spPr/>
        <p:txBody>
          <a:bodyPr/>
          <a:lstStyle/>
          <a:p>
            <a:fld id="{4A77001A-BEC7-46AF-B995-69CBBC0B2908}" type="slidenum">
              <a:rPr lang="en-CA" smtClean="0"/>
              <a:pPr/>
              <a:t>1</a:t>
            </a:fld>
            <a:endParaRPr lang="en-CA"/>
          </a:p>
        </p:txBody>
      </p:sp>
    </p:spTree>
    <p:extLst>
      <p:ext uri="{BB962C8B-B14F-4D97-AF65-F5344CB8AC3E}">
        <p14:creationId xmlns:p14="http://schemas.microsoft.com/office/powerpoint/2010/main" val="2917796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What has the greatest effect on student performance?</a:t>
            </a:r>
            <a:endParaRPr lang="en-CA" dirty="0"/>
          </a:p>
        </p:txBody>
      </p:sp>
      <p:sp>
        <p:nvSpPr>
          <p:cNvPr id="4" name="Slide Number Placeholder 3"/>
          <p:cNvSpPr>
            <a:spLocks noGrp="1"/>
          </p:cNvSpPr>
          <p:nvPr>
            <p:ph type="sldNum" sz="quarter" idx="10"/>
          </p:nvPr>
        </p:nvSpPr>
        <p:spPr/>
        <p:txBody>
          <a:bodyPr/>
          <a:lstStyle/>
          <a:p>
            <a:fld id="{F7673EE3-AF48-4193-BDAC-EDEF37863A44}" type="slidenum">
              <a:rPr lang="en-CA" smtClean="0"/>
              <a:pPr/>
              <a:t>12</a:t>
            </a:fld>
            <a:endParaRPr lang="en-CA"/>
          </a:p>
        </p:txBody>
      </p:sp>
    </p:spTree>
    <p:extLst>
      <p:ext uri="{BB962C8B-B14F-4D97-AF65-F5344CB8AC3E}">
        <p14:creationId xmlns:p14="http://schemas.microsoft.com/office/powerpoint/2010/main" val="3445146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Course learning outcomes, if available, can set program indicators.</a:t>
            </a:r>
          </a:p>
          <a:p>
            <a:r>
              <a:rPr lang="en-CA" dirty="0" smtClean="0"/>
              <a:t>Or indicators can be tied to courses and used to develop</a:t>
            </a:r>
            <a:r>
              <a:rPr lang="en-CA" baseline="0" dirty="0" smtClean="0"/>
              <a:t> course learning outcomes.</a:t>
            </a:r>
            <a:endParaRPr lang="en-CA" dirty="0"/>
          </a:p>
        </p:txBody>
      </p:sp>
      <p:sp>
        <p:nvSpPr>
          <p:cNvPr id="4" name="Slide Number Placeholder 3"/>
          <p:cNvSpPr>
            <a:spLocks noGrp="1"/>
          </p:cNvSpPr>
          <p:nvPr>
            <p:ph type="sldNum" sz="quarter" idx="10"/>
          </p:nvPr>
        </p:nvSpPr>
        <p:spPr/>
        <p:txBody>
          <a:bodyPr/>
          <a:lstStyle/>
          <a:p>
            <a:fld id="{F7673EE3-AF48-4193-BDAC-EDEF37863A44}" type="slidenum">
              <a:rPr lang="en-CA" smtClean="0"/>
              <a:pPr/>
              <a:t>14</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 course’s activities tie into program’s plan by ensuring that courses</a:t>
            </a:r>
            <a:r>
              <a:rPr lang="en-CA" baseline="0" dirty="0" smtClean="0"/>
              <a:t> align with the attributes and indicators, and ensuring that data on student performance goes back to the program for program improvement.</a:t>
            </a:r>
            <a:endParaRPr lang="en-CA" dirty="0"/>
          </a:p>
        </p:txBody>
      </p:sp>
      <p:sp>
        <p:nvSpPr>
          <p:cNvPr id="4" name="Slide Number Placeholder 3"/>
          <p:cNvSpPr>
            <a:spLocks noGrp="1"/>
          </p:cNvSpPr>
          <p:nvPr>
            <p:ph type="sldNum" sz="quarter" idx="10"/>
          </p:nvPr>
        </p:nvSpPr>
        <p:spPr/>
        <p:txBody>
          <a:bodyPr/>
          <a:lstStyle/>
          <a:p>
            <a:fld id="{F7673EE3-AF48-4193-BDAC-EDEF37863A44}" type="slidenum">
              <a:rPr lang="en-CA" smtClean="0"/>
              <a:pPr/>
              <a:t>18</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Mapping between program</a:t>
            </a:r>
            <a:r>
              <a:rPr lang="en-CA" baseline="0" dirty="0" smtClean="0"/>
              <a:t> wide indicators (codes), learning outcomes in the course (#s), instructional approach, activity, and assessment</a:t>
            </a:r>
            <a:endParaRPr lang="en-CA" dirty="0"/>
          </a:p>
        </p:txBody>
      </p:sp>
      <p:sp>
        <p:nvSpPr>
          <p:cNvPr id="4" name="Slide Number Placeholder 3"/>
          <p:cNvSpPr>
            <a:spLocks noGrp="1"/>
          </p:cNvSpPr>
          <p:nvPr>
            <p:ph type="sldNum" sz="quarter" idx="10"/>
          </p:nvPr>
        </p:nvSpPr>
        <p:spPr/>
        <p:txBody>
          <a:bodyPr/>
          <a:lstStyle/>
          <a:p>
            <a:fld id="{F7673EE3-AF48-4193-BDAC-EDEF37863A44}" type="slidenum">
              <a:rPr lang="en-CA" smtClean="0"/>
              <a:pPr/>
              <a:t>19</a:t>
            </a:fld>
            <a:endParaRPr lang="en-CA"/>
          </a:p>
        </p:txBody>
      </p:sp>
    </p:spTree>
    <p:extLst>
      <p:ext uri="{BB962C8B-B14F-4D97-AF65-F5344CB8AC3E}">
        <p14:creationId xmlns:p14="http://schemas.microsoft.com/office/powerpoint/2010/main" val="3302303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peer instruction and conceptual</a:t>
            </a:r>
            <a:r>
              <a:rPr lang="en-CA" baseline="0" dirty="0" smtClean="0"/>
              <a:t> questions focus on conceptual understanding of physical systems. These approaches can be extended to complex problems: uncertain or unknown information, may be contradictory, multiple goals, multiple solutions, etc.</a:t>
            </a:r>
            <a:endParaRPr lang="en-CA" dirty="0"/>
          </a:p>
        </p:txBody>
      </p:sp>
      <p:sp>
        <p:nvSpPr>
          <p:cNvPr id="4" name="Slide Number Placeholder 3"/>
          <p:cNvSpPr>
            <a:spLocks noGrp="1"/>
          </p:cNvSpPr>
          <p:nvPr>
            <p:ph type="sldNum" sz="quarter" idx="10"/>
          </p:nvPr>
        </p:nvSpPr>
        <p:spPr/>
        <p:txBody>
          <a:bodyPr/>
          <a:lstStyle/>
          <a:p>
            <a:fld id="{4A77001A-BEC7-46AF-B995-69CBBC0B2908}" type="slidenum">
              <a:rPr lang="en-CA" smtClean="0"/>
              <a:pPr/>
              <a:t>20</a:t>
            </a:fld>
            <a:endParaRPr lang="en-CA"/>
          </a:p>
        </p:txBody>
      </p:sp>
    </p:spTree>
    <p:extLst>
      <p:ext uri="{BB962C8B-B14F-4D97-AF65-F5344CB8AC3E}">
        <p14:creationId xmlns:p14="http://schemas.microsoft.com/office/powerpoint/2010/main" val="3326942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10" name="Rectangle 6"/>
          <p:cNvSpPr>
            <a:spLocks noGrp="1" noChangeArrowheads="1"/>
          </p:cNvSpPr>
          <p:nvPr>
            <p:ph type="sldNum" sz="quarter"/>
          </p:nvPr>
        </p:nvSpPr>
        <p:spPr>
          <a:noFill/>
        </p:spPr>
        <p:txBody>
          <a:bodyPr/>
          <a:lstStyle/>
          <a:p>
            <a:pPr>
              <a:buFont typeface="Times New Roman" pitchFamily="16" charset="0"/>
              <a:buNone/>
            </a:pPr>
            <a:fld id="{B19760F9-A601-49D8-9ACB-C7797513D698}" type="slidenum">
              <a:rPr lang="en-US" smtClean="0">
                <a:latin typeface="Times New Roman" pitchFamily="16" charset="0"/>
              </a:rPr>
              <a:pPr>
                <a:buFont typeface="Times New Roman" pitchFamily="16" charset="0"/>
                <a:buNone/>
              </a:pPr>
              <a:t>21</a:t>
            </a:fld>
            <a:endParaRPr lang="en-US" smtClean="0">
              <a:latin typeface="Times New Roman" pitchFamily="16" charset="0"/>
            </a:endParaRPr>
          </a:p>
        </p:txBody>
      </p:sp>
      <p:sp>
        <p:nvSpPr>
          <p:cNvPr id="145411" name="Rectangle 1"/>
          <p:cNvSpPr>
            <a:spLocks noGrp="1" noRot="1" noChangeAspect="1" noChangeArrowheads="1" noTextEdit="1"/>
          </p:cNvSpPr>
          <p:nvPr>
            <p:ph type="sldImg"/>
          </p:nvPr>
        </p:nvSpPr>
        <p:spPr>
          <a:xfrm>
            <a:off x="1144588" y="695325"/>
            <a:ext cx="4568825" cy="3427413"/>
          </a:xfrm>
          <a:solidFill>
            <a:srgbClr val="FFFFFF"/>
          </a:solidFill>
          <a:ln>
            <a:solidFill>
              <a:srgbClr val="000000"/>
            </a:solidFill>
            <a:miter lim="800000"/>
          </a:ln>
        </p:spPr>
      </p:sp>
      <p:sp>
        <p:nvSpPr>
          <p:cNvPr id="145412" name="Rectangle 2"/>
          <p:cNvSpPr>
            <a:spLocks noGrp="1" noChangeArrowheads="1"/>
          </p:cNvSpPr>
          <p:nvPr>
            <p:ph type="body" idx="1"/>
          </p:nvPr>
        </p:nvSpPr>
        <p:spPr>
          <a:xfrm>
            <a:off x="686361" y="4342536"/>
            <a:ext cx="5486681" cy="4032250"/>
          </a:xfrm>
          <a:noFill/>
          <a:ln/>
        </p:spPr>
        <p:txBody>
          <a:bodyPr wrap="none" anchor="ct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Breakout</a:t>
            </a:r>
            <a:r>
              <a:rPr lang="en-CA" baseline="0" dirty="0" smtClean="0"/>
              <a:t> 1 instructions sheet: instructions on one side, list of assessment measures, list teaching and learning activities</a:t>
            </a:r>
          </a:p>
          <a:p>
            <a:endParaRPr lang="en-CA" dirty="0" smtClean="0"/>
          </a:p>
          <a:p>
            <a:r>
              <a:rPr lang="en-CA" dirty="0" smtClean="0"/>
              <a:t>Files in Google</a:t>
            </a:r>
            <a:r>
              <a:rPr lang="en-CA" baseline="0" dirty="0" smtClean="0"/>
              <a:t> Drive linked off of link:</a:t>
            </a:r>
            <a:endParaRPr lang="en-CA" dirty="0"/>
          </a:p>
        </p:txBody>
      </p:sp>
      <p:sp>
        <p:nvSpPr>
          <p:cNvPr id="4" name="Slide Number Placeholder 3"/>
          <p:cNvSpPr>
            <a:spLocks noGrp="1"/>
          </p:cNvSpPr>
          <p:nvPr>
            <p:ph type="sldNum" sz="quarter" idx="10"/>
          </p:nvPr>
        </p:nvSpPr>
        <p:spPr/>
        <p:txBody>
          <a:bodyPr/>
          <a:lstStyle/>
          <a:p>
            <a:fld id="{F7673EE3-AF48-4193-BDAC-EDEF37863A44}" type="slidenum">
              <a:rPr lang="en-CA" smtClean="0"/>
              <a:pPr/>
              <a:t>23</a:t>
            </a:fld>
            <a:endParaRPr lang="en-CA"/>
          </a:p>
        </p:txBody>
      </p:sp>
    </p:spTree>
    <p:extLst>
      <p:ext uri="{BB962C8B-B14F-4D97-AF65-F5344CB8AC3E}">
        <p14:creationId xmlns:p14="http://schemas.microsoft.com/office/powerpoint/2010/main" val="3145751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914413" lvl="2" indent="0">
              <a:buSzPct val="45000"/>
              <a:buFont typeface="Symbol" charset="2"/>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900" dirty="0" smtClean="0"/>
          </a:p>
        </p:txBody>
      </p:sp>
      <p:sp>
        <p:nvSpPr>
          <p:cNvPr id="4" name="Slide Number Placeholder 3"/>
          <p:cNvSpPr>
            <a:spLocks noGrp="1"/>
          </p:cNvSpPr>
          <p:nvPr>
            <p:ph type="sldNum" sz="quarter" idx="10"/>
          </p:nvPr>
        </p:nvSpPr>
        <p:spPr/>
        <p:txBody>
          <a:bodyPr/>
          <a:lstStyle/>
          <a:p>
            <a:fld id="{4A77001A-BEC7-46AF-B995-69CBBC0B2908}" type="slidenum">
              <a:rPr lang="en-CA" smtClean="0"/>
              <a:pPr/>
              <a:t>24</a:t>
            </a:fld>
            <a:endParaRPr lang="en-CA"/>
          </a:p>
        </p:txBody>
      </p:sp>
    </p:spTree>
    <p:extLst>
      <p:ext uri="{BB962C8B-B14F-4D97-AF65-F5344CB8AC3E}">
        <p14:creationId xmlns:p14="http://schemas.microsoft.com/office/powerpoint/2010/main" val="1288332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If course grades are separate from outcomes and assessment</a:t>
            </a:r>
            <a:r>
              <a:rPr lang="en-CA" baseline="0" dirty="0" smtClean="0"/>
              <a:t> for program improvement, it will be extra work for you and the graders, and course activities not necessarily developing the knowledge, skills, and behaviours to meet course outcomes.</a:t>
            </a:r>
            <a:endParaRPr lang="en-CA" dirty="0"/>
          </a:p>
        </p:txBody>
      </p:sp>
      <p:sp>
        <p:nvSpPr>
          <p:cNvPr id="4" name="Slide Number Placeholder 3"/>
          <p:cNvSpPr>
            <a:spLocks noGrp="1"/>
          </p:cNvSpPr>
          <p:nvPr>
            <p:ph type="sldNum" sz="quarter" idx="10"/>
          </p:nvPr>
        </p:nvSpPr>
        <p:spPr/>
        <p:txBody>
          <a:bodyPr/>
          <a:lstStyle/>
          <a:p>
            <a:fld id="{F7673EE3-AF48-4193-BDAC-EDEF37863A44}" type="slidenum">
              <a:rPr lang="en-CA" smtClean="0"/>
              <a:pPr/>
              <a:t>25</a:t>
            </a:fld>
            <a:endParaRPr lang="en-CA"/>
          </a:p>
        </p:txBody>
      </p:sp>
    </p:spTree>
    <p:extLst>
      <p:ext uri="{BB962C8B-B14F-4D97-AF65-F5344CB8AC3E}">
        <p14:creationId xmlns:p14="http://schemas.microsoft.com/office/powerpoint/2010/main" val="128696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4" name="Rectangle 6"/>
          <p:cNvSpPr>
            <a:spLocks noGrp="1" noChangeArrowheads="1"/>
          </p:cNvSpPr>
          <p:nvPr>
            <p:ph type="sldNum" sz="quarter"/>
          </p:nvPr>
        </p:nvSpPr>
        <p:spPr>
          <a:noFill/>
        </p:spPr>
        <p:txBody>
          <a:bodyPr/>
          <a:lstStyle/>
          <a:p>
            <a:pPr>
              <a:buFont typeface="Times New Roman" pitchFamily="16" charset="0"/>
              <a:buNone/>
            </a:pPr>
            <a:fld id="{2E5E7A8C-DAD9-4ED9-BBAC-03F0F5EC8056}" type="slidenum">
              <a:rPr lang="en-US" smtClean="0">
                <a:latin typeface="Times New Roman" pitchFamily="16" charset="0"/>
              </a:rPr>
              <a:pPr>
                <a:buFont typeface="Times New Roman" pitchFamily="16" charset="0"/>
                <a:buNone/>
              </a:pPr>
              <a:t>26</a:t>
            </a:fld>
            <a:endParaRPr lang="en-US" smtClean="0">
              <a:latin typeface="Times New Roman" pitchFamily="16" charset="0"/>
            </a:endParaRPr>
          </a:p>
        </p:txBody>
      </p:sp>
      <p:sp>
        <p:nvSpPr>
          <p:cNvPr id="146435"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146436" name="Rectangle 2"/>
          <p:cNvSpPr>
            <a:spLocks noGrp="1" noChangeArrowheads="1"/>
          </p:cNvSpPr>
          <p:nvPr>
            <p:ph type="body" idx="1"/>
          </p:nvPr>
        </p:nvSpPr>
        <p:spPr>
          <a:xfrm>
            <a:off x="686361" y="4342536"/>
            <a:ext cx="5486681" cy="4032249"/>
          </a:xfrm>
          <a:noFill/>
          <a:ln/>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CA" dirty="0" smtClean="0"/>
              <a:t>Around 2005 I</a:t>
            </a:r>
            <a:r>
              <a:rPr lang="en-CA" baseline="0" dirty="0" smtClean="0"/>
              <a:t> inherited coordination of our first year design course – around 700 students in our common first year program. Spent a lot of time working to continue developing what was an innovative course, which we knew was a useful experience but for which we had little hard data to use.</a:t>
            </a:r>
          </a:p>
          <a:p>
            <a:endParaRPr lang="en-CA" dirty="0" smtClean="0"/>
          </a:p>
          <a:p>
            <a:r>
              <a:rPr lang="en-CA" dirty="0" smtClean="0"/>
              <a:t>In 2008 I became director of program development, and Dean told me to figure out graduate attribute</a:t>
            </a:r>
            <a:r>
              <a:rPr lang="en-CA" baseline="0" dirty="0" smtClean="0"/>
              <a:t> assessment</a:t>
            </a:r>
            <a:r>
              <a:rPr lang="en-CA" dirty="0" smtClean="0"/>
              <a:t>. It turns out that formalizing processes for graduate attribute assessment </a:t>
            </a:r>
            <a:r>
              <a:rPr lang="en-CA" baseline="0" dirty="0" smtClean="0"/>
              <a:t>helped with the first problem.</a:t>
            </a:r>
          </a:p>
          <a:p>
            <a:endParaRPr lang="en-CA" baseline="0" dirty="0" smtClean="0"/>
          </a:p>
          <a:p>
            <a:r>
              <a:rPr lang="en-CA" dirty="0" smtClean="0"/>
              <a:t>Why are we doing this? We have to!!!</a:t>
            </a:r>
          </a:p>
          <a:p>
            <a:r>
              <a:rPr lang="en-CA" dirty="0" smtClean="0"/>
              <a:t>But... also:</a:t>
            </a:r>
          </a:p>
          <a:p>
            <a:pPr>
              <a:buFont typeface="Arial" pitchFamily="34" charset="0"/>
              <a:buChar char="•"/>
            </a:pPr>
            <a:r>
              <a:rPr lang="en-CA" dirty="0" smtClean="0"/>
              <a:t> Eases curricular</a:t>
            </a:r>
            <a:r>
              <a:rPr lang="en-CA" baseline="0" dirty="0" smtClean="0"/>
              <a:t> design</a:t>
            </a:r>
          </a:p>
          <a:p>
            <a:pPr>
              <a:buFont typeface="Arial" pitchFamily="34" charset="0"/>
              <a:buChar char="•"/>
            </a:pPr>
            <a:r>
              <a:rPr lang="en-CA" baseline="0" dirty="0" smtClean="0"/>
              <a:t> Creates structure for regular improvement</a:t>
            </a:r>
          </a:p>
          <a:p>
            <a:pPr>
              <a:buFont typeface="Arial" pitchFamily="34" charset="0"/>
              <a:buChar char="•"/>
            </a:pPr>
            <a:r>
              <a:rPr lang="en-CA" baseline="0" dirty="0" smtClean="0"/>
              <a:t> Improve quality of the environment for students</a:t>
            </a:r>
          </a:p>
          <a:p>
            <a:pPr>
              <a:buFont typeface="Arial" pitchFamily="34" charset="0"/>
              <a:buChar char="•"/>
            </a:pPr>
            <a:r>
              <a:rPr lang="en-CA" baseline="0" dirty="0" smtClean="0"/>
              <a:t> why it can be useful for the instructor: Course planning improves learning and reduces issues later</a:t>
            </a:r>
          </a:p>
          <a:p>
            <a:endParaRPr lang="en-CA" dirty="0"/>
          </a:p>
        </p:txBody>
      </p:sp>
      <p:sp>
        <p:nvSpPr>
          <p:cNvPr id="4" name="Slide Number Placeholder 3"/>
          <p:cNvSpPr>
            <a:spLocks noGrp="1"/>
          </p:cNvSpPr>
          <p:nvPr>
            <p:ph type="sldNum" sz="quarter" idx="10"/>
          </p:nvPr>
        </p:nvSpPr>
        <p:spPr/>
        <p:txBody>
          <a:bodyPr/>
          <a:lstStyle/>
          <a:p>
            <a:fld id="{F7673EE3-AF48-4193-BDAC-EDEF37863A44}" type="slidenum">
              <a:rPr lang="en-CA" smtClean="0"/>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Rectangle 6"/>
          <p:cNvSpPr>
            <a:spLocks noGrp="1" noChangeArrowheads="1"/>
          </p:cNvSpPr>
          <p:nvPr>
            <p:ph type="sldNum" sz="quarter"/>
          </p:nvPr>
        </p:nvSpPr>
        <p:spPr>
          <a:noFill/>
        </p:spPr>
        <p:txBody>
          <a:bodyPr/>
          <a:lstStyle/>
          <a:p>
            <a:fld id="{E48E4FAB-CD24-448F-8743-0A56B44DB804}" type="slidenum">
              <a:rPr lang="en-US" smtClean="0"/>
              <a:pPr/>
              <a:t>27</a:t>
            </a:fld>
            <a:endParaRPr lang="en-US" smtClean="0"/>
          </a:p>
        </p:txBody>
      </p:sp>
      <p:sp>
        <p:nvSpPr>
          <p:cNvPr id="140291"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140292" name="Rectangle 2"/>
          <p:cNvSpPr>
            <a:spLocks noGrp="1" noChangeArrowheads="1"/>
          </p:cNvSpPr>
          <p:nvPr>
            <p:ph type="body" idx="1"/>
          </p:nvPr>
        </p:nvSpPr>
        <p:spPr>
          <a:xfrm>
            <a:off x="686361" y="4342536"/>
            <a:ext cx="5486681" cy="4032249"/>
          </a:xfrm>
          <a:noFill/>
          <a:ln/>
        </p:spPr>
        <p:txBody>
          <a:bodyPr wrap="none" anchor="ctr"/>
          <a:lstStyle/>
          <a:p>
            <a:endParaRPr lang="en-US" smtClean="0">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2" name="Rectangle 6"/>
          <p:cNvSpPr>
            <a:spLocks noGrp="1" noChangeArrowheads="1"/>
          </p:cNvSpPr>
          <p:nvPr>
            <p:ph type="sldNum" sz="quarter"/>
          </p:nvPr>
        </p:nvSpPr>
        <p:spPr>
          <a:noFill/>
        </p:spPr>
        <p:txBody>
          <a:bodyPr/>
          <a:lstStyle/>
          <a:p>
            <a:pPr>
              <a:buFont typeface="Times New Roman" pitchFamily="16" charset="0"/>
              <a:buNone/>
            </a:pPr>
            <a:fld id="{6A8498D6-0FF5-4F1B-AD79-FF68E839145F}" type="slidenum">
              <a:rPr lang="en-US" smtClean="0">
                <a:latin typeface="Times New Roman" pitchFamily="16" charset="0"/>
              </a:rPr>
              <a:pPr>
                <a:buFont typeface="Times New Roman" pitchFamily="16" charset="0"/>
                <a:buNone/>
              </a:pPr>
              <a:t>29</a:t>
            </a:fld>
            <a:endParaRPr lang="en-US" smtClean="0">
              <a:latin typeface="Times New Roman" pitchFamily="16" charset="0"/>
            </a:endParaRPr>
          </a:p>
        </p:txBody>
      </p:sp>
      <p:sp>
        <p:nvSpPr>
          <p:cNvPr id="148483"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148484" name="Rectangle 2"/>
          <p:cNvSpPr>
            <a:spLocks noGrp="1" noChangeArrowheads="1"/>
          </p:cNvSpPr>
          <p:nvPr>
            <p:ph type="body" idx="1"/>
          </p:nvPr>
        </p:nvSpPr>
        <p:spPr>
          <a:xfrm>
            <a:off x="686361" y="4342536"/>
            <a:ext cx="5486681" cy="4032249"/>
          </a:xfrm>
          <a:noFill/>
          <a:ln/>
        </p:spPr>
        <p:txBody>
          <a:bodyPr wrap="none" anchor="ct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Current</a:t>
            </a:r>
            <a:r>
              <a:rPr lang="en-CA" baseline="0" dirty="0" smtClean="0"/>
              <a:t> approach: some threshold percentage on an assignment (50%, 60%, etc.). That may be made up of multiple attribute/indicators, and gives little useful data for improving the program. And if you know that one quarter of the students got less than that threshold on an assignment, what does that tell you that you can use to improve things? You typically have to look at individual questions, which focus on more specific things. </a:t>
            </a:r>
          </a:p>
          <a:p>
            <a:r>
              <a:rPr lang="en-CA" baseline="0" dirty="0" smtClean="0"/>
              <a:t>Example: taught microwave circuit design, and deliverables included design reports, exams, quizzes. For that group of students who didn’t do well, need to know specifically what objectives have lower success rates, and what issue the students had when they received a grade below threshold. </a:t>
            </a:r>
          </a:p>
          <a:p>
            <a:endParaRPr lang="en-CA" baseline="0" dirty="0" smtClean="0"/>
          </a:p>
          <a:p>
            <a:r>
              <a:rPr lang="en-CA" baseline="0" dirty="0" smtClean="0"/>
              <a:t>In the context of the PROGRAM, need the same thing – what things are we looking for, ensuring that multiple graders are consistent, and clear about expectations so the person down the hall can use the data for program improvement.</a:t>
            </a:r>
            <a:endParaRPr lang="en-CA" dirty="0"/>
          </a:p>
        </p:txBody>
      </p:sp>
      <p:sp>
        <p:nvSpPr>
          <p:cNvPr id="4" name="Slide Number Placeholder 3"/>
          <p:cNvSpPr>
            <a:spLocks noGrp="1"/>
          </p:cNvSpPr>
          <p:nvPr>
            <p:ph type="sldNum" sz="quarter" idx="10"/>
          </p:nvPr>
        </p:nvSpPr>
        <p:spPr/>
        <p:txBody>
          <a:bodyPr/>
          <a:lstStyle/>
          <a:p>
            <a:fld id="{F7673EE3-AF48-4193-BDAC-EDEF37863A44}" type="slidenum">
              <a:rPr lang="en-CA" smtClean="0"/>
              <a:pPr/>
              <a:t>32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F7673EE3-AF48-4193-BDAC-EDEF37863A44}" type="slidenum">
              <a:rPr lang="en-CA" smtClean="0"/>
              <a:pPr/>
              <a:t>33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APSC-100, UBC,</a:t>
            </a:r>
            <a:r>
              <a:rPr lang="en-CA" baseline="0" dirty="0" smtClean="0"/>
              <a:t> Heywood, </a:t>
            </a:r>
            <a:r>
              <a:rPr lang="en-CA" baseline="0" dirty="0" err="1" smtClean="0"/>
              <a:t>Nitko’s</a:t>
            </a:r>
            <a:r>
              <a:rPr lang="en-CA" baseline="0" dirty="0" smtClean="0"/>
              <a:t> rubrics text, Biggs text</a:t>
            </a:r>
            <a:endParaRPr lang="en-CA" dirty="0" smtClean="0"/>
          </a:p>
          <a:p>
            <a:r>
              <a:rPr lang="en-CA" dirty="0" smtClean="0"/>
              <a:t>VALUE rubrics</a:t>
            </a:r>
          </a:p>
          <a:p>
            <a:r>
              <a:rPr lang="en-CA" dirty="0" smtClean="0"/>
              <a:t>Holistic and analytic rubrics</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F7673EE3-AF48-4193-BDAC-EDEF37863A44}" type="slidenum">
              <a:rPr lang="en-CA" smtClean="0"/>
              <a:pPr/>
              <a:t>34</a:t>
            </a:fld>
            <a:endParaRPr lang="en-CA"/>
          </a:p>
        </p:txBody>
      </p:sp>
    </p:spTree>
    <p:extLst>
      <p:ext uri="{BB962C8B-B14F-4D97-AF65-F5344CB8AC3E}">
        <p14:creationId xmlns:p14="http://schemas.microsoft.com/office/powerpoint/2010/main" val="23942888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“Poor/good/great”, and 1-5 – problems with inter-rater reliability for large courses, and difficult to communicate areas needing improvement for communication with other courses/curriculum committee, grading not-transparent students</a:t>
            </a:r>
            <a:endParaRPr lang="en-CA" dirty="0"/>
          </a:p>
        </p:txBody>
      </p:sp>
      <p:sp>
        <p:nvSpPr>
          <p:cNvPr id="4" name="Slide Number Placeholder 3"/>
          <p:cNvSpPr>
            <a:spLocks noGrp="1"/>
          </p:cNvSpPr>
          <p:nvPr>
            <p:ph type="sldNum" sz="quarter" idx="10"/>
          </p:nvPr>
        </p:nvSpPr>
        <p:spPr/>
        <p:txBody>
          <a:bodyPr/>
          <a:lstStyle/>
          <a:p>
            <a:fld id="{F7673EE3-AF48-4193-BDAC-EDEF37863A44}" type="slidenum">
              <a:rPr lang="en-CA" smtClean="0"/>
              <a:pPr/>
              <a:t>35</a:t>
            </a:fld>
            <a:endParaRPr lang="en-CA"/>
          </a:p>
        </p:txBody>
      </p:sp>
    </p:spTree>
    <p:extLst>
      <p:ext uri="{BB962C8B-B14F-4D97-AF65-F5344CB8AC3E}">
        <p14:creationId xmlns:p14="http://schemas.microsoft.com/office/powerpoint/2010/main" val="956774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Row 1: to specific</a:t>
            </a:r>
          </a:p>
          <a:p>
            <a:r>
              <a:rPr lang="en-CA" dirty="0" smtClean="0"/>
              <a:t>Row</a:t>
            </a:r>
            <a:r>
              <a:rPr lang="en-CA" baseline="0" dirty="0" smtClean="0"/>
              <a:t> 2: “little”, “some”</a:t>
            </a:r>
          </a:p>
          <a:p>
            <a:r>
              <a:rPr lang="en-CA" baseline="0" dirty="0" smtClean="0"/>
              <a:t>Row 3: not aligned with appropriate tools</a:t>
            </a:r>
            <a:endParaRPr lang="en-CA" dirty="0" smtClean="0"/>
          </a:p>
          <a:p>
            <a:endParaRPr lang="en-CA" dirty="0"/>
          </a:p>
        </p:txBody>
      </p:sp>
      <p:sp>
        <p:nvSpPr>
          <p:cNvPr id="4" name="Slide Number Placeholder 3"/>
          <p:cNvSpPr>
            <a:spLocks noGrp="1"/>
          </p:cNvSpPr>
          <p:nvPr>
            <p:ph type="sldNum" sz="quarter" idx="10"/>
          </p:nvPr>
        </p:nvSpPr>
        <p:spPr/>
        <p:txBody>
          <a:bodyPr/>
          <a:lstStyle/>
          <a:p>
            <a:fld id="{F7673EE3-AF48-4193-BDAC-EDEF37863A44}" type="slidenum">
              <a:rPr lang="en-CA" smtClean="0"/>
              <a:pPr/>
              <a:t>36</a:t>
            </a:fld>
            <a:endParaRPr lang="en-CA"/>
          </a:p>
        </p:txBody>
      </p:sp>
    </p:spTree>
    <p:extLst>
      <p:ext uri="{BB962C8B-B14F-4D97-AF65-F5344CB8AC3E}">
        <p14:creationId xmlns:p14="http://schemas.microsoft.com/office/powerpoint/2010/main" val="741641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2" name="Rectangle 6"/>
          <p:cNvSpPr>
            <a:spLocks noGrp="1" noChangeArrowheads="1"/>
          </p:cNvSpPr>
          <p:nvPr>
            <p:ph type="sldNum" sz="quarter"/>
          </p:nvPr>
        </p:nvSpPr>
        <p:spPr>
          <a:noFill/>
        </p:spPr>
        <p:txBody>
          <a:bodyPr/>
          <a:lstStyle/>
          <a:p>
            <a:pPr>
              <a:buFont typeface="Times New Roman" pitchFamily="16" charset="0"/>
              <a:buNone/>
            </a:pPr>
            <a:fld id="{6A8498D6-0FF5-4F1B-AD79-FF68E839145F}" type="slidenum">
              <a:rPr lang="en-US" smtClean="0">
                <a:latin typeface="Times New Roman" pitchFamily="16" charset="0"/>
              </a:rPr>
              <a:pPr>
                <a:buFont typeface="Times New Roman" pitchFamily="16" charset="0"/>
                <a:buNone/>
              </a:pPr>
              <a:t>37</a:t>
            </a:fld>
            <a:endParaRPr lang="en-US" smtClean="0">
              <a:latin typeface="Times New Roman" pitchFamily="16" charset="0"/>
            </a:endParaRPr>
          </a:p>
        </p:txBody>
      </p:sp>
      <p:sp>
        <p:nvSpPr>
          <p:cNvPr id="148483"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148484" name="Rectangle 2"/>
          <p:cNvSpPr>
            <a:spLocks noGrp="1" noChangeArrowheads="1"/>
          </p:cNvSpPr>
          <p:nvPr>
            <p:ph type="body" idx="1"/>
          </p:nvPr>
        </p:nvSpPr>
        <p:spPr>
          <a:xfrm>
            <a:off x="686361" y="4342536"/>
            <a:ext cx="5486681" cy="4032249"/>
          </a:xfrm>
          <a:noFill/>
          <a:ln/>
        </p:spPr>
        <p:txBody>
          <a:bodyPr wrap="none" anchor="ctr"/>
          <a:lstStyle/>
          <a:p>
            <a:r>
              <a:rPr lang="en-CA" dirty="0" smtClean="0"/>
              <a:t>Setup</a:t>
            </a:r>
            <a:r>
              <a:rPr lang="en-CA" baseline="0" dirty="0" smtClean="0"/>
              <a:t> using strict Bloom verbs – not aligned with measurable performance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Important to ensure that grader</a:t>
            </a:r>
            <a:r>
              <a:rPr lang="en-CA" baseline="0" dirty="0" smtClean="0"/>
              <a:t>s know what is expected</a:t>
            </a:r>
            <a:endParaRPr lang="en-CA" dirty="0"/>
          </a:p>
        </p:txBody>
      </p:sp>
      <p:sp>
        <p:nvSpPr>
          <p:cNvPr id="4" name="Slide Number Placeholder 3"/>
          <p:cNvSpPr>
            <a:spLocks noGrp="1"/>
          </p:cNvSpPr>
          <p:nvPr>
            <p:ph type="sldNum" sz="quarter" idx="10"/>
          </p:nvPr>
        </p:nvSpPr>
        <p:spPr/>
        <p:txBody>
          <a:bodyPr/>
          <a:lstStyle/>
          <a:p>
            <a:fld id="{F7673EE3-AF48-4193-BDAC-EDEF37863A44}" type="slidenum">
              <a:rPr lang="en-CA" smtClean="0"/>
              <a:pPr/>
              <a:t>38</a:t>
            </a:fld>
            <a:endParaRPr lang="en-CA"/>
          </a:p>
        </p:txBody>
      </p:sp>
    </p:spTree>
    <p:extLst>
      <p:ext uri="{BB962C8B-B14F-4D97-AF65-F5344CB8AC3E}">
        <p14:creationId xmlns:p14="http://schemas.microsoft.com/office/powerpoint/2010/main" val="3124621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CA" dirty="0" smtClean="0"/>
              <a:t>Show MEA</a:t>
            </a:r>
            <a:r>
              <a:rPr lang="en-CA" baseline="0" dirty="0" smtClean="0"/>
              <a:t> score plots – show opportunities for improvement in course.</a:t>
            </a:r>
          </a:p>
          <a:p>
            <a:pPr marL="285750" indent="-285750">
              <a:buFontTx/>
              <a:buChar char="-"/>
            </a:pPr>
            <a:r>
              <a:rPr lang="en-CA" baseline="0" dirty="0" smtClean="0"/>
              <a:t>Assess over multiple times – look for development. Show MEA score gain plot.</a:t>
            </a:r>
          </a:p>
          <a:p>
            <a:pPr marL="0" indent="0">
              <a:buFontTx/>
              <a:buNone/>
            </a:pPr>
            <a:endParaRPr lang="en-CA" dirty="0"/>
          </a:p>
        </p:txBody>
      </p:sp>
      <p:sp>
        <p:nvSpPr>
          <p:cNvPr id="4" name="Slide Number Placeholder 3"/>
          <p:cNvSpPr>
            <a:spLocks noGrp="1"/>
          </p:cNvSpPr>
          <p:nvPr>
            <p:ph type="sldNum" sz="quarter" idx="10"/>
          </p:nvPr>
        </p:nvSpPr>
        <p:spPr/>
        <p:txBody>
          <a:bodyPr/>
          <a:lstStyle/>
          <a:p>
            <a:fld id="{F7673EE3-AF48-4193-BDAC-EDEF37863A44}" type="slidenum">
              <a:rPr lang="en-CA" smtClean="0"/>
              <a:pPr/>
              <a:t>39</a:t>
            </a:fld>
            <a:endParaRPr lang="en-CA"/>
          </a:p>
        </p:txBody>
      </p:sp>
    </p:spTree>
    <p:extLst>
      <p:ext uri="{BB962C8B-B14F-4D97-AF65-F5344CB8AC3E}">
        <p14:creationId xmlns:p14="http://schemas.microsoft.com/office/powerpoint/2010/main" val="1815052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a:buFont typeface="Arial" pitchFamily="34" charset="0"/>
              <a:buChar char="•"/>
            </a:pPr>
            <a:endParaRPr lang="en-CA" baseline="0" dirty="0" smtClean="0"/>
          </a:p>
          <a:p>
            <a:pPr>
              <a:buFont typeface="Arial" pitchFamily="34" charset="0"/>
              <a:buNone/>
            </a:pPr>
            <a:r>
              <a:rPr lang="en-CA" baseline="0" dirty="0" smtClean="0"/>
              <a:t>Objectives:</a:t>
            </a:r>
          </a:p>
          <a:p>
            <a:endParaRPr lang="en-CA" baseline="0" dirty="0" smtClean="0"/>
          </a:p>
          <a:p>
            <a:pPr fontAlgn="base">
              <a:buFont typeface="Arial" pitchFamily="34" charset="0"/>
              <a:buChar char="•"/>
            </a:pPr>
            <a:r>
              <a:rPr lang="en-CA" sz="1800" b="0" i="0" kern="1200" dirty="0" smtClean="0">
                <a:solidFill>
                  <a:schemeClr val="tx1"/>
                </a:solidFill>
                <a:latin typeface="+mn-lt"/>
                <a:ea typeface="+mn-ea"/>
                <a:cs typeface="+mn-cs"/>
              </a:rPr>
              <a:t>Be able to connect</a:t>
            </a:r>
            <a:r>
              <a:rPr lang="en-CA" sz="1800" b="0" i="0" kern="1200" baseline="0" dirty="0" smtClean="0">
                <a:solidFill>
                  <a:schemeClr val="tx1"/>
                </a:solidFill>
                <a:latin typeface="+mn-lt"/>
                <a:ea typeface="+mn-ea"/>
                <a:cs typeface="+mn-cs"/>
              </a:rPr>
              <a:t> program’s graduate attribute assessment process to course activities  - both directions.</a:t>
            </a:r>
          </a:p>
          <a:p>
            <a:pPr fontAlgn="base">
              <a:buFont typeface="Arial" pitchFamily="34" charset="0"/>
              <a:buChar char="•"/>
            </a:pPr>
            <a:r>
              <a:rPr lang="en-CA" sz="1800" b="0" i="0" kern="1200" baseline="0" dirty="0" smtClean="0">
                <a:solidFill>
                  <a:schemeClr val="tx1"/>
                </a:solidFill>
                <a:latin typeface="+mn-lt"/>
                <a:ea typeface="+mn-ea"/>
                <a:cs typeface="+mn-cs"/>
              </a:rPr>
              <a:t>Create a sustainable process within a course to improve learning in the program</a:t>
            </a:r>
          </a:p>
          <a:p>
            <a:pPr fontAlgn="base">
              <a:buFont typeface="Arial" pitchFamily="34" charset="0"/>
              <a:buChar char="•"/>
            </a:pPr>
            <a:r>
              <a:rPr lang="en-CA" sz="1800" b="0" i="0" kern="1200" baseline="0" dirty="0" smtClean="0">
                <a:solidFill>
                  <a:schemeClr val="tx1"/>
                </a:solidFill>
                <a:latin typeface="+mn-lt"/>
                <a:ea typeface="+mn-ea"/>
                <a:cs typeface="+mn-cs"/>
              </a:rPr>
              <a:t>Facilitate a collaboration with across the country doing the same thing. For that reason we’re proposing to use technology that will allow continued collaboration.</a:t>
            </a:r>
          </a:p>
          <a:p>
            <a:endParaRPr lang="en-CA" dirty="0" smtClean="0"/>
          </a:p>
          <a:p>
            <a:pPr>
              <a:buFont typeface="Arial" pitchFamily="34" charset="0"/>
              <a:buNone/>
            </a:pPr>
            <a:r>
              <a:rPr lang="en-CA" dirty="0" smtClean="0"/>
              <a:t>Much</a:t>
            </a:r>
            <a:r>
              <a:rPr lang="en-CA" baseline="0" dirty="0" smtClean="0"/>
              <a:t> of this workshop will be working time to setup collaboration. </a:t>
            </a:r>
          </a:p>
          <a:p>
            <a:pPr>
              <a:buFont typeface="Arial" pitchFamily="34" charset="0"/>
              <a:buNone/>
            </a:pPr>
            <a:endParaRPr lang="en-CA" baseline="0" dirty="0" smtClean="0"/>
          </a:p>
          <a:p>
            <a:r>
              <a:rPr lang="en-CA" dirty="0" smtClean="0"/>
              <a:t>Give</a:t>
            </a:r>
            <a:r>
              <a:rPr lang="en-CA" baseline="0" dirty="0" smtClean="0"/>
              <a:t> everyone login for response system (</a:t>
            </a:r>
            <a:r>
              <a:rPr lang="en-CA" baseline="0" dirty="0" err="1" smtClean="0"/>
              <a:t>TopHat</a:t>
            </a:r>
            <a:r>
              <a:rPr lang="en-CA" baseline="0" dirty="0" smtClean="0"/>
              <a:t>, </a:t>
            </a:r>
            <a:r>
              <a:rPr lang="en-CA" baseline="0" dirty="0" err="1" smtClean="0"/>
              <a:t>Catalytics</a:t>
            </a:r>
            <a:r>
              <a:rPr lang="en-CA" baseline="0" dirty="0" smtClean="0"/>
              <a:t>, etc.)</a:t>
            </a:r>
          </a:p>
          <a:p>
            <a:r>
              <a:rPr lang="en-CA" baseline="0" dirty="0" smtClean="0"/>
              <a:t>Point out website with references and resources (course planning matrix, rubric, assessment measures, etc.), and material in Google Drive</a:t>
            </a:r>
          </a:p>
          <a:p>
            <a:r>
              <a:rPr lang="en-CA" dirty="0" smtClean="0"/>
              <a:t>Give link to poll asking people what kind of course experience they would like to work on,</a:t>
            </a:r>
            <a:r>
              <a:rPr lang="en-CA" baseline="0" dirty="0" smtClean="0"/>
              <a:t> then we can decide how to group people.</a:t>
            </a:r>
          </a:p>
          <a:p>
            <a:pPr>
              <a:buFont typeface="Arial" pitchFamily="34" charset="0"/>
              <a:buNone/>
            </a:pPr>
            <a:endParaRPr lang="en-CA" dirty="0"/>
          </a:p>
        </p:txBody>
      </p:sp>
      <p:sp>
        <p:nvSpPr>
          <p:cNvPr id="4" name="Slide Number Placeholder 3"/>
          <p:cNvSpPr>
            <a:spLocks noGrp="1"/>
          </p:cNvSpPr>
          <p:nvPr>
            <p:ph type="sldNum" sz="quarter" idx="10"/>
          </p:nvPr>
        </p:nvSpPr>
        <p:spPr/>
        <p:txBody>
          <a:bodyPr/>
          <a:lstStyle/>
          <a:p>
            <a:fld id="{F7673EE3-AF48-4193-BDAC-EDEF37863A44}" type="slidenum">
              <a:rPr lang="en-CA" smtClean="0"/>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 If you haven’t done</a:t>
            </a:r>
            <a:r>
              <a:rPr lang="en-CA" baseline="0" dirty="0" smtClean="0"/>
              <a:t> any of these things i</a:t>
            </a:r>
            <a:r>
              <a:rPr lang="en-CA" dirty="0" smtClean="0"/>
              <a:t>t will take some up-front time to</a:t>
            </a:r>
            <a:r>
              <a:rPr lang="en-CA" baseline="0" dirty="0" smtClean="0"/>
              <a:t> think about learning objectives, </a:t>
            </a:r>
            <a:r>
              <a:rPr lang="en-CA" dirty="0" smtClean="0"/>
              <a:t>align your course,</a:t>
            </a:r>
            <a:r>
              <a:rPr lang="en-CA" baseline="0" dirty="0" smtClean="0"/>
              <a:t> and link to program indicators, and the first time through it probably won’t go perfectly smoothly. Those who claim it’s easy and trouble-free are either lying, happily oblivious, or pedagogical geniuses.</a:t>
            </a:r>
            <a:endParaRPr lang="en-CA" dirty="0" smtClean="0"/>
          </a:p>
          <a:p>
            <a:r>
              <a:rPr lang="en-CA" dirty="0" smtClean="0"/>
              <a:t>- It will take some iteration to get your rubrics lined up with what students deliver, </a:t>
            </a:r>
            <a:endParaRPr lang="en-CA" dirty="0"/>
          </a:p>
        </p:txBody>
      </p:sp>
      <p:sp>
        <p:nvSpPr>
          <p:cNvPr id="4" name="Slide Number Placeholder 3"/>
          <p:cNvSpPr>
            <a:spLocks noGrp="1"/>
          </p:cNvSpPr>
          <p:nvPr>
            <p:ph type="sldNum" sz="quarter" idx="10"/>
          </p:nvPr>
        </p:nvSpPr>
        <p:spPr/>
        <p:txBody>
          <a:bodyPr/>
          <a:lstStyle/>
          <a:p>
            <a:fld id="{F7673EE3-AF48-4193-BDAC-EDEF37863A44}" type="slidenum">
              <a:rPr lang="en-CA" smtClean="0"/>
              <a:pPr/>
              <a:t>43</a:t>
            </a:fld>
            <a:endParaRPr lang="en-CA"/>
          </a:p>
        </p:txBody>
      </p:sp>
    </p:spTree>
    <p:extLst>
      <p:ext uri="{BB962C8B-B14F-4D97-AF65-F5344CB8AC3E}">
        <p14:creationId xmlns:p14="http://schemas.microsoft.com/office/powerpoint/2010/main" val="9875162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Rot="1" noChangeAspect="1" noChangeArrowheads="1"/>
          </p:cNvSpPr>
          <p:nvPr>
            <p:ph type="sldImg"/>
          </p:nvPr>
        </p:nvSpPr>
        <p:spPr>
          <a:xfrm>
            <a:off x="1143000" y="685800"/>
            <a:ext cx="4572000" cy="3429000"/>
          </a:xfrm>
          <a:solidFill>
            <a:srgbClr val="FFFFFF"/>
          </a:solidFill>
          <a:ln/>
        </p:spPr>
      </p:sp>
      <p:sp>
        <p:nvSpPr>
          <p:cNvPr id="18434" name="Rectangle 2"/>
          <p:cNvSpPr>
            <a:spLocks noGrp="1" noChangeArrowheads="1"/>
          </p:cNvSpPr>
          <p:nvPr>
            <p:ph type="body" idx="1"/>
          </p:nvPr>
        </p:nvSpPr>
        <p:spPr>
          <a:ln/>
        </p:spPr>
        <p:txBody>
          <a:bodyPr/>
          <a:lstStyle/>
          <a:p>
            <a:pPr eaLnBrk="1" hangingPunct="1">
              <a:defRPr/>
            </a:pPr>
            <a:endParaRPr lang="en-US" sz="2200" dirty="0" smtClean="0">
              <a:latin typeface="Lucida Grande" pitchFamily="1" charset="0"/>
              <a:sym typeface="Lucida Grande" pitchFamily="1" charset="0"/>
            </a:endParaRPr>
          </a:p>
          <a:p>
            <a:pPr eaLnBrk="1" hangingPunct="1">
              <a:defRPr/>
            </a:pPr>
            <a:endParaRPr lang="en-US" sz="2200" dirty="0" smtClean="0">
              <a:latin typeface="Lucida Grande" pitchFamily="1" charset="0"/>
              <a:sym typeface="Lucida Grande" pitchFamily="1" charset="0"/>
            </a:endParaRPr>
          </a:p>
          <a:p>
            <a:pPr eaLnBrk="1" hangingPunct="1">
              <a:defRPr/>
            </a:pPr>
            <a:r>
              <a:rPr lang="en-US" sz="2200" dirty="0" smtClean="0">
                <a:latin typeface="Lucida Grande" pitchFamily="1" charset="0"/>
                <a:sym typeface="Lucida Grande" pitchFamily="1" charset="0"/>
              </a:rPr>
              <a:t>With the proper application of language the indicator moves from a blunt tool to a well crafted, finely honed instrument that conveys its meaning and intent at a glance.   Care should be taken to not use complicated words or phrases as these may needlessly complicate the indicator making it </a:t>
            </a:r>
            <a:r>
              <a:rPr lang="en-US" sz="2200" dirty="0" err="1" smtClean="0">
                <a:latin typeface="Lucida Grande" pitchFamily="1" charset="0"/>
                <a:sym typeface="Lucida Grande" pitchFamily="1" charset="0"/>
              </a:rPr>
              <a:t>unwieldily</a:t>
            </a:r>
            <a:r>
              <a:rPr lang="en-US" sz="2200" dirty="0" smtClean="0">
                <a:latin typeface="Lucida Grande" pitchFamily="1" charset="0"/>
                <a:sym typeface="Lucida Grande" pitchFamily="1" charset="0"/>
              </a:rPr>
              <a:t> and make it difficult to understand.</a:t>
            </a:r>
          </a:p>
          <a:p>
            <a:pPr eaLnBrk="1" hangingPunct="1">
              <a:defRPr/>
            </a:pPr>
            <a:endParaRPr lang="en-US" sz="2200" dirty="0" smtClean="0">
              <a:latin typeface="Lucida Grande" pitchFamily="1" charset="0"/>
              <a:sym typeface="Lucida Grande" pitchFamily="1" charset="0"/>
            </a:endParaRPr>
          </a:p>
          <a:p>
            <a:pPr eaLnBrk="1" hangingPunct="1">
              <a:defRPr/>
            </a:pPr>
            <a:r>
              <a:rPr lang="en-US" sz="2200" dirty="0" smtClean="0">
                <a:latin typeface="Lucida Grande" pitchFamily="1" charset="0"/>
                <a:sym typeface="Lucida Grande" pitchFamily="1" charset="0"/>
              </a:rPr>
              <a:t>A good indicator should possess elegance.</a:t>
            </a:r>
          </a:p>
          <a:p>
            <a:pPr eaLnBrk="1" hangingPunct="1">
              <a:defRPr/>
            </a:pPr>
            <a:endParaRPr lang="en-US" sz="2200" dirty="0" smtClean="0">
              <a:latin typeface="Lucida Grande" pitchFamily="1" charset="0"/>
              <a:sym typeface="Lucida Grande" pitchFamily="1" charset="0"/>
            </a:endParaRPr>
          </a:p>
          <a:p>
            <a:pPr eaLnBrk="1" hangingPunct="1">
              <a:defRPr/>
            </a:pPr>
            <a:endParaRPr lang="en-US" sz="2200" dirty="0" smtClean="0">
              <a:latin typeface="Lucida Grande" pitchFamily="1" charset="0"/>
              <a:sym typeface="Lucida Grande" pitchFamily="1"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CA" dirty="0" smtClean="0"/>
              <a:t>Get some help from your centre for teaching and learning, and colleagues. Create a start and get some feedback.</a:t>
            </a:r>
          </a:p>
          <a:p>
            <a:r>
              <a:rPr lang="en-CA" dirty="0" smtClean="0"/>
              <a:t>Send your material to us, and we’ll give</a:t>
            </a:r>
            <a:r>
              <a:rPr lang="en-CA" baseline="0" dirty="0" smtClean="0"/>
              <a:t> our thoughts</a:t>
            </a:r>
          </a:p>
          <a:p>
            <a:r>
              <a:rPr lang="en-CA" baseline="0" dirty="0" smtClean="0"/>
              <a:t>Pilot rubrics them with last year’s material, ask students to give their thoughts. You can also make part of an assignment or course survey to get feedback on your rubrics.</a:t>
            </a:r>
          </a:p>
          <a:p>
            <a:r>
              <a:rPr lang="en-CA" baseline="0" dirty="0" smtClean="0"/>
              <a:t>Steal rubrics from other sources – if you’re teaching a certain kind of course send us a note, and do a search on the web:</a:t>
            </a:r>
          </a:p>
          <a:p>
            <a:r>
              <a:rPr lang="en-CA" dirty="0" smtClean="0">
                <a:hlinkClick r:id="rId3"/>
              </a:rPr>
              <a:t>http://oiep.cofc.edu/assessment/rubics-repository.php</a:t>
            </a:r>
            <a:endParaRPr lang="en-CA" dirty="0" smtClean="0"/>
          </a:p>
          <a:p>
            <a:r>
              <a:rPr lang="en-CA" dirty="0" smtClean="0">
                <a:hlinkClick r:id="rId4"/>
              </a:rPr>
              <a:t>http://www.learningoutcomeassessment.org/Rubrics.htm#Samples</a:t>
            </a:r>
            <a:endParaRPr lang="en-CA" dirty="0" smtClean="0"/>
          </a:p>
          <a:p>
            <a:r>
              <a:rPr lang="en-CA" dirty="0" smtClean="0"/>
              <a:t>ASEE and CEEA papers</a:t>
            </a:r>
          </a:p>
          <a:p>
            <a:r>
              <a:rPr lang="en-CA" dirty="0" smtClean="0"/>
              <a:t>Continue</a:t>
            </a:r>
            <a:r>
              <a:rPr lang="en-CA" baseline="0" dirty="0" smtClean="0"/>
              <a:t> working with your colleagues.</a:t>
            </a:r>
          </a:p>
          <a:p>
            <a:r>
              <a:rPr lang="en-CA" dirty="0" smtClean="0"/>
              <a:t>Capstone design, first year design, economics,</a:t>
            </a:r>
            <a:r>
              <a:rPr lang="en-CA" baseline="0" dirty="0" smtClean="0"/>
              <a:t> </a:t>
            </a:r>
            <a:endParaRPr lang="en-CA" dirty="0" smtClean="0"/>
          </a:p>
          <a:p>
            <a:r>
              <a:rPr lang="en-CA" dirty="0" smtClean="0"/>
              <a:t>BMF wiki</a:t>
            </a:r>
          </a:p>
          <a:p>
            <a:r>
              <a:rPr lang="en-CA" dirty="0" smtClean="0"/>
              <a:t>John Biggs text</a:t>
            </a:r>
          </a:p>
          <a:p>
            <a:endParaRPr lang="en-CA" dirty="0"/>
          </a:p>
        </p:txBody>
      </p:sp>
      <p:sp>
        <p:nvSpPr>
          <p:cNvPr id="4" name="Slide Number Placeholder 3"/>
          <p:cNvSpPr>
            <a:spLocks noGrp="1"/>
          </p:cNvSpPr>
          <p:nvPr>
            <p:ph type="sldNum" sz="quarter" idx="10"/>
          </p:nvPr>
        </p:nvSpPr>
        <p:spPr/>
        <p:txBody>
          <a:bodyPr/>
          <a:lstStyle/>
          <a:p>
            <a:fld id="{F7673EE3-AF48-4193-BDAC-EDEF37863A44}" type="slidenum">
              <a:rPr lang="en-CA" smtClean="0"/>
              <a:pPr/>
              <a:t>46</a:t>
            </a:fld>
            <a:endParaRPr lang="en-CA"/>
          </a:p>
        </p:txBody>
      </p:sp>
    </p:spTree>
    <p:extLst>
      <p:ext uri="{BB962C8B-B14F-4D97-AF65-F5344CB8AC3E}">
        <p14:creationId xmlns:p14="http://schemas.microsoft.com/office/powerpoint/2010/main" val="34529546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If you are willing to be part</a:t>
            </a:r>
            <a:r>
              <a:rPr lang="en-CA" baseline="0" dirty="0" smtClean="0"/>
              <a:t> of a network please sign the Google Doc page at: {give link}, which is a spreadsheet with Name, Institution, courses taught, and attributes of interest.</a:t>
            </a:r>
            <a:endParaRPr lang="en-CA" dirty="0"/>
          </a:p>
        </p:txBody>
      </p:sp>
      <p:sp>
        <p:nvSpPr>
          <p:cNvPr id="4" name="Slide Number Placeholder 3"/>
          <p:cNvSpPr>
            <a:spLocks noGrp="1"/>
          </p:cNvSpPr>
          <p:nvPr>
            <p:ph type="sldNum" sz="quarter" idx="10"/>
          </p:nvPr>
        </p:nvSpPr>
        <p:spPr/>
        <p:txBody>
          <a:bodyPr/>
          <a:lstStyle/>
          <a:p>
            <a:fld id="{F7673EE3-AF48-4193-BDAC-EDEF37863A44}" type="slidenum">
              <a:rPr lang="en-CA" smtClean="0"/>
              <a:pPr/>
              <a:t>47</a:t>
            </a:fld>
            <a:endParaRPr lang="en-CA"/>
          </a:p>
        </p:txBody>
      </p:sp>
    </p:spTree>
    <p:extLst>
      <p:ext uri="{BB962C8B-B14F-4D97-AF65-F5344CB8AC3E}">
        <p14:creationId xmlns:p14="http://schemas.microsoft.com/office/powerpoint/2010/main" val="15212570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Resources: Heywood, Assessment in Higher Ed. </a:t>
            </a:r>
          </a:p>
          <a:p>
            <a:r>
              <a:rPr lang="en-CA" baseline="0" dirty="0" smtClean="0"/>
              <a:t>Rubrics book</a:t>
            </a:r>
          </a:p>
          <a:p>
            <a:r>
              <a:rPr lang="en-CA" baseline="0" dirty="0" smtClean="0"/>
              <a:t>Program evaluation book</a:t>
            </a:r>
          </a:p>
          <a:p>
            <a:endParaRPr lang="en-CA" baseline="0" dirty="0" smtClean="0"/>
          </a:p>
          <a:p>
            <a:pPr fontAlgn="base">
              <a:buFont typeface="Arial" pitchFamily="34" charset="0"/>
              <a:buNone/>
            </a:pPr>
            <a:r>
              <a:rPr lang="en-CA" sz="1800" b="0" i="0" kern="1200" baseline="0" dirty="0" smtClean="0">
                <a:solidFill>
                  <a:schemeClr val="tx1"/>
                </a:solidFill>
                <a:latin typeface="+mn-lt"/>
                <a:ea typeface="+mn-ea"/>
                <a:cs typeface="+mn-cs"/>
              </a:rPr>
              <a:t>Possible content:</a:t>
            </a:r>
          </a:p>
          <a:p>
            <a:pPr fontAlgn="base"/>
            <a:endParaRPr lang="en-CA" sz="1800" b="0" i="0" kern="1200" dirty="0" smtClean="0">
              <a:solidFill>
                <a:schemeClr val="tx1"/>
              </a:solidFill>
              <a:latin typeface="+mn-lt"/>
              <a:ea typeface="+mn-ea"/>
              <a:cs typeface="+mn-cs"/>
            </a:endParaRPr>
          </a:p>
          <a:p>
            <a:pPr fontAlgn="base"/>
            <a:r>
              <a:rPr lang="en-CA" sz="1800" b="0" i="0" kern="1200" dirty="0" smtClean="0">
                <a:solidFill>
                  <a:schemeClr val="tx1"/>
                </a:solidFill>
                <a:latin typeface="+mn-lt"/>
                <a:ea typeface="+mn-ea"/>
                <a:cs typeface="+mn-cs"/>
              </a:rPr>
              <a:t>Develop scoring rubrics to assist in evaluating abstract learning outcomes.</a:t>
            </a:r>
          </a:p>
          <a:p>
            <a:pPr fontAlgn="base"/>
            <a:r>
              <a:rPr lang="en-CA" sz="1800" b="0" i="0" kern="1200" dirty="0" smtClean="0">
                <a:solidFill>
                  <a:schemeClr val="tx1"/>
                </a:solidFill>
                <a:latin typeface="+mn-lt"/>
                <a:ea typeface="+mn-ea"/>
                <a:cs typeface="+mn-cs"/>
              </a:rPr>
              <a:t>Understand the pros and cons of various data collection methods.</a:t>
            </a:r>
          </a:p>
          <a:p>
            <a:pPr fontAlgn="base"/>
            <a:r>
              <a:rPr lang="en-CA" sz="1800" b="0" i="0" kern="1200" dirty="0" smtClean="0">
                <a:solidFill>
                  <a:schemeClr val="tx1"/>
                </a:solidFill>
                <a:latin typeface="+mn-lt"/>
                <a:ea typeface="+mn-ea"/>
                <a:cs typeface="+mn-cs"/>
              </a:rPr>
              <a:t>Utilize a planning matrix.</a:t>
            </a:r>
          </a:p>
          <a:p>
            <a:pPr fontAlgn="base"/>
            <a:r>
              <a:rPr lang="en-CA" sz="1800" b="0" i="0" kern="1200" dirty="0" smtClean="0">
                <a:solidFill>
                  <a:schemeClr val="tx1"/>
                </a:solidFill>
                <a:latin typeface="+mn-lt"/>
                <a:ea typeface="+mn-ea"/>
                <a:cs typeface="+mn-cs"/>
              </a:rPr>
              <a:t>Create clear and concise reports on assessment processes and results.</a:t>
            </a:r>
          </a:p>
          <a:p>
            <a:pPr fontAlgn="base"/>
            <a:r>
              <a:rPr lang="en-CA" sz="1800" b="0" i="0" kern="1200" dirty="0" smtClean="0">
                <a:solidFill>
                  <a:schemeClr val="tx1"/>
                </a:solidFill>
                <a:latin typeface="+mn-lt"/>
                <a:ea typeface="+mn-ea"/>
                <a:cs typeface="+mn-cs"/>
              </a:rPr>
              <a:t>Understand the difference between assessing program educational objectives and student learning outcomes.</a:t>
            </a:r>
          </a:p>
          <a:p>
            <a:pPr fontAlgn="base"/>
            <a:r>
              <a:rPr lang="en-CA" sz="1800" b="0" i="0" kern="1200" dirty="0" smtClean="0">
                <a:solidFill>
                  <a:schemeClr val="tx1"/>
                </a:solidFill>
                <a:latin typeface="+mn-lt"/>
                <a:ea typeface="+mn-ea"/>
                <a:cs typeface="+mn-cs"/>
              </a:rPr>
              <a:t>Understand the challenge of engaging faculty.</a:t>
            </a:r>
          </a:p>
          <a:p>
            <a:pPr fontAlgn="base"/>
            <a:r>
              <a:rPr lang="en-CA" sz="1800" b="1" i="0" kern="1200" dirty="0" smtClean="0">
                <a:solidFill>
                  <a:schemeClr val="tx1"/>
                </a:solidFill>
                <a:latin typeface="+mn-lt"/>
                <a:ea typeface="+mn-ea"/>
                <a:cs typeface="+mn-cs"/>
              </a:rPr>
              <a:t>Here is a brief outline of the day:</a:t>
            </a:r>
          </a:p>
          <a:p>
            <a:pPr fontAlgn="base"/>
            <a:r>
              <a:rPr lang="en-CA" sz="1800" b="0" i="0" kern="1200" dirty="0" smtClean="0">
                <a:solidFill>
                  <a:schemeClr val="tx1"/>
                </a:solidFill>
                <a:latin typeface="+mn-lt"/>
                <a:ea typeface="+mn-ea"/>
                <a:cs typeface="+mn-cs"/>
              </a:rPr>
              <a:t>Introduction and review of key terminology</a:t>
            </a:r>
          </a:p>
          <a:p>
            <a:pPr fontAlgn="base"/>
            <a:r>
              <a:rPr lang="en-CA" sz="1800" b="0" i="0" kern="1200" dirty="0" smtClean="0">
                <a:solidFill>
                  <a:schemeClr val="tx1"/>
                </a:solidFill>
                <a:latin typeface="+mn-lt"/>
                <a:ea typeface="+mn-ea"/>
                <a:cs typeface="+mn-cs"/>
              </a:rPr>
              <a:t>Introduction to the assessment plan cycle as it relates to continuous quality improvement</a:t>
            </a:r>
          </a:p>
          <a:p>
            <a:pPr fontAlgn="base"/>
            <a:r>
              <a:rPr lang="en-CA" sz="1800" b="0" i="0" kern="1200" dirty="0" smtClean="0">
                <a:solidFill>
                  <a:schemeClr val="tx1"/>
                </a:solidFill>
                <a:latin typeface="+mn-lt"/>
                <a:ea typeface="+mn-ea"/>
                <a:cs typeface="+mn-cs"/>
              </a:rPr>
              <a:t>Developing measurable performance criteria</a:t>
            </a:r>
          </a:p>
          <a:p>
            <a:pPr fontAlgn="base"/>
            <a:r>
              <a:rPr lang="en-CA" sz="1800" b="0" i="0" kern="1200" dirty="0" smtClean="0">
                <a:solidFill>
                  <a:schemeClr val="tx1"/>
                </a:solidFill>
                <a:latin typeface="+mn-lt"/>
                <a:ea typeface="+mn-ea"/>
                <a:cs typeface="+mn-cs"/>
              </a:rPr>
              <a:t>Writing scoring rubrics</a:t>
            </a:r>
          </a:p>
          <a:p>
            <a:pPr fontAlgn="base"/>
            <a:r>
              <a:rPr lang="en-CA" sz="1800" b="0" i="0" kern="1200" dirty="0" smtClean="0">
                <a:solidFill>
                  <a:schemeClr val="tx1"/>
                </a:solidFill>
                <a:latin typeface="+mn-lt"/>
                <a:ea typeface="+mn-ea"/>
                <a:cs typeface="+mn-cs"/>
              </a:rPr>
              <a:t>Simplifying curriculum mapping</a:t>
            </a:r>
          </a:p>
          <a:p>
            <a:pPr fontAlgn="base"/>
            <a:r>
              <a:rPr lang="en-CA" sz="1800" b="0" i="0" kern="1200" dirty="0" smtClean="0">
                <a:solidFill>
                  <a:schemeClr val="tx1"/>
                </a:solidFill>
                <a:latin typeface="+mn-lt"/>
                <a:ea typeface="+mn-ea"/>
                <a:cs typeface="+mn-cs"/>
              </a:rPr>
              <a:t>Reviewing and selecting data collection tools</a:t>
            </a:r>
          </a:p>
          <a:p>
            <a:pPr fontAlgn="base"/>
            <a:r>
              <a:rPr lang="en-CA" sz="1800" b="0" i="0" kern="1200" dirty="0" smtClean="0">
                <a:solidFill>
                  <a:schemeClr val="tx1"/>
                </a:solidFill>
                <a:latin typeface="+mn-lt"/>
                <a:ea typeface="+mn-ea"/>
                <a:cs typeface="+mn-cs"/>
              </a:rPr>
              <a:t>Developing efficient, sustainable processes</a:t>
            </a:r>
          </a:p>
          <a:p>
            <a:pPr fontAlgn="base"/>
            <a:r>
              <a:rPr lang="en-CA" sz="1800" b="0" i="0" kern="1200" dirty="0" smtClean="0">
                <a:solidFill>
                  <a:schemeClr val="tx1"/>
                </a:solidFill>
                <a:latin typeface="+mn-lt"/>
                <a:ea typeface="+mn-ea"/>
                <a:cs typeface="+mn-cs"/>
              </a:rPr>
              <a:t>Reviewing a planning matrix</a:t>
            </a:r>
          </a:p>
          <a:p>
            <a:pPr fontAlgn="base"/>
            <a:r>
              <a:rPr lang="en-CA" sz="1800" b="0" i="0" kern="1200" dirty="0" smtClean="0">
                <a:solidFill>
                  <a:schemeClr val="tx1"/>
                </a:solidFill>
                <a:latin typeface="+mn-lt"/>
                <a:ea typeface="+mn-ea"/>
                <a:cs typeface="+mn-cs"/>
              </a:rPr>
              <a:t>Reporting results</a:t>
            </a:r>
          </a:p>
          <a:p>
            <a:pPr fontAlgn="base"/>
            <a:r>
              <a:rPr lang="en-CA" sz="1800" b="0" i="0" kern="1200" dirty="0" smtClean="0">
                <a:solidFill>
                  <a:schemeClr val="tx1"/>
                </a:solidFill>
                <a:latin typeface="+mn-lt"/>
                <a:ea typeface="+mn-ea"/>
                <a:cs typeface="+mn-cs"/>
              </a:rPr>
              <a:t>Identifying faculty resistance</a:t>
            </a:r>
          </a:p>
          <a:p>
            <a:pPr fontAlgn="base"/>
            <a:r>
              <a:rPr lang="en-CA" sz="1800" b="0" i="0" kern="1200" dirty="0" smtClean="0">
                <a:solidFill>
                  <a:schemeClr val="tx1"/>
                </a:solidFill>
                <a:latin typeface="+mn-lt"/>
                <a:ea typeface="+mn-ea"/>
                <a:cs typeface="+mn-cs"/>
              </a:rPr>
              <a:t>If you've already developed your program's objectives and outcomes, and you're looking to take the next steps in your assessment plan, this workshop is for you.</a:t>
            </a:r>
          </a:p>
          <a:p>
            <a:endParaRPr lang="en-CA" baseline="0" dirty="0" smtClean="0"/>
          </a:p>
        </p:txBody>
      </p:sp>
      <p:sp>
        <p:nvSpPr>
          <p:cNvPr id="4" name="Slide Number Placeholder 3"/>
          <p:cNvSpPr>
            <a:spLocks noGrp="1"/>
          </p:cNvSpPr>
          <p:nvPr>
            <p:ph type="sldNum" sz="quarter" idx="10"/>
          </p:nvPr>
        </p:nvSpPr>
        <p:spPr/>
        <p:txBody>
          <a:bodyPr/>
          <a:lstStyle/>
          <a:p>
            <a:fld id="{4A77001A-BEC7-46AF-B995-69CBBC0B2908}" type="slidenum">
              <a:rPr lang="en-CA" smtClean="0"/>
              <a:pPr/>
              <a:t>48</a:t>
            </a:fld>
            <a:endParaRPr lang="en-CA"/>
          </a:p>
        </p:txBody>
      </p:sp>
    </p:spTree>
    <p:extLst>
      <p:ext uri="{BB962C8B-B14F-4D97-AF65-F5344CB8AC3E}">
        <p14:creationId xmlns:p14="http://schemas.microsoft.com/office/powerpoint/2010/main" val="29177968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800" b="1" i="0" kern="1200" dirty="0" smtClean="0">
                <a:solidFill>
                  <a:schemeClr val="tx1"/>
                </a:solidFill>
                <a:effectLst/>
                <a:latin typeface="+mn-lt"/>
                <a:ea typeface="+mn-ea"/>
                <a:cs typeface="+mn-cs"/>
              </a:rPr>
              <a:t>Facilitating change in undergraduate STEM instructional practices: An analytic review of the literature</a:t>
            </a:r>
          </a:p>
          <a:p>
            <a:pPr fontAlgn="base"/>
            <a:r>
              <a:rPr lang="en-CA" sz="1800" b="0" i="0" kern="1200" dirty="0" smtClean="0">
                <a:solidFill>
                  <a:schemeClr val="tx1"/>
                </a:solidFill>
                <a:effectLst/>
                <a:latin typeface="+mn-lt"/>
                <a:ea typeface="+mn-ea"/>
                <a:cs typeface="+mn-cs"/>
              </a:rPr>
              <a:t>Charles Henderson</a:t>
            </a:r>
            <a:r>
              <a:rPr lang="en-CA" sz="1800" b="0" i="0" kern="1200" baseline="30000" dirty="0" smtClean="0">
                <a:solidFill>
                  <a:schemeClr val="tx1"/>
                </a:solidFill>
                <a:effectLst/>
                <a:latin typeface="+mn-lt"/>
                <a:ea typeface="+mn-ea"/>
                <a:cs typeface="+mn-cs"/>
              </a:rPr>
              <a:t>1,*</a:t>
            </a:r>
            <a:r>
              <a:rPr lang="en-CA" sz="1800" b="0" i="0" kern="1200" dirty="0" smtClean="0">
                <a:solidFill>
                  <a:schemeClr val="tx1"/>
                </a:solidFill>
                <a:effectLst/>
                <a:latin typeface="+mn-lt"/>
                <a:ea typeface="+mn-ea"/>
                <a:cs typeface="+mn-cs"/>
              </a:rPr>
              <a:t>, </a:t>
            </a:r>
          </a:p>
          <a:p>
            <a:pPr fontAlgn="base"/>
            <a:r>
              <a:rPr lang="en-CA" sz="1800" b="0" i="0" kern="1200" dirty="0" smtClean="0">
                <a:solidFill>
                  <a:schemeClr val="tx1"/>
                </a:solidFill>
                <a:effectLst/>
                <a:latin typeface="+mn-lt"/>
                <a:ea typeface="+mn-ea"/>
                <a:cs typeface="+mn-cs"/>
              </a:rPr>
              <a:t>Andrea Beach</a:t>
            </a:r>
            <a:r>
              <a:rPr lang="en-CA" sz="1800" b="0" i="0" kern="1200" baseline="30000" dirty="0" smtClean="0">
                <a:solidFill>
                  <a:schemeClr val="tx1"/>
                </a:solidFill>
                <a:effectLst/>
                <a:latin typeface="+mn-lt"/>
                <a:ea typeface="+mn-ea"/>
                <a:cs typeface="+mn-cs"/>
              </a:rPr>
              <a:t>2</a:t>
            </a:r>
            <a:r>
              <a:rPr lang="en-CA" sz="1800" b="0" i="0" kern="1200" dirty="0" smtClean="0">
                <a:solidFill>
                  <a:schemeClr val="tx1"/>
                </a:solidFill>
                <a:effectLst/>
                <a:latin typeface="+mn-lt"/>
                <a:ea typeface="+mn-ea"/>
                <a:cs typeface="+mn-cs"/>
              </a:rPr>
              <a:t>,</a:t>
            </a:r>
          </a:p>
          <a:p>
            <a:pPr fontAlgn="base"/>
            <a:r>
              <a:rPr lang="en-CA" sz="1800" b="0" i="0" kern="1200" dirty="0" smtClean="0">
                <a:solidFill>
                  <a:schemeClr val="tx1"/>
                </a:solidFill>
                <a:effectLst/>
                <a:latin typeface="+mn-lt"/>
                <a:ea typeface="+mn-ea"/>
                <a:cs typeface="+mn-cs"/>
              </a:rPr>
              <a:t>Noah Finkelstein</a:t>
            </a:r>
            <a:r>
              <a:rPr lang="en-CA" sz="1800" b="0" i="0" kern="1200" baseline="30000" dirty="0" smtClean="0">
                <a:solidFill>
                  <a:schemeClr val="tx1"/>
                </a:solidFill>
                <a:effectLst/>
                <a:latin typeface="+mn-lt"/>
                <a:ea typeface="+mn-ea"/>
                <a:cs typeface="+mn-cs"/>
              </a:rPr>
              <a:t>3</a:t>
            </a:r>
            <a:endParaRPr lang="en-CA" sz="1800" b="0" i="0" kern="1200" dirty="0" smtClean="0">
              <a:solidFill>
                <a:schemeClr val="tx1"/>
              </a:solidFill>
              <a:effectLst/>
              <a:latin typeface="+mn-lt"/>
              <a:ea typeface="+mn-ea"/>
              <a:cs typeface="+mn-cs"/>
            </a:endParaRPr>
          </a:p>
          <a:p>
            <a:pPr fontAlgn="base"/>
            <a:r>
              <a:rPr lang="en-CA" sz="1800" b="1" i="0" kern="1200" dirty="0" smtClean="0">
                <a:solidFill>
                  <a:schemeClr val="tx1"/>
                </a:solidFill>
                <a:effectLst/>
                <a:latin typeface="+mn-lt"/>
                <a:ea typeface="+mn-ea"/>
                <a:cs typeface="+mn-cs"/>
              </a:rPr>
              <a:t>Journal of Research in Science Teaching</a:t>
            </a:r>
          </a:p>
          <a:p>
            <a:pPr fontAlgn="base"/>
            <a:r>
              <a:rPr lang="en-CA" sz="1800" b="1" i="0" u="none" strike="noStrike" kern="1200" dirty="0" smtClean="0">
                <a:solidFill>
                  <a:schemeClr val="tx1"/>
                </a:solidFill>
                <a:effectLst/>
                <a:latin typeface="+mn-lt"/>
                <a:ea typeface="+mn-ea"/>
                <a:cs typeface="+mn-cs"/>
                <a:hlinkClick r:id="rId3"/>
              </a:rPr>
              <a:t>Volume 48</a:t>
            </a:r>
            <a:r>
              <a:rPr lang="en-CA" sz="1800" b="0" i="0" u="none" strike="noStrike" kern="1200" dirty="0" smtClean="0">
                <a:solidFill>
                  <a:schemeClr val="tx1"/>
                </a:solidFill>
                <a:effectLst/>
                <a:latin typeface="+mn-lt"/>
                <a:ea typeface="+mn-ea"/>
                <a:cs typeface="+mn-cs"/>
                <a:hlinkClick r:id="rId3"/>
              </a:rPr>
              <a:t>, </a:t>
            </a:r>
            <a:r>
              <a:rPr lang="en-CA" sz="1800" b="1" i="0" u="none" strike="noStrike" kern="1200" dirty="0" smtClean="0">
                <a:solidFill>
                  <a:schemeClr val="tx1"/>
                </a:solidFill>
                <a:effectLst/>
                <a:latin typeface="+mn-lt"/>
                <a:ea typeface="+mn-ea"/>
                <a:cs typeface="+mn-cs"/>
                <a:hlinkClick r:id="rId3"/>
              </a:rPr>
              <a:t>Issue 8</a:t>
            </a:r>
            <a:r>
              <a:rPr lang="en-CA" sz="1800" b="0" i="0" u="none" strike="noStrike" kern="1200" dirty="0" smtClean="0">
                <a:solidFill>
                  <a:schemeClr val="tx1"/>
                </a:solidFill>
                <a:effectLst/>
                <a:latin typeface="+mn-lt"/>
                <a:ea typeface="+mn-ea"/>
                <a:cs typeface="+mn-cs"/>
                <a:hlinkClick r:id="rId3"/>
              </a:rPr>
              <a:t>, </a:t>
            </a:r>
            <a:r>
              <a:rPr lang="en-CA" sz="1800" b="1" i="0" kern="1200" dirty="0" smtClean="0">
                <a:solidFill>
                  <a:schemeClr val="tx1"/>
                </a:solidFill>
                <a:effectLst/>
                <a:latin typeface="+mn-lt"/>
                <a:ea typeface="+mn-ea"/>
                <a:cs typeface="+mn-cs"/>
              </a:rPr>
              <a:t>pages 952–984</a:t>
            </a:r>
            <a:r>
              <a:rPr lang="en-CA" sz="1800" b="0" i="0" kern="1200" dirty="0" smtClean="0">
                <a:solidFill>
                  <a:schemeClr val="tx1"/>
                </a:solidFill>
                <a:effectLst/>
                <a:latin typeface="+mn-lt"/>
                <a:ea typeface="+mn-ea"/>
                <a:cs typeface="+mn-cs"/>
              </a:rPr>
              <a:t>, </a:t>
            </a:r>
            <a:r>
              <a:rPr lang="en-CA" sz="1800" b="1" i="0" kern="1200" dirty="0" smtClean="0">
                <a:solidFill>
                  <a:schemeClr val="tx1"/>
                </a:solidFill>
                <a:effectLst/>
                <a:latin typeface="+mn-lt"/>
                <a:ea typeface="+mn-ea"/>
                <a:cs typeface="+mn-cs"/>
              </a:rPr>
              <a:t>October 2011</a:t>
            </a:r>
            <a:endParaRPr lang="en-CA" sz="1800" b="0" i="0" kern="1200" dirty="0" smtClean="0">
              <a:solidFill>
                <a:schemeClr val="tx1"/>
              </a:solidFill>
              <a:effectLst/>
              <a:latin typeface="+mn-lt"/>
              <a:ea typeface="+mn-ea"/>
              <a:cs typeface="+mn-cs"/>
            </a:endParaRPr>
          </a:p>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F7673EE3-AF48-4193-BDAC-EDEF37863A44}" type="slidenum">
              <a:rPr lang="en-CA" smtClean="0"/>
              <a:pPr/>
              <a:t>50</a:t>
            </a:fld>
            <a:endParaRPr lang="en-CA"/>
          </a:p>
        </p:txBody>
      </p:sp>
    </p:spTree>
    <p:extLst>
      <p:ext uri="{BB962C8B-B14F-4D97-AF65-F5344CB8AC3E}">
        <p14:creationId xmlns:p14="http://schemas.microsoft.com/office/powerpoint/2010/main" val="42299624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Look in Heywood, </a:t>
            </a:r>
          </a:p>
          <a:p>
            <a:endParaRPr lang="en-CA" dirty="0" smtClean="0"/>
          </a:p>
          <a:p>
            <a:r>
              <a:rPr lang="en-CA" dirty="0" smtClean="0">
                <a:hlinkClick r:id="rId3"/>
              </a:rPr>
              <a:t>http://www.tandfonline.com/doi/pdf/10.1080/0969595950020306</a:t>
            </a:r>
            <a:endParaRPr lang="en-CA" dirty="0" smtClean="0"/>
          </a:p>
          <a:p>
            <a:endParaRPr lang="en-CA" dirty="0" smtClean="0"/>
          </a:p>
          <a:p>
            <a:r>
              <a:rPr lang="en-CA" dirty="0" smtClean="0"/>
              <a:t>Biggs conceptual framework of constructive</a:t>
            </a:r>
            <a:r>
              <a:rPr lang="en-CA" baseline="0" dirty="0" smtClean="0"/>
              <a:t> alignment based on </a:t>
            </a:r>
            <a:endParaRPr lang="en-CA" dirty="0" smtClean="0"/>
          </a:p>
          <a:p>
            <a:endParaRPr lang="en-CA" dirty="0" smtClean="0"/>
          </a:p>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F7673EE3-AF48-4193-BDAC-EDEF37863A44}" type="slidenum">
              <a:rPr lang="en-CA" smtClean="0"/>
              <a:pPr/>
              <a:t>52</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514" name="Rectangle 6"/>
          <p:cNvSpPr>
            <a:spLocks noGrp="1" noChangeArrowheads="1"/>
          </p:cNvSpPr>
          <p:nvPr>
            <p:ph type="sldNum" sz="quarter"/>
          </p:nvPr>
        </p:nvSpPr>
        <p:spPr>
          <a:noFill/>
        </p:spPr>
        <p:txBody>
          <a:bodyPr/>
          <a:lstStyle/>
          <a:p>
            <a:pPr>
              <a:buFont typeface="Times New Roman" pitchFamily="16" charset="0"/>
              <a:buNone/>
            </a:pPr>
            <a:fld id="{2B59B173-128A-41D6-821C-4C71D8B263B5}" type="slidenum">
              <a:rPr lang="en-US" smtClean="0">
                <a:latin typeface="Times New Roman" pitchFamily="16" charset="0"/>
              </a:rPr>
              <a:pPr>
                <a:buFont typeface="Times New Roman" pitchFamily="16" charset="0"/>
                <a:buNone/>
              </a:pPr>
              <a:t>54</a:t>
            </a:fld>
            <a:endParaRPr lang="en-US" smtClean="0">
              <a:latin typeface="Times New Roman" pitchFamily="16" charset="0"/>
            </a:endParaRPr>
          </a:p>
        </p:txBody>
      </p:sp>
      <p:sp>
        <p:nvSpPr>
          <p:cNvPr id="192515" name="Text Box 1"/>
          <p:cNvSpPr txBox="1">
            <a:spLocks noChangeArrowheads="1"/>
          </p:cNvSpPr>
          <p:nvPr/>
        </p:nvSpPr>
        <p:spPr bwMode="auto">
          <a:xfrm>
            <a:off x="3885640" y="8686512"/>
            <a:ext cx="2968159" cy="454601"/>
          </a:xfrm>
          <a:prstGeom prst="rect">
            <a:avLst/>
          </a:prstGeom>
          <a:noFill/>
          <a:ln w="9525">
            <a:noFill/>
            <a:round/>
            <a:headEnd/>
            <a:tailEnd/>
          </a:ln>
        </p:spPr>
        <p:txBody>
          <a:bodyPr lIns="80761" tIns="41995" rIns="80761" bIns="41995" anchor="b"/>
          <a:lstStyle/>
          <a:p>
            <a:pPr algn="r">
              <a:tabLst>
                <a:tab pos="649586" algn="l"/>
                <a:tab pos="1299173" algn="l"/>
                <a:tab pos="1948759" algn="l"/>
                <a:tab pos="2598344" algn="l"/>
              </a:tabLst>
            </a:pPr>
            <a:fld id="{56A32B32-1F2A-4E6A-A795-820CF7DBA386}" type="slidenum">
              <a:rPr lang="en-US" sz="1100">
                <a:solidFill>
                  <a:srgbClr val="000000"/>
                </a:solidFill>
                <a:ea typeface="Bitstream Vera Sans" charset="0"/>
                <a:cs typeface="Bitstream Vera Sans" charset="0"/>
              </a:rPr>
              <a:pPr algn="r">
                <a:tabLst>
                  <a:tab pos="649586" algn="l"/>
                  <a:tab pos="1299173" algn="l"/>
                  <a:tab pos="1948759" algn="l"/>
                  <a:tab pos="2598344" algn="l"/>
                </a:tabLst>
              </a:pPr>
              <a:t>54</a:t>
            </a:fld>
            <a:endParaRPr lang="en-US" sz="1100" dirty="0">
              <a:solidFill>
                <a:srgbClr val="000000"/>
              </a:solidFill>
              <a:ea typeface="Bitstream Vera Sans" charset="0"/>
              <a:cs typeface="Bitstream Vera Sans" charset="0"/>
            </a:endParaRPr>
          </a:p>
        </p:txBody>
      </p:sp>
      <p:sp>
        <p:nvSpPr>
          <p:cNvPr id="192516" name="Text Box 2"/>
          <p:cNvSpPr txBox="1">
            <a:spLocks noChangeArrowheads="1"/>
          </p:cNvSpPr>
          <p:nvPr/>
        </p:nvSpPr>
        <p:spPr bwMode="auto">
          <a:xfrm>
            <a:off x="1143000" y="685512"/>
            <a:ext cx="4572000" cy="3429000"/>
          </a:xfrm>
          <a:prstGeom prst="rect">
            <a:avLst/>
          </a:prstGeom>
          <a:solidFill>
            <a:srgbClr val="FFFFFF"/>
          </a:solidFill>
          <a:ln w="9360">
            <a:solidFill>
              <a:srgbClr val="000000"/>
            </a:solidFill>
            <a:miter lim="800000"/>
            <a:headEnd/>
            <a:tailEnd/>
          </a:ln>
        </p:spPr>
        <p:txBody>
          <a:bodyPr wrap="none" lIns="82053" tIns="41026" rIns="82053" bIns="41026" anchor="ctr"/>
          <a:lstStyle/>
          <a:p>
            <a:endParaRPr lang="en-CA">
              <a:ea typeface="Bitstream Vera Sans" charset="0"/>
              <a:cs typeface="Bitstream Vera Sans" charset="0"/>
            </a:endParaRPr>
          </a:p>
        </p:txBody>
      </p:sp>
      <p:sp>
        <p:nvSpPr>
          <p:cNvPr id="192517" name="Rectangle 3"/>
          <p:cNvSpPr>
            <a:spLocks noGrp="1" noChangeArrowheads="1"/>
          </p:cNvSpPr>
          <p:nvPr>
            <p:ph type="body"/>
          </p:nvPr>
        </p:nvSpPr>
        <p:spPr>
          <a:xfrm>
            <a:off x="913280" y="4342534"/>
            <a:ext cx="5024438" cy="4110182"/>
          </a:xfrm>
          <a:noFill/>
          <a:ln/>
        </p:spPr>
        <p:txBody>
          <a:bodyPr wrap="none" anchor="ct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mtClean="0">
                <a:hlinkClick r:id="rId3"/>
              </a:rPr>
              <a:t>http://assessment.tamu.edu/asmt_help/AssessmentRubric2012_01_20.pdf</a:t>
            </a:r>
            <a:endParaRPr lang="en-CA"/>
          </a:p>
        </p:txBody>
      </p:sp>
      <p:sp>
        <p:nvSpPr>
          <p:cNvPr id="4" name="Slide Number Placeholder 3"/>
          <p:cNvSpPr>
            <a:spLocks noGrp="1"/>
          </p:cNvSpPr>
          <p:nvPr>
            <p:ph type="sldNum" sz="quarter" idx="10"/>
          </p:nvPr>
        </p:nvSpPr>
        <p:spPr/>
        <p:txBody>
          <a:bodyPr/>
          <a:lstStyle/>
          <a:p>
            <a:fld id="{F7673EE3-AF48-4193-BDAC-EDEF37863A44}" type="slidenum">
              <a:rPr lang="en-CA" smtClean="0"/>
              <a:pPr/>
              <a:t>56</a:t>
            </a:fld>
            <a:endParaRPr lang="en-CA"/>
          </a:p>
        </p:txBody>
      </p:sp>
    </p:spTree>
    <p:extLst>
      <p:ext uri="{BB962C8B-B14F-4D97-AF65-F5344CB8AC3E}">
        <p14:creationId xmlns:p14="http://schemas.microsoft.com/office/powerpoint/2010/main" val="4166487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Engineering specific</a:t>
            </a:r>
            <a:r>
              <a:rPr lang="en-CA" baseline="0" dirty="0" smtClean="0"/>
              <a:t> – address complex problem solving, design, communications - critical skills for innovation.</a:t>
            </a:r>
            <a:endParaRPr lang="en-CA" dirty="0"/>
          </a:p>
        </p:txBody>
      </p:sp>
      <p:sp>
        <p:nvSpPr>
          <p:cNvPr id="4" name="Slide Number Placeholder 3"/>
          <p:cNvSpPr>
            <a:spLocks noGrp="1"/>
          </p:cNvSpPr>
          <p:nvPr>
            <p:ph type="sldNum" sz="quarter" idx="10"/>
          </p:nvPr>
        </p:nvSpPr>
        <p:spPr/>
        <p:txBody>
          <a:bodyPr/>
          <a:lstStyle/>
          <a:p>
            <a:fld id="{4A77001A-BEC7-46AF-B995-69CBBC0B2908}" type="slidenum">
              <a:rPr lang="en-CA" smtClean="0"/>
              <a:pPr/>
              <a:t>5</a:t>
            </a:fld>
            <a:endParaRPr lang="en-CA"/>
          </a:p>
        </p:txBody>
      </p:sp>
    </p:spTree>
    <p:extLst>
      <p:ext uri="{BB962C8B-B14F-4D97-AF65-F5344CB8AC3E}">
        <p14:creationId xmlns:p14="http://schemas.microsoft.com/office/powerpoint/2010/main" val="1462461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General process informed by what do you want to know that is particular to your program – do you have a special stream you want to know more about? Do you have long-standing issues?</a:t>
            </a:r>
            <a:r>
              <a:rPr lang="en-CA" baseline="0" dirty="0" smtClean="0"/>
              <a:t> Have you had concerns about a specific attribute?</a:t>
            </a:r>
          </a:p>
          <a:p>
            <a:endParaRPr lang="en-CA" baseline="0" dirty="0" smtClean="0"/>
          </a:p>
          <a:p>
            <a:r>
              <a:rPr lang="en-CA" baseline="0" dirty="0" smtClean="0"/>
              <a:t>Course instructor involvement: map indicators to course, </a:t>
            </a:r>
            <a:r>
              <a:rPr lang="en-CA" baseline="0" dirty="0" err="1" smtClean="0"/>
              <a:t>assesssment</a:t>
            </a:r>
            <a:r>
              <a:rPr lang="en-CA" baseline="0" dirty="0" smtClean="0"/>
              <a:t> </a:t>
            </a:r>
            <a:endParaRPr lang="en-CA" dirty="0"/>
          </a:p>
        </p:txBody>
      </p:sp>
      <p:sp>
        <p:nvSpPr>
          <p:cNvPr id="4" name="Slide Number Placeholder 3"/>
          <p:cNvSpPr>
            <a:spLocks noGrp="1"/>
          </p:cNvSpPr>
          <p:nvPr>
            <p:ph type="sldNum" sz="quarter" idx="10"/>
          </p:nvPr>
        </p:nvSpPr>
        <p:spPr/>
        <p:txBody>
          <a:bodyPr/>
          <a:lstStyle/>
          <a:p>
            <a:fld id="{F7673EE3-AF48-4193-BDAC-EDEF37863A44}" type="slidenum">
              <a:rPr lang="en-CA" smtClean="0"/>
              <a:pPr/>
              <a:t>6</a:t>
            </a:fld>
            <a:endParaRPr lang="en-CA"/>
          </a:p>
        </p:txBody>
      </p:sp>
    </p:spTree>
    <p:extLst>
      <p:ext uri="{BB962C8B-B14F-4D97-AF65-F5344CB8AC3E}">
        <p14:creationId xmlns:p14="http://schemas.microsoft.com/office/powerpoint/2010/main" val="2359861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Within a course we can consider</a:t>
            </a:r>
            <a:r>
              <a:rPr lang="en-CA" baseline="0" dirty="0" smtClean="0"/>
              <a:t> three fundamental concepts that will impact connecting courses to the overall process.</a:t>
            </a:r>
            <a:endParaRPr lang="en-CA" dirty="0" smtClean="0"/>
          </a:p>
          <a:p>
            <a:r>
              <a:rPr lang="en-CA" dirty="0" smtClean="0"/>
              <a:t>We’re going to start by using</a:t>
            </a:r>
            <a:r>
              <a:rPr lang="en-CA" baseline="0" dirty="0" smtClean="0"/>
              <a:t> a process to connect learning outcomes in a course (goals and curriculum) with your educational approach (the things you get students to do), and assessment with program-wide processes.</a:t>
            </a:r>
          </a:p>
          <a:p>
            <a:endParaRPr lang="en-CA" baseline="0" dirty="0" smtClean="0"/>
          </a:p>
        </p:txBody>
      </p:sp>
      <p:sp>
        <p:nvSpPr>
          <p:cNvPr id="4" name="Slide Number Placeholder 3"/>
          <p:cNvSpPr>
            <a:spLocks noGrp="1"/>
          </p:cNvSpPr>
          <p:nvPr>
            <p:ph type="sldNum" sz="quarter" idx="10"/>
          </p:nvPr>
        </p:nvSpPr>
        <p:spPr/>
        <p:txBody>
          <a:bodyPr/>
          <a:lstStyle/>
          <a:p>
            <a:fld id="{F7673EE3-AF48-4193-BDAC-EDEF37863A44}" type="slidenum">
              <a:rPr lang="en-CA" smtClean="0"/>
              <a:pPr/>
              <a:t>7</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 course’s activities tie into program’s plan by ensuring that courses</a:t>
            </a:r>
            <a:r>
              <a:rPr lang="en-CA" baseline="0" dirty="0" smtClean="0"/>
              <a:t> align with the attributes and indicators, and ensuring that data on student performance goes back to the program for program improvement.</a:t>
            </a:r>
            <a:endParaRPr lang="en-CA" dirty="0"/>
          </a:p>
        </p:txBody>
      </p:sp>
      <p:sp>
        <p:nvSpPr>
          <p:cNvPr id="4" name="Slide Number Placeholder 3"/>
          <p:cNvSpPr>
            <a:spLocks noGrp="1"/>
          </p:cNvSpPr>
          <p:nvPr>
            <p:ph type="sldNum" sz="quarter" idx="10"/>
          </p:nvPr>
        </p:nvSpPr>
        <p:spPr/>
        <p:txBody>
          <a:bodyPr/>
          <a:lstStyle/>
          <a:p>
            <a:fld id="{F7673EE3-AF48-4193-BDAC-EDEF37863A44}" type="slidenum">
              <a:rPr lang="en-CA" smtClean="0"/>
              <a:pPr/>
              <a:t>8</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To</a:t>
            </a:r>
            <a:r>
              <a:rPr lang="en-US" baseline="0" dirty="0" smtClean="0"/>
              <a:t> alleviate some confusion between indicators and learning/course outcomes and their use in assessment.</a:t>
            </a:r>
          </a:p>
          <a:p>
            <a:endParaRPr lang="en-US" baseline="0" dirty="0" smtClean="0"/>
          </a:p>
          <a:p>
            <a:r>
              <a:rPr lang="en-US" baseline="0" dirty="0" smtClean="0"/>
              <a:t>A learning outcome or course learning outcome can be developed and used to denote the intended learning outcome of a particular student activity.  The course learning outcome is linked/aligned to a indicator for a specific attribute (in this case design).  Using course learning outcomes in this manner allows for the instructor to accurately describe the intended outcome using specific detail and language best suiting the activity, rather than using the global indicator that may be ill-suited as an learning outcome.</a:t>
            </a:r>
          </a:p>
          <a:p>
            <a:endParaRPr lang="en-US" baseline="0" dirty="0" smtClean="0"/>
          </a:p>
          <a:p>
            <a:r>
              <a:rPr lang="en-US" baseline="0" dirty="0" smtClean="0"/>
              <a:t>Learning outcomes offer a measure of flexibility for instructors, allowing them to develop outcomes that suit the activity as well graduate attribute assessment.</a:t>
            </a:r>
          </a:p>
          <a:p>
            <a:endParaRPr lang="en-US" baseline="0" dirty="0" smtClean="0"/>
          </a:p>
          <a:p>
            <a:r>
              <a:rPr lang="en-US" dirty="0" smtClean="0"/>
              <a:t>Ultimately,</a:t>
            </a:r>
            <a:r>
              <a:rPr lang="en-US" baseline="0" dirty="0" smtClean="0"/>
              <a:t> the use of learning outcomes is entirely arbitrary, as program/departmental indicators may be well-crafted and suitable for assessment.  </a:t>
            </a:r>
            <a:endParaRPr lang="en-US" dirty="0"/>
          </a:p>
        </p:txBody>
      </p:sp>
      <p:sp>
        <p:nvSpPr>
          <p:cNvPr id="4" name="Slide Number Placeholder 3"/>
          <p:cNvSpPr>
            <a:spLocks noGrp="1"/>
          </p:cNvSpPr>
          <p:nvPr>
            <p:ph type="sldNum" sz="quarter" idx="10"/>
          </p:nvPr>
        </p:nvSpPr>
        <p:spPr/>
        <p:txBody>
          <a:bodyPr/>
          <a:lstStyle/>
          <a:p>
            <a:fld id="{F7673EE3-AF48-4193-BDAC-EDEF37863A44}" type="slidenum">
              <a:rPr lang="en-CA" smtClean="0"/>
              <a:pPr/>
              <a:t>9</a:t>
            </a:fld>
            <a:endParaRPr lang="en-CA"/>
          </a:p>
        </p:txBody>
      </p:sp>
    </p:spTree>
    <p:extLst>
      <p:ext uri="{BB962C8B-B14F-4D97-AF65-F5344CB8AC3E}">
        <p14:creationId xmlns:p14="http://schemas.microsoft.com/office/powerpoint/2010/main" val="2710897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Questions often arise: what impact can all of this have? Is it worth the effort?</a:t>
            </a:r>
            <a:endParaRPr lang="en-CA" dirty="0" smtClean="0"/>
          </a:p>
          <a:p>
            <a:endParaRPr lang="en-CA" dirty="0" smtClean="0"/>
          </a:p>
          <a:p>
            <a:r>
              <a:rPr lang="en-CA" dirty="0" smtClean="0"/>
              <a:t>The largest study I’m aware of on the factors that impact learning</a:t>
            </a:r>
            <a:r>
              <a:rPr lang="en-CA" baseline="0" dirty="0" smtClean="0"/>
              <a:t> using students from kindergarten to university</a:t>
            </a:r>
            <a:endParaRPr lang="en-CA" dirty="0"/>
          </a:p>
        </p:txBody>
      </p:sp>
      <p:sp>
        <p:nvSpPr>
          <p:cNvPr id="4" name="Slide Number Placeholder 3"/>
          <p:cNvSpPr>
            <a:spLocks noGrp="1"/>
          </p:cNvSpPr>
          <p:nvPr>
            <p:ph type="sldNum" sz="quarter" idx="10"/>
          </p:nvPr>
        </p:nvSpPr>
        <p:spPr/>
        <p:txBody>
          <a:bodyPr/>
          <a:lstStyle/>
          <a:p>
            <a:fld id="{F7673EE3-AF48-4193-BDAC-EDEF37863A44}" type="slidenum">
              <a:rPr lang="en-CA" smtClean="0"/>
              <a:pPr/>
              <a:t>10</a:t>
            </a:fld>
            <a:endParaRPr lang="en-CA"/>
          </a:p>
        </p:txBody>
      </p:sp>
    </p:spTree>
    <p:extLst>
      <p:ext uri="{BB962C8B-B14F-4D97-AF65-F5344CB8AC3E}">
        <p14:creationId xmlns:p14="http://schemas.microsoft.com/office/powerpoint/2010/main" val="283036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12-07-04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12-07-04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12-07-04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12-07-04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12-07-04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12-07-04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12-07-04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12-07-04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12-07-04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12-07-04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12-07-04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12-07-04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jpeg"/><Relationship Id="rId1" Type="http://schemas.openxmlformats.org/officeDocument/2006/relationships/tags" Target="../tags/tag1.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7.png"/><Relationship Id="rId1" Type="http://schemas.openxmlformats.org/officeDocument/2006/relationships/tags" Target="../tags/tag2.x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hyperlink" Target="http://www.learningoutcomeassessment.org/Rubrics.htm" TargetMode="External"/><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chart" Target="../charts/char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image" Target="../media/image1.jpeg"/><Relationship Id="rId1" Type="http://schemas.openxmlformats.org/officeDocument/2006/relationships/tags" Target="../tags/tag3.xml"/><Relationship Id="rId2"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51.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3.xml"/><Relationship Id="rId3" Type="http://schemas.openxmlformats.org/officeDocument/2006/relationships/hyperlink" Target="http://www.aacu.org/leap/documents/hip_tables.pdf"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http://www.tandfonline.com/doi/pdf/10.1080/0729436990180105" TargetMode="External"/><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frankb\Dropbox\MiniU\Photos\20110110-GB-AppSci-Workshops-14.jpg"/>
          <p:cNvPicPr>
            <a:picLocks noChangeAspect="1" noChangeArrowheads="1"/>
          </p:cNvPicPr>
          <p:nvPr/>
        </p:nvPicPr>
        <p:blipFill rotWithShape="1">
          <a:blip r:embed="rId4">
            <a:extLst>
              <a:ext uri="{28A0092B-C50C-407E-A947-70E740481C1C}">
                <a14:useLocalDpi xmlns:a14="http://schemas.microsoft.com/office/drawing/2010/main" val="0"/>
              </a:ext>
            </a:extLst>
          </a:blip>
          <a:srcRect l="6007" r="5061"/>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4572000"/>
            <a:ext cx="9144000" cy="2286000"/>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4" name="Rectangle 3"/>
          <p:cNvSpPr/>
          <p:nvPr/>
        </p:nvSpPr>
        <p:spPr>
          <a:xfrm>
            <a:off x="145143" y="6098232"/>
            <a:ext cx="3205173" cy="523220"/>
          </a:xfrm>
          <a:prstGeom prst="rect">
            <a:avLst/>
          </a:prstGeom>
        </p:spPr>
        <p:txBody>
          <a:bodyPr wrap="none">
            <a:spAutoFit/>
          </a:bodyPr>
          <a:lstStyle/>
          <a:p>
            <a:r>
              <a:rPr lang="en-CA" sz="2800" b="1" dirty="0">
                <a:solidFill>
                  <a:schemeClr val="accent2"/>
                </a:solidFill>
              </a:rPr>
              <a:t>http://bit.ly/KK6Rsc</a:t>
            </a:r>
          </a:p>
        </p:txBody>
      </p:sp>
      <p:sp>
        <p:nvSpPr>
          <p:cNvPr id="5" name="Rectangle 4"/>
          <p:cNvSpPr/>
          <p:nvPr/>
        </p:nvSpPr>
        <p:spPr>
          <a:xfrm>
            <a:off x="-7258" y="4572000"/>
            <a:ext cx="9055565" cy="2123658"/>
          </a:xfrm>
          <a:prstGeom prst="rect">
            <a:avLst/>
          </a:prstGeom>
        </p:spPr>
        <p:txBody>
          <a:bodyPr wrap="square">
            <a:spAutoFit/>
          </a:bodyPr>
          <a:lstStyle/>
          <a:p>
            <a:pPr algn="r"/>
            <a:r>
              <a:rPr lang="en-CA" sz="4000" dirty="0">
                <a:solidFill>
                  <a:schemeClr val="bg1"/>
                </a:solidFill>
              </a:rPr>
              <a:t>Graduate attribute assessment as a</a:t>
            </a:r>
            <a:br>
              <a:rPr lang="en-CA" sz="4000" dirty="0">
                <a:solidFill>
                  <a:schemeClr val="bg1"/>
                </a:solidFill>
              </a:rPr>
            </a:br>
            <a:r>
              <a:rPr lang="en-CA" sz="4000" b="1" dirty="0">
                <a:solidFill>
                  <a:schemeClr val="accent2"/>
                </a:solidFill>
              </a:rPr>
              <a:t>COURSE INSTRUCTOR</a:t>
            </a:r>
            <a:r>
              <a:rPr lang="en-CA" sz="4000" b="1" dirty="0">
                <a:solidFill>
                  <a:schemeClr val="accent1">
                    <a:lumMod val="75000"/>
                  </a:schemeClr>
                </a:solidFill>
              </a:rPr>
              <a:t/>
            </a:r>
            <a:br>
              <a:rPr lang="en-CA" sz="4000" b="1" dirty="0">
                <a:solidFill>
                  <a:schemeClr val="accent1">
                    <a:lumMod val="75000"/>
                  </a:schemeClr>
                </a:solidFill>
              </a:rPr>
            </a:br>
            <a:r>
              <a:rPr lang="en-CA" sz="2800" dirty="0">
                <a:solidFill>
                  <a:schemeClr val="bg1"/>
                </a:solidFill>
              </a:rPr>
              <a:t>Brian Frank and Jake </a:t>
            </a:r>
            <a:r>
              <a:rPr lang="en-CA" sz="2800" dirty="0" smtClean="0">
                <a:solidFill>
                  <a:schemeClr val="bg1"/>
                </a:solidFill>
              </a:rPr>
              <a:t>Kaupp</a:t>
            </a:r>
            <a:r>
              <a:rPr lang="en-CA" sz="2800" dirty="0">
                <a:solidFill>
                  <a:schemeClr val="bg1"/>
                </a:solidFill>
              </a:rPr>
              <a:t/>
            </a:r>
            <a:br>
              <a:rPr lang="en-CA" sz="2800" dirty="0">
                <a:solidFill>
                  <a:schemeClr val="bg1"/>
                </a:solidFill>
              </a:rPr>
            </a:br>
            <a:r>
              <a:rPr lang="en-CA" sz="2400" b="1" dirty="0">
                <a:solidFill>
                  <a:schemeClr val="bg1"/>
                </a:solidFill>
              </a:rPr>
              <a:t>CEEA Workshop W2-1B</a:t>
            </a:r>
            <a:endParaRPr lang="en-CA" sz="4000" dirty="0">
              <a:solidFill>
                <a:schemeClr val="bg1"/>
              </a:solidFill>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838201"/>
            <a:ext cx="7772400" cy="990600"/>
          </a:xfrm>
        </p:spPr>
        <p:txBody>
          <a:bodyPr>
            <a:normAutofit fontScale="90000"/>
          </a:bodyPr>
          <a:lstStyle/>
          <a:p>
            <a:r>
              <a:rPr lang="en-CA" cap="none" dirty="0" smtClean="0">
                <a:solidFill>
                  <a:schemeClr val="accent3"/>
                </a:solidFill>
              </a:rPr>
              <a:t>WHAT WORKS</a:t>
            </a:r>
            <a:r>
              <a:rPr lang="en-CA" cap="none" dirty="0" smtClean="0"/>
              <a:t> to improve learning?</a:t>
            </a:r>
            <a:br>
              <a:rPr lang="en-CA" cap="none" dirty="0" smtClean="0"/>
            </a:br>
            <a:r>
              <a:rPr lang="en-CA" cap="none" dirty="0" smtClean="0"/>
              <a:t/>
            </a:r>
            <a:br>
              <a:rPr lang="en-CA" cap="none" dirty="0" smtClean="0"/>
            </a:br>
            <a:endParaRPr lang="en-CA" cap="none" dirty="0"/>
          </a:p>
        </p:txBody>
      </p:sp>
      <p:sp>
        <p:nvSpPr>
          <p:cNvPr id="5" name="Rectangle 4"/>
          <p:cNvSpPr/>
          <p:nvPr/>
        </p:nvSpPr>
        <p:spPr>
          <a:xfrm>
            <a:off x="0" y="5780782"/>
            <a:ext cx="9162393" cy="1077218"/>
          </a:xfrm>
          <a:prstGeom prst="rect">
            <a:avLst/>
          </a:prstGeom>
        </p:spPr>
        <p:txBody>
          <a:bodyPr wrap="square">
            <a:spAutoFit/>
          </a:bodyPr>
          <a:lstStyle/>
          <a:p>
            <a:r>
              <a:rPr lang="en-CA" sz="1600" dirty="0"/>
              <a:t>Hattie, J. (2009). The Black Box of Tertiary Assessment: An Impending Revolution. In L. H. </a:t>
            </a:r>
          </a:p>
          <a:p>
            <a:r>
              <a:rPr lang="en-CA" sz="1600" dirty="0"/>
              <a:t>Meyer, S. Davidson, H. Anderson, R. Fletcher, P.M. Johnston, &amp; M. Rees (Eds.),  Tertiary Assessment &amp; Higher Education </a:t>
            </a:r>
            <a:r>
              <a:rPr lang="en-CA" sz="1600" dirty="0" smtClean="0"/>
              <a:t>Student </a:t>
            </a:r>
            <a:r>
              <a:rPr lang="en-CA" sz="1600" dirty="0"/>
              <a:t>Outcomes: Policy, Practice &amp; Research (pp.259-275). Wellington, New Zealand: </a:t>
            </a:r>
            <a:r>
              <a:rPr lang="en-CA" sz="1600" dirty="0" err="1"/>
              <a:t>Ako</a:t>
            </a:r>
            <a:r>
              <a:rPr lang="en-CA" sz="1600" dirty="0"/>
              <a:t> </a:t>
            </a:r>
            <a:r>
              <a:rPr lang="en-CA" sz="1600" dirty="0" err="1"/>
              <a:t>Aotearoa</a:t>
            </a:r>
            <a:endParaRPr lang="en-CA" sz="1600" dirty="0"/>
          </a:p>
        </p:txBody>
      </p:sp>
      <p:sp>
        <p:nvSpPr>
          <p:cNvPr id="3" name="Rectangle 2"/>
          <p:cNvSpPr/>
          <p:nvPr/>
        </p:nvSpPr>
        <p:spPr>
          <a:xfrm>
            <a:off x="762000" y="2286000"/>
            <a:ext cx="6248400" cy="3200876"/>
          </a:xfrm>
          <a:prstGeom prst="rect">
            <a:avLst/>
          </a:prstGeom>
        </p:spPr>
        <p:txBody>
          <a:bodyPr wrap="square">
            <a:spAutoFit/>
          </a:bodyPr>
          <a:lstStyle/>
          <a:p>
            <a:r>
              <a:rPr lang="en-CA" sz="4000" b="1" dirty="0"/>
              <a:t/>
            </a:r>
            <a:br>
              <a:rPr lang="en-CA" sz="4000" b="1" dirty="0"/>
            </a:br>
            <a:r>
              <a:rPr lang="en-CA" sz="5400" b="1" dirty="0">
                <a:solidFill>
                  <a:schemeClr val="accent2"/>
                </a:solidFill>
              </a:rPr>
              <a:t>800 </a:t>
            </a:r>
            <a:r>
              <a:rPr lang="en-CA" sz="4000" b="1" dirty="0"/>
              <a:t>meta-analyses</a:t>
            </a:r>
            <a:br>
              <a:rPr lang="en-CA" sz="4000" b="1" dirty="0"/>
            </a:br>
            <a:r>
              <a:rPr lang="en-CA" sz="5400" b="1" dirty="0">
                <a:solidFill>
                  <a:schemeClr val="accent2"/>
                </a:solidFill>
              </a:rPr>
              <a:t>50,000+</a:t>
            </a:r>
            <a:r>
              <a:rPr lang="en-CA" sz="4000" b="1" dirty="0"/>
              <a:t> studies </a:t>
            </a:r>
            <a:br>
              <a:rPr lang="en-CA" sz="4000" b="1" dirty="0"/>
            </a:br>
            <a:r>
              <a:rPr lang="en-CA" sz="5400" b="1" dirty="0">
                <a:solidFill>
                  <a:schemeClr val="accent2"/>
                </a:solidFill>
              </a:rPr>
              <a:t>250+ </a:t>
            </a:r>
            <a:r>
              <a:rPr lang="en-CA" sz="4000" b="1" dirty="0">
                <a:solidFill>
                  <a:schemeClr val="accent2"/>
                </a:solidFill>
              </a:rPr>
              <a:t>million </a:t>
            </a:r>
            <a:r>
              <a:rPr lang="en-CA" sz="4000" b="1" dirty="0"/>
              <a:t>students</a:t>
            </a:r>
          </a:p>
        </p:txBody>
      </p:sp>
    </p:spTree>
    <p:extLst>
      <p:ext uri="{BB962C8B-B14F-4D97-AF65-F5344CB8AC3E}">
        <p14:creationId xmlns:p14="http://schemas.microsoft.com/office/powerpoint/2010/main" val="30607779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81200" y="231775"/>
            <a:ext cx="7139152" cy="3346450"/>
          </a:xfrm>
        </p:spPr>
        <p:txBody>
          <a:bodyPr>
            <a:noAutofit/>
          </a:bodyPr>
          <a:lstStyle/>
          <a:p>
            <a:r>
              <a:rPr lang="en-CA" sz="2800" b="1" dirty="0" smtClean="0">
                <a:solidFill>
                  <a:schemeClr val="tx1"/>
                </a:solidFill>
              </a:rPr>
              <a:t>When </a:t>
            </a:r>
            <a:r>
              <a:rPr lang="en-CA" sz="2800" b="1" dirty="0">
                <a:solidFill>
                  <a:schemeClr val="tx1"/>
                </a:solidFill>
              </a:rPr>
              <a:t>teachers claim that </a:t>
            </a:r>
            <a:r>
              <a:rPr lang="en-CA" sz="2800" b="1" dirty="0" smtClean="0">
                <a:solidFill>
                  <a:schemeClr val="tx1"/>
                </a:solidFill>
              </a:rPr>
              <a:t>they </a:t>
            </a:r>
            <a:r>
              <a:rPr lang="en-CA" sz="2800" b="1" dirty="0">
                <a:solidFill>
                  <a:schemeClr val="tx1"/>
                </a:solidFill>
              </a:rPr>
              <a:t>are having a positive effect on achievement or when a policy improves achievement </a:t>
            </a:r>
            <a:r>
              <a:rPr lang="en-CA" sz="2800" b="1" dirty="0" smtClean="0">
                <a:solidFill>
                  <a:schemeClr val="tx1"/>
                </a:solidFill>
              </a:rPr>
              <a:t> this </a:t>
            </a:r>
            <a:r>
              <a:rPr lang="en-CA" sz="2800" b="1" dirty="0">
                <a:solidFill>
                  <a:schemeClr val="tx1"/>
                </a:solidFill>
              </a:rPr>
              <a:t>is almost a trivial claim: virtually everything works. One only needs a pulse and we can </a:t>
            </a:r>
            <a:r>
              <a:rPr lang="en-CA" sz="2800" b="1" dirty="0" smtClean="0">
                <a:solidFill>
                  <a:schemeClr val="tx1"/>
                </a:solidFill>
              </a:rPr>
              <a:t>improve </a:t>
            </a:r>
            <a:r>
              <a:rPr lang="en-CA" sz="2800" b="1" dirty="0">
                <a:solidFill>
                  <a:schemeClr val="tx1"/>
                </a:solidFill>
              </a:rPr>
              <a:t>achievement</a:t>
            </a:r>
            <a:r>
              <a:rPr lang="en-CA" sz="2800" b="1" dirty="0" smtClean="0">
                <a:solidFill>
                  <a:schemeClr val="tx1"/>
                </a:solidFill>
              </a:rPr>
              <a:t>.</a:t>
            </a:r>
            <a:endParaRPr lang="en-CA" sz="2800" b="1" dirty="0" smtClean="0">
              <a:solidFill>
                <a:schemeClr val="accent2"/>
              </a:solidFill>
              <a:cs typeface="Times New Roman" pitchFamily="18" charset="0"/>
            </a:endParaRPr>
          </a:p>
          <a:p>
            <a:pPr algn="r"/>
            <a:r>
              <a:rPr lang="en-CA" sz="2400" dirty="0" smtClean="0">
                <a:solidFill>
                  <a:schemeClr val="tx1"/>
                </a:solidFill>
              </a:rPr>
              <a:t>J. Hattie, 2009</a:t>
            </a:r>
            <a:endParaRPr lang="en-CA" sz="2400" dirty="0">
              <a:solidFill>
                <a:schemeClr val="tx1"/>
              </a:solidFill>
            </a:endParaRPr>
          </a:p>
        </p:txBody>
      </p:sp>
      <p:sp>
        <p:nvSpPr>
          <p:cNvPr id="4" name="Rectangle 3"/>
          <p:cNvSpPr/>
          <p:nvPr/>
        </p:nvSpPr>
        <p:spPr>
          <a:xfrm>
            <a:off x="0" y="5780782"/>
            <a:ext cx="9162393" cy="1077218"/>
          </a:xfrm>
          <a:prstGeom prst="rect">
            <a:avLst/>
          </a:prstGeom>
        </p:spPr>
        <p:txBody>
          <a:bodyPr wrap="square">
            <a:spAutoFit/>
          </a:bodyPr>
          <a:lstStyle/>
          <a:p>
            <a:r>
              <a:rPr lang="en-CA" sz="1600" dirty="0"/>
              <a:t>Hattie, J. (2009). The Black Box of Tertiary Assessment: An Impending Revolution. In L. H. </a:t>
            </a:r>
          </a:p>
          <a:p>
            <a:r>
              <a:rPr lang="en-CA" sz="1600" dirty="0"/>
              <a:t>Meyer, S. Davidson, H. Anderson, R. Fletcher, P.M. Johnston, &amp; M. Rees (Eds.),  Tertiary Assessment &amp; Higher Education </a:t>
            </a:r>
            <a:r>
              <a:rPr lang="en-CA" sz="1600" dirty="0" smtClean="0"/>
              <a:t>Student </a:t>
            </a:r>
            <a:r>
              <a:rPr lang="en-CA" sz="1600" dirty="0"/>
              <a:t>Outcomes: Policy, Practice &amp; Research (pp.259-275). Wellington, New Zealand: </a:t>
            </a:r>
            <a:r>
              <a:rPr lang="en-CA" sz="1600" dirty="0" err="1"/>
              <a:t>Ako</a:t>
            </a:r>
            <a:r>
              <a:rPr lang="en-CA" sz="1600" dirty="0"/>
              <a:t> </a:t>
            </a:r>
            <a:r>
              <a:rPr lang="en-CA" sz="1600" dirty="0" err="1"/>
              <a:t>Aotearoa</a:t>
            </a:r>
            <a:endParaRPr lang="en-CA" sz="1600" dirty="0"/>
          </a:p>
        </p:txBody>
      </p:sp>
      <p:sp>
        <p:nvSpPr>
          <p:cNvPr id="6" name="Rectangle 5"/>
          <p:cNvSpPr/>
          <p:nvPr/>
        </p:nvSpPr>
        <p:spPr>
          <a:xfrm>
            <a:off x="1706346" y="380999"/>
            <a:ext cx="364693" cy="769441"/>
          </a:xfrm>
          <a:prstGeom prst="rect">
            <a:avLst/>
          </a:prstGeom>
        </p:spPr>
        <p:txBody>
          <a:bodyPr wrap="square">
            <a:spAutoFit/>
          </a:bodyPr>
          <a:lstStyle/>
          <a:p>
            <a:r>
              <a:rPr lang="en-CA" sz="4400" b="1" dirty="0">
                <a:solidFill>
                  <a:schemeClr val="accent2"/>
                </a:solidFill>
                <a:latin typeface="Times New Roman" pitchFamily="18" charset="0"/>
                <a:cs typeface="Times New Roman" pitchFamily="18" charset="0"/>
              </a:rPr>
              <a:t>“</a:t>
            </a:r>
            <a:endParaRPr lang="en-CA" sz="4400" dirty="0"/>
          </a:p>
        </p:txBody>
      </p:sp>
      <p:sp>
        <p:nvSpPr>
          <p:cNvPr id="7" name="Rectangle 6"/>
          <p:cNvSpPr/>
          <p:nvPr/>
        </p:nvSpPr>
        <p:spPr>
          <a:xfrm>
            <a:off x="4044814" y="2564521"/>
            <a:ext cx="364693" cy="769441"/>
          </a:xfrm>
          <a:prstGeom prst="rect">
            <a:avLst/>
          </a:prstGeom>
        </p:spPr>
        <p:txBody>
          <a:bodyPr wrap="square">
            <a:spAutoFit/>
          </a:bodyPr>
          <a:lstStyle/>
          <a:p>
            <a:r>
              <a:rPr lang="en-CA" sz="4400" b="1" dirty="0">
                <a:solidFill>
                  <a:schemeClr val="accent2"/>
                </a:solidFill>
                <a:latin typeface="Times New Roman" pitchFamily="18" charset="0"/>
                <a:cs typeface="Times New Roman" pitchFamily="18" charset="0"/>
              </a:rPr>
              <a:t>”</a:t>
            </a:r>
            <a:endParaRPr lang="en-CA" dirty="0"/>
          </a:p>
        </p:txBody>
      </p:sp>
    </p:spTree>
    <p:extLst>
      <p:ext uri="{BB962C8B-B14F-4D97-AF65-F5344CB8AC3E}">
        <p14:creationId xmlns:p14="http://schemas.microsoft.com/office/powerpoint/2010/main" val="423657613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4072204502"/>
              </p:ext>
            </p:extLst>
          </p:nvPr>
        </p:nvGraphicFramePr>
        <p:xfrm>
          <a:off x="152400" y="152400"/>
          <a:ext cx="8229600" cy="6660833"/>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a:off x="5334000" y="914400"/>
            <a:ext cx="0" cy="54864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038600" y="5334000"/>
            <a:ext cx="21336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4398921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rankb\Dropbox\MiniU\Photos\Room 322 054.jpg"/>
          <p:cNvPicPr>
            <a:picLocks noChangeAspect="1" noChangeArrowheads="1"/>
          </p:cNvPicPr>
          <p:nvPr/>
        </p:nvPicPr>
        <p:blipFill rotWithShape="1">
          <a:blip r:embed="rId2">
            <a:extLst>
              <a:ext uri="{28A0092B-C50C-407E-A947-70E740481C1C}">
                <a14:useLocalDpi xmlns:a14="http://schemas.microsoft.com/office/drawing/2010/main" val="0"/>
              </a:ext>
            </a:extLst>
          </a:blip>
          <a:srcRect r="11328"/>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0886" y="25401"/>
            <a:ext cx="9144000" cy="1498600"/>
          </a:xfrm>
          <a:prstGeom prst="rect">
            <a:avLst/>
          </a:prstGeom>
          <a:solidFill>
            <a:schemeClr val="tx1">
              <a:alpha val="44000"/>
            </a:schemeClr>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CA" b="1" dirty="0" smtClean="0">
              <a:solidFill>
                <a:schemeClr val="bg1"/>
              </a:solidFill>
            </a:endParaRPr>
          </a:p>
          <a:p>
            <a:pPr algn="l"/>
            <a:r>
              <a:rPr lang="en-CA" b="1" dirty="0" smtClean="0">
                <a:solidFill>
                  <a:schemeClr val="bg1"/>
                </a:solidFill>
              </a:rPr>
              <a:t>Mapping indicators to a course</a:t>
            </a:r>
            <a:endParaRPr lang="en-CA" b="1" dirty="0">
              <a:solidFill>
                <a:schemeClr val="bg1"/>
              </a:solidFill>
            </a:endParaRPr>
          </a:p>
        </p:txBody>
      </p:sp>
    </p:spTree>
    <p:extLst>
      <p:ext uri="{BB962C8B-B14F-4D97-AF65-F5344CB8AC3E}">
        <p14:creationId xmlns:p14="http://schemas.microsoft.com/office/powerpoint/2010/main" val="42520746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82016" y="1770332"/>
            <a:ext cx="2751459" cy="523220"/>
          </a:xfrm>
          <a:prstGeom prst="rect">
            <a:avLst/>
          </a:prstGeom>
          <a:noFill/>
        </p:spPr>
        <p:txBody>
          <a:bodyPr wrap="none" rtlCol="0">
            <a:spAutoFit/>
          </a:bodyPr>
          <a:lstStyle/>
          <a:p>
            <a:r>
              <a:rPr lang="en-CA" sz="2800" b="1" dirty="0" smtClean="0"/>
              <a:t>Course outcomes</a:t>
            </a:r>
            <a:endParaRPr lang="en-CA" sz="2800" b="1" dirty="0"/>
          </a:p>
        </p:txBody>
      </p:sp>
      <p:sp>
        <p:nvSpPr>
          <p:cNvPr id="14" name="TextBox 13"/>
          <p:cNvSpPr txBox="1"/>
          <p:nvPr/>
        </p:nvSpPr>
        <p:spPr>
          <a:xfrm>
            <a:off x="2850991" y="244886"/>
            <a:ext cx="3213508" cy="523220"/>
          </a:xfrm>
          <a:prstGeom prst="rect">
            <a:avLst/>
          </a:prstGeom>
          <a:noFill/>
        </p:spPr>
        <p:txBody>
          <a:bodyPr wrap="none" rtlCol="0">
            <a:spAutoFit/>
          </a:bodyPr>
          <a:lstStyle/>
          <a:p>
            <a:r>
              <a:rPr lang="en-CA" sz="2800" b="1" dirty="0" smtClean="0">
                <a:solidFill>
                  <a:schemeClr val="accent5"/>
                </a:solidFill>
              </a:rPr>
              <a:t>Program’s indicators</a:t>
            </a:r>
            <a:endParaRPr lang="en-CA" sz="2800" b="1" dirty="0">
              <a:solidFill>
                <a:schemeClr val="accent5"/>
              </a:solidFill>
            </a:endParaRPr>
          </a:p>
        </p:txBody>
      </p:sp>
      <p:sp>
        <p:nvSpPr>
          <p:cNvPr id="3" name="Down Arrow 2"/>
          <p:cNvSpPr/>
          <p:nvPr/>
        </p:nvSpPr>
        <p:spPr>
          <a:xfrm rot="10800000">
            <a:off x="4260983" y="768106"/>
            <a:ext cx="393527" cy="968398"/>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p:cNvSpPr txBox="1"/>
          <p:nvPr/>
        </p:nvSpPr>
        <p:spPr>
          <a:xfrm>
            <a:off x="3082016" y="5949642"/>
            <a:ext cx="2751459" cy="523220"/>
          </a:xfrm>
          <a:prstGeom prst="rect">
            <a:avLst/>
          </a:prstGeom>
          <a:noFill/>
        </p:spPr>
        <p:txBody>
          <a:bodyPr wrap="none" rtlCol="0">
            <a:spAutoFit/>
          </a:bodyPr>
          <a:lstStyle/>
          <a:p>
            <a:r>
              <a:rPr lang="en-CA" sz="2800" b="1" dirty="0" smtClean="0"/>
              <a:t>Course outcomes</a:t>
            </a:r>
            <a:endParaRPr lang="en-CA" sz="2800" b="1" dirty="0"/>
          </a:p>
        </p:txBody>
      </p:sp>
      <p:sp>
        <p:nvSpPr>
          <p:cNvPr id="17" name="TextBox 16"/>
          <p:cNvSpPr txBox="1"/>
          <p:nvPr/>
        </p:nvSpPr>
        <p:spPr>
          <a:xfrm>
            <a:off x="2850991" y="4578613"/>
            <a:ext cx="3213508" cy="523220"/>
          </a:xfrm>
          <a:prstGeom prst="rect">
            <a:avLst/>
          </a:prstGeom>
          <a:noFill/>
        </p:spPr>
        <p:txBody>
          <a:bodyPr wrap="none" rtlCol="0">
            <a:spAutoFit/>
          </a:bodyPr>
          <a:lstStyle/>
          <a:p>
            <a:r>
              <a:rPr lang="en-CA" sz="2800" b="1" dirty="0" smtClean="0">
                <a:solidFill>
                  <a:schemeClr val="accent5"/>
                </a:solidFill>
              </a:rPr>
              <a:t>Program’s indicators</a:t>
            </a:r>
            <a:endParaRPr lang="en-CA" sz="2800" b="1" dirty="0">
              <a:solidFill>
                <a:schemeClr val="accent5"/>
              </a:solidFill>
            </a:endParaRPr>
          </a:p>
        </p:txBody>
      </p:sp>
      <p:sp>
        <p:nvSpPr>
          <p:cNvPr id="18" name="Down Arrow 17"/>
          <p:cNvSpPr/>
          <p:nvPr/>
        </p:nvSpPr>
        <p:spPr>
          <a:xfrm>
            <a:off x="4260983" y="5094262"/>
            <a:ext cx="393527" cy="812431"/>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p:cNvSpPr txBox="1"/>
          <p:nvPr/>
        </p:nvSpPr>
        <p:spPr>
          <a:xfrm>
            <a:off x="3888518" y="2971800"/>
            <a:ext cx="1138453" cy="1015663"/>
          </a:xfrm>
          <a:prstGeom prst="rect">
            <a:avLst/>
          </a:prstGeom>
          <a:noFill/>
        </p:spPr>
        <p:txBody>
          <a:bodyPr wrap="none" rtlCol="0">
            <a:spAutoFit/>
          </a:bodyPr>
          <a:lstStyle/>
          <a:p>
            <a:r>
              <a:rPr lang="en-CA" sz="6000" b="1" dirty="0" smtClean="0">
                <a:solidFill>
                  <a:schemeClr val="accent2"/>
                </a:solidFill>
              </a:rPr>
              <a:t>OR</a:t>
            </a:r>
            <a:endParaRPr lang="en-CA" b="1" dirty="0">
              <a:solidFill>
                <a:schemeClr val="accent2"/>
              </a:solidFill>
            </a:endParaRPr>
          </a:p>
        </p:txBody>
      </p:sp>
    </p:spTree>
    <p:extLst>
      <p:ext uri="{BB962C8B-B14F-4D97-AF65-F5344CB8AC3E}">
        <p14:creationId xmlns:p14="http://schemas.microsoft.com/office/powerpoint/2010/main" val="8068560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CA" dirty="0" smtClean="0"/>
              <a:t>Assume: </a:t>
            </a:r>
            <a:r>
              <a:rPr lang="en-CA" b="1" dirty="0" smtClean="0">
                <a:solidFill>
                  <a:schemeClr val="accent5"/>
                </a:solidFill>
              </a:rPr>
              <a:t>Indicators </a:t>
            </a:r>
            <a:r>
              <a:rPr lang="en-CA" dirty="0" smtClean="0"/>
              <a:t>mapped to </a:t>
            </a:r>
            <a:r>
              <a:rPr lang="en-CA" b="1" dirty="0" smtClean="0">
                <a:solidFill>
                  <a:schemeClr val="accent2"/>
                </a:solidFill>
              </a:rPr>
              <a:t>courses</a:t>
            </a:r>
            <a:endParaRPr lang="en-CA" b="1" dirty="0">
              <a:solidFill>
                <a:schemeClr val="accent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388069204"/>
              </p:ext>
            </p:extLst>
          </p:nvPr>
        </p:nvGraphicFramePr>
        <p:xfrm>
          <a:off x="25400" y="1219200"/>
          <a:ext cx="9118600" cy="5683382"/>
        </p:xfrm>
        <a:graphic>
          <a:graphicData uri="http://schemas.openxmlformats.org/drawingml/2006/table">
            <a:tbl>
              <a:tblPr/>
              <a:tblGrid>
                <a:gridCol w="1834618"/>
                <a:gridCol w="3550182"/>
                <a:gridCol w="1066800"/>
                <a:gridCol w="1524000"/>
                <a:gridCol w="1143000"/>
              </a:tblGrid>
              <a:tr h="299992">
                <a:tc>
                  <a:txBody>
                    <a:bodyPr/>
                    <a:lstStyle/>
                    <a:p>
                      <a:pPr>
                        <a:lnSpc>
                          <a:spcPct val="115000"/>
                        </a:lnSpc>
                        <a:spcAft>
                          <a:spcPts val="0"/>
                        </a:spcAft>
                      </a:pPr>
                      <a:r>
                        <a:rPr lang="en-CA" sz="2000" b="1" dirty="0">
                          <a:latin typeface="Arial"/>
                          <a:ea typeface="Times New Roman"/>
                          <a:cs typeface="Times New Roman"/>
                        </a:rPr>
                        <a:t>Attribute</a:t>
                      </a:r>
                      <a:endParaRPr lang="en-CA" sz="2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000" b="1" dirty="0">
                          <a:solidFill>
                            <a:schemeClr val="accent5"/>
                          </a:solidFill>
                          <a:latin typeface="Arial"/>
                          <a:ea typeface="Times New Roman"/>
                          <a:cs typeface="Times New Roman"/>
                        </a:rPr>
                        <a:t>Indicator</a:t>
                      </a:r>
                      <a:endParaRPr lang="en-CA" sz="2800" dirty="0">
                        <a:solidFill>
                          <a:schemeClr val="accent5"/>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000" b="1" dirty="0">
                          <a:latin typeface="Arial"/>
                          <a:ea typeface="Times New Roman"/>
                          <a:cs typeface="Times New Roman"/>
                        </a:rPr>
                        <a:t>Code</a:t>
                      </a:r>
                      <a:endParaRPr lang="en-CA" sz="2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400" b="1" dirty="0" smtClean="0">
                          <a:solidFill>
                            <a:schemeClr val="tx1"/>
                          </a:solidFill>
                          <a:latin typeface="Calibri"/>
                          <a:ea typeface="Times New Roman"/>
                          <a:cs typeface="Times New Roman"/>
                        </a:rPr>
                        <a:t>(D)</a:t>
                      </a:r>
                      <a:r>
                        <a:rPr lang="en-CA" sz="2400" b="1" dirty="0" err="1" smtClean="0">
                          <a:solidFill>
                            <a:schemeClr val="tx1"/>
                          </a:solidFill>
                          <a:latin typeface="Calibri"/>
                          <a:ea typeface="Times New Roman"/>
                          <a:cs typeface="Times New Roman"/>
                        </a:rPr>
                        <a:t>evelop</a:t>
                      </a:r>
                      <a:r>
                        <a:rPr lang="en-CA" sz="2400" b="1" dirty="0" smtClean="0">
                          <a:solidFill>
                            <a:schemeClr val="tx1"/>
                          </a:solidFill>
                          <a:latin typeface="Calibri"/>
                          <a:ea typeface="Times New Roman"/>
                          <a:cs typeface="Times New Roman"/>
                        </a:rPr>
                        <a:t>/</a:t>
                      </a:r>
                      <a:r>
                        <a:rPr lang="en-CA" sz="2400" b="1" baseline="0" dirty="0" smtClean="0">
                          <a:solidFill>
                            <a:schemeClr val="tx1"/>
                          </a:solidFill>
                          <a:latin typeface="Calibri"/>
                          <a:ea typeface="Times New Roman"/>
                          <a:cs typeface="Times New Roman"/>
                        </a:rPr>
                        <a:t> </a:t>
                      </a:r>
                      <a:r>
                        <a:rPr lang="en-CA" sz="2400" b="1" dirty="0" smtClean="0">
                          <a:solidFill>
                            <a:schemeClr val="tx1"/>
                          </a:solidFill>
                          <a:latin typeface="Calibri"/>
                          <a:ea typeface="Times New Roman"/>
                          <a:cs typeface="Times New Roman"/>
                        </a:rPr>
                        <a:t>(A)</a:t>
                      </a:r>
                      <a:r>
                        <a:rPr lang="en-CA" sz="2400" b="1" dirty="0" err="1" smtClean="0">
                          <a:solidFill>
                            <a:schemeClr val="tx1"/>
                          </a:solidFill>
                          <a:latin typeface="Calibri"/>
                          <a:ea typeface="Times New Roman"/>
                          <a:cs typeface="Times New Roman"/>
                        </a:rPr>
                        <a:t>ssess</a:t>
                      </a:r>
                      <a:endParaRPr lang="en-CA" sz="2400" b="1" dirty="0">
                        <a:solidFill>
                          <a:schemeClr val="tx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000" b="1" dirty="0">
                          <a:solidFill>
                            <a:schemeClr val="accent2"/>
                          </a:solidFill>
                          <a:latin typeface="Arial"/>
                          <a:ea typeface="Times New Roman"/>
                          <a:cs typeface="Times New Roman"/>
                        </a:rPr>
                        <a:t>Course</a:t>
                      </a:r>
                      <a:endParaRPr lang="en-CA" sz="2800" dirty="0">
                        <a:solidFill>
                          <a:schemeClr val="accent2"/>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9984">
                <a:tc>
                  <a:txBody>
                    <a:bodyPr/>
                    <a:lstStyle/>
                    <a:p>
                      <a:pPr>
                        <a:lnSpc>
                          <a:spcPct val="115000"/>
                        </a:lnSpc>
                        <a:spcAft>
                          <a:spcPts val="0"/>
                        </a:spcAft>
                      </a:pPr>
                      <a:r>
                        <a:rPr lang="en-CA" sz="1600" dirty="0">
                          <a:latin typeface="Arial"/>
                          <a:ea typeface="Times New Roman"/>
                          <a:cs typeface="Times New Roman"/>
                        </a:rPr>
                        <a:t>Knowledge base</a:t>
                      </a:r>
                      <a:endParaRPr lang="en-CA" sz="20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1600" dirty="0">
                          <a:latin typeface="Arial"/>
                          <a:ea typeface="Times New Roman"/>
                          <a:cs typeface="Times New Roman"/>
                        </a:rPr>
                        <a:t>Create mathematical descriptions or expressions to model a real-world problem</a:t>
                      </a:r>
                      <a:endParaRPr lang="en-CA" sz="20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1600">
                          <a:latin typeface="Arial"/>
                          <a:ea typeface="Times New Roman"/>
                          <a:cs typeface="Times New Roman"/>
                        </a:rPr>
                        <a:t>3.01-FY1</a:t>
                      </a:r>
                      <a:endParaRPr lang="en-CA" sz="20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2000" b="0" dirty="0" smtClean="0">
                          <a:solidFill>
                            <a:schemeClr val="tx1"/>
                          </a:solidFill>
                          <a:latin typeface="Calibri"/>
                          <a:ea typeface="Times New Roman"/>
                          <a:cs typeface="Times New Roman"/>
                        </a:rPr>
                        <a:t>D,A</a:t>
                      </a:r>
                      <a:endParaRPr lang="en-CA" sz="2000" b="0" dirty="0">
                        <a:solidFill>
                          <a:schemeClr val="tx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1600" b="1" dirty="0">
                          <a:solidFill>
                            <a:schemeClr val="tx1"/>
                          </a:solidFill>
                          <a:latin typeface="Arial"/>
                          <a:ea typeface="Times New Roman"/>
                          <a:cs typeface="Times New Roman"/>
                        </a:rPr>
                        <a:t>APSC-171</a:t>
                      </a:r>
                      <a:endParaRPr lang="en-CA" sz="2000" b="1" dirty="0">
                        <a:solidFill>
                          <a:schemeClr val="tx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9976">
                <a:tc>
                  <a:txBody>
                    <a:bodyPr/>
                    <a:lstStyle/>
                    <a:p>
                      <a:pPr>
                        <a:lnSpc>
                          <a:spcPct val="115000"/>
                        </a:lnSpc>
                        <a:spcAft>
                          <a:spcPts val="0"/>
                        </a:spcAft>
                      </a:pPr>
                      <a:r>
                        <a:rPr lang="en-CA" sz="1600">
                          <a:latin typeface="Arial"/>
                          <a:ea typeface="Times New Roman"/>
                          <a:cs typeface="Times New Roman"/>
                        </a:rPr>
                        <a:t>Knowledge base</a:t>
                      </a:r>
                      <a:endParaRPr lang="en-CA" sz="20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1600" dirty="0">
                          <a:latin typeface="Arial"/>
                          <a:ea typeface="Times New Roman"/>
                          <a:cs typeface="Times New Roman"/>
                        </a:rPr>
                        <a:t>Select and describe appropriate tools to solve mathematical problems that arise from modeling a real-world problem</a:t>
                      </a:r>
                      <a:endParaRPr lang="en-CA" sz="20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1600" dirty="0">
                          <a:latin typeface="Arial"/>
                          <a:ea typeface="Times New Roman"/>
                          <a:cs typeface="Times New Roman"/>
                        </a:rPr>
                        <a:t>3.01-FY2</a:t>
                      </a:r>
                      <a:endParaRPr lang="en-CA" sz="20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2000" b="0" dirty="0" smtClean="0">
                          <a:solidFill>
                            <a:schemeClr val="tx1"/>
                          </a:solidFill>
                          <a:latin typeface="+mn-lt"/>
                          <a:ea typeface="Times New Roman"/>
                          <a:cs typeface="Times New Roman"/>
                        </a:rPr>
                        <a:t>D,A</a:t>
                      </a:r>
                      <a:endParaRPr lang="en-CA" sz="2000" b="1" dirty="0">
                        <a:solidFill>
                          <a:schemeClr val="tx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1600" b="1" dirty="0">
                          <a:solidFill>
                            <a:schemeClr val="tx1"/>
                          </a:solidFill>
                          <a:latin typeface="Arial"/>
                          <a:ea typeface="Times New Roman"/>
                          <a:cs typeface="Times New Roman"/>
                        </a:rPr>
                        <a:t>APSC-171</a:t>
                      </a:r>
                      <a:endParaRPr lang="en-CA" sz="2000" b="1" dirty="0">
                        <a:solidFill>
                          <a:schemeClr val="tx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9976">
                <a:tc>
                  <a:txBody>
                    <a:bodyPr/>
                    <a:lstStyle/>
                    <a:p>
                      <a:pPr>
                        <a:lnSpc>
                          <a:spcPct val="115000"/>
                        </a:lnSpc>
                        <a:spcAft>
                          <a:spcPts val="0"/>
                        </a:spcAft>
                      </a:pPr>
                      <a:r>
                        <a:rPr lang="en-CA" sz="1600">
                          <a:latin typeface="Arial"/>
                          <a:ea typeface="Times New Roman"/>
                          <a:cs typeface="Times New Roman"/>
                        </a:rPr>
                        <a:t>Knowledge base</a:t>
                      </a:r>
                      <a:endParaRPr lang="en-CA" sz="20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1600" dirty="0">
                          <a:latin typeface="Arial"/>
                          <a:ea typeface="Times New Roman"/>
                          <a:cs typeface="Times New Roman"/>
                        </a:rPr>
                        <a:t>Use solution to mathematical problems to inform the real-world problem that gave rise to it.</a:t>
                      </a:r>
                      <a:endParaRPr lang="en-CA" sz="20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1600" dirty="0">
                          <a:latin typeface="Arial"/>
                          <a:ea typeface="Times New Roman"/>
                          <a:cs typeface="Times New Roman"/>
                        </a:rPr>
                        <a:t>3.01-FY3</a:t>
                      </a:r>
                      <a:endParaRPr lang="en-CA" sz="20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2000" b="0" dirty="0" smtClean="0">
                          <a:solidFill>
                            <a:schemeClr val="tx1"/>
                          </a:solidFill>
                          <a:latin typeface="+mn-lt"/>
                          <a:ea typeface="Times New Roman"/>
                          <a:cs typeface="Times New Roman"/>
                        </a:rPr>
                        <a:t>D,A</a:t>
                      </a:r>
                      <a:endParaRPr lang="en-CA" sz="2000" b="1" dirty="0">
                        <a:solidFill>
                          <a:schemeClr val="tx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1600" b="1" dirty="0">
                          <a:solidFill>
                            <a:schemeClr val="tx1"/>
                          </a:solidFill>
                          <a:latin typeface="Arial"/>
                          <a:ea typeface="Times New Roman"/>
                          <a:cs typeface="Times New Roman"/>
                        </a:rPr>
                        <a:t>APSC-171</a:t>
                      </a:r>
                      <a:endParaRPr lang="en-CA" sz="2000" b="1" dirty="0">
                        <a:solidFill>
                          <a:schemeClr val="tx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9976">
                <a:tc>
                  <a:txBody>
                    <a:bodyPr/>
                    <a:lstStyle/>
                    <a:p>
                      <a:pPr>
                        <a:lnSpc>
                          <a:spcPct val="115000"/>
                        </a:lnSpc>
                        <a:spcAft>
                          <a:spcPts val="0"/>
                        </a:spcAft>
                      </a:pPr>
                      <a:r>
                        <a:rPr lang="en-CA" sz="1600">
                          <a:latin typeface="Arial"/>
                          <a:ea typeface="Times New Roman"/>
                          <a:cs typeface="Times New Roman"/>
                        </a:rPr>
                        <a:t>Problem analysis</a:t>
                      </a:r>
                      <a:endParaRPr lang="en-CA" sz="20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1600" dirty="0">
                          <a:latin typeface="Arial"/>
                          <a:ea typeface="Times New Roman"/>
                          <a:cs typeface="Times New Roman"/>
                        </a:rPr>
                        <a:t>Identifies known and unknown information, uncertainties, and biases when presented a complex ill-structured problem</a:t>
                      </a:r>
                      <a:endParaRPr lang="en-CA" sz="20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1600" dirty="0">
                          <a:latin typeface="Arial"/>
                          <a:ea typeface="Times New Roman"/>
                          <a:cs typeface="Times New Roman"/>
                        </a:rPr>
                        <a:t>3.02-FY1</a:t>
                      </a:r>
                      <a:endParaRPr lang="en-CA" sz="20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2000" b="0" dirty="0" smtClean="0">
                          <a:solidFill>
                            <a:schemeClr val="tx1"/>
                          </a:solidFill>
                          <a:latin typeface="+mn-lt"/>
                          <a:ea typeface="Times New Roman"/>
                          <a:cs typeface="Times New Roman"/>
                        </a:rPr>
                        <a:t>D,A</a:t>
                      </a:r>
                      <a:endParaRPr lang="en-CA" sz="2000" b="1" dirty="0">
                        <a:solidFill>
                          <a:schemeClr val="tx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1600" b="1" dirty="0">
                          <a:solidFill>
                            <a:schemeClr val="tx1"/>
                          </a:solidFill>
                          <a:latin typeface="Arial"/>
                          <a:ea typeface="Times New Roman"/>
                          <a:cs typeface="Times New Roman"/>
                        </a:rPr>
                        <a:t>APSC-100</a:t>
                      </a:r>
                      <a:endParaRPr lang="en-CA" sz="2000" b="1" dirty="0">
                        <a:solidFill>
                          <a:schemeClr val="tx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7583">
                <a:tc>
                  <a:txBody>
                    <a:bodyPr/>
                    <a:lstStyle/>
                    <a:p>
                      <a:pPr>
                        <a:lnSpc>
                          <a:spcPct val="115000"/>
                        </a:lnSpc>
                        <a:spcAft>
                          <a:spcPts val="0"/>
                        </a:spcAft>
                      </a:pPr>
                      <a:r>
                        <a:rPr lang="en-CA" sz="1600">
                          <a:latin typeface="Arial"/>
                          <a:ea typeface="Times New Roman"/>
                          <a:cs typeface="Times New Roman"/>
                        </a:rPr>
                        <a:t>Problem analysis</a:t>
                      </a:r>
                      <a:endParaRPr lang="en-CA" sz="200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1600" dirty="0">
                          <a:latin typeface="Arial"/>
                          <a:ea typeface="Times New Roman"/>
                          <a:cs typeface="Times New Roman"/>
                        </a:rPr>
                        <a:t>Creates process for solving problem including justified approximations and assumptions</a:t>
                      </a:r>
                      <a:endParaRPr lang="en-CA" sz="20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1600" dirty="0">
                          <a:latin typeface="Arial"/>
                          <a:ea typeface="Times New Roman"/>
                          <a:cs typeface="Times New Roman"/>
                        </a:rPr>
                        <a:t>3.02-FY2</a:t>
                      </a:r>
                      <a:endParaRPr lang="en-CA" sz="20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2000" b="0" dirty="0" smtClean="0">
                          <a:solidFill>
                            <a:schemeClr val="tx1"/>
                          </a:solidFill>
                          <a:latin typeface="+mn-lt"/>
                          <a:ea typeface="Times New Roman"/>
                          <a:cs typeface="Times New Roman"/>
                        </a:rPr>
                        <a:t>D,A</a:t>
                      </a:r>
                      <a:endParaRPr lang="en-CA" sz="2000" b="1" dirty="0">
                        <a:solidFill>
                          <a:schemeClr val="tx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CA" sz="1600" b="1" dirty="0">
                          <a:solidFill>
                            <a:schemeClr val="tx1"/>
                          </a:solidFill>
                          <a:latin typeface="Arial"/>
                          <a:ea typeface="Times New Roman"/>
                          <a:cs typeface="Times New Roman"/>
                        </a:rPr>
                        <a:t>APSC-100</a:t>
                      </a:r>
                      <a:endParaRPr lang="en-CA" sz="2000" b="1" dirty="0">
                        <a:solidFill>
                          <a:schemeClr val="tx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accent2"/>
                </a:solidFill>
              </a:rPr>
              <a:t>Indicators</a:t>
            </a:r>
            <a:r>
              <a:rPr lang="en-CA" dirty="0" smtClean="0"/>
              <a:t> in your course</a:t>
            </a:r>
            <a:endParaRPr lang="en-CA" dirty="0"/>
          </a:p>
        </p:txBody>
      </p:sp>
      <p:sp>
        <p:nvSpPr>
          <p:cNvPr id="3" name="Rectangle 2"/>
          <p:cNvSpPr/>
          <p:nvPr/>
        </p:nvSpPr>
        <p:spPr>
          <a:xfrm>
            <a:off x="28902" y="1752600"/>
            <a:ext cx="8657897" cy="3785652"/>
          </a:xfrm>
          <a:prstGeom prst="rect">
            <a:avLst/>
          </a:prstGeom>
        </p:spPr>
        <p:txBody>
          <a:bodyPr wrap="square">
            <a:spAutoFit/>
          </a:bodyPr>
          <a:lstStyle/>
          <a:p>
            <a:pPr marL="457200" lvl="0" indent="-457200">
              <a:buFont typeface="+mj-lt"/>
              <a:buAutoNum type="arabicPeriod"/>
            </a:pPr>
            <a:r>
              <a:rPr lang="en-CA" sz="2400" dirty="0"/>
              <a:t>Applies prescribed process for solving complex problems (3.02-FY1)</a:t>
            </a:r>
          </a:p>
          <a:p>
            <a:pPr marL="457200" lvl="0" indent="-457200">
              <a:buFont typeface="+mj-lt"/>
              <a:buAutoNum type="arabicPeriod"/>
            </a:pPr>
            <a:r>
              <a:rPr lang="en-CA" sz="2400" dirty="0"/>
              <a:t>Selects and applies appropriate quantitative model and analysis to solve problems (3.02-FY2)</a:t>
            </a:r>
          </a:p>
          <a:p>
            <a:pPr marL="457200" lvl="0" indent="-457200">
              <a:buFont typeface="+mj-lt"/>
              <a:buAutoNum type="arabicPeriod"/>
            </a:pPr>
            <a:r>
              <a:rPr lang="en-CA" sz="2400" dirty="0"/>
              <a:t>Evaluates validity of results and model to describe limitations and quantify error (3.02-FY3)</a:t>
            </a:r>
          </a:p>
          <a:p>
            <a:pPr marL="457200" lvl="0" indent="-457200">
              <a:buFont typeface="+mj-lt"/>
              <a:buAutoNum type="arabicPeriod"/>
            </a:pPr>
            <a:r>
              <a:rPr lang="en-CA" sz="2400" dirty="0"/>
              <a:t>Composes structured document following prescribed format using standard grammar and mechanics (3.07-FY1)</a:t>
            </a:r>
          </a:p>
          <a:p>
            <a:pPr marL="457200" lvl="0" indent="-457200">
              <a:buFont typeface="+mj-lt"/>
              <a:buAutoNum type="arabicPeriod"/>
            </a:pPr>
            <a:r>
              <a:rPr lang="en-CA" sz="2400" dirty="0"/>
              <a:t>Analyzes quantitative data to reach supported conclusion with explicit uncertainty (3.03-FY1</a:t>
            </a:r>
            <a:r>
              <a:rPr lang="en-CA" sz="2400" dirty="0" smtClean="0"/>
              <a:t>)</a:t>
            </a:r>
            <a:endParaRPr lang="en-CA" sz="2400" dirty="0"/>
          </a:p>
        </p:txBody>
      </p:sp>
    </p:spTree>
    <p:extLst>
      <p:ext uri="{BB962C8B-B14F-4D97-AF65-F5344CB8AC3E}">
        <p14:creationId xmlns:p14="http://schemas.microsoft.com/office/powerpoint/2010/main" val="14954560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2667000"/>
          </a:xfrm>
        </p:spPr>
        <p:txBody>
          <a:bodyPr>
            <a:normAutofit/>
          </a:bodyPr>
          <a:lstStyle/>
          <a:p>
            <a:pPr algn="l"/>
            <a:r>
              <a:rPr lang="en-CA" b="1" dirty="0" smtClean="0">
                <a:solidFill>
                  <a:schemeClr val="accent2"/>
                </a:solidFill>
              </a:rPr>
              <a:t>develop </a:t>
            </a:r>
            <a:r>
              <a:rPr lang="en-CA" b="1" dirty="0" smtClean="0"/>
              <a:t>and </a:t>
            </a:r>
            <a:r>
              <a:rPr lang="en-CA" b="1" dirty="0" smtClean="0">
                <a:solidFill>
                  <a:schemeClr val="accent2"/>
                </a:solidFill>
              </a:rPr>
              <a:t>assess </a:t>
            </a:r>
            <a:r>
              <a:rPr lang="en-CA" b="1" dirty="0" smtClean="0"/>
              <a:t> </a:t>
            </a:r>
            <a:r>
              <a:rPr lang="en-CA" b="1" dirty="0" smtClean="0">
                <a:solidFill>
                  <a:schemeClr val="accent5"/>
                </a:solidFill>
              </a:rPr>
              <a:t>indicators</a:t>
            </a:r>
            <a:r>
              <a:rPr lang="en-CA" b="1" dirty="0" smtClean="0"/>
              <a:t> to answer questions.</a:t>
            </a:r>
            <a:endParaRPr lang="en-CA" b="1" dirty="0">
              <a:solidFill>
                <a:schemeClr val="accent5"/>
              </a:solidFill>
            </a:endParaRPr>
          </a:p>
        </p:txBody>
      </p:sp>
    </p:spTree>
    <p:extLst>
      <p:ext uri="{BB962C8B-B14F-4D97-AF65-F5344CB8AC3E}">
        <p14:creationId xmlns:p14="http://schemas.microsoft.com/office/powerpoint/2010/main" val="312803036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17426" y="4282517"/>
            <a:ext cx="1646541" cy="954107"/>
          </a:xfrm>
          <a:prstGeom prst="rect">
            <a:avLst/>
          </a:prstGeom>
          <a:noFill/>
        </p:spPr>
        <p:txBody>
          <a:bodyPr wrap="none" rtlCol="0">
            <a:spAutoFit/>
          </a:bodyPr>
          <a:lstStyle/>
          <a:p>
            <a:r>
              <a:rPr lang="en-CA" sz="2800" b="1" dirty="0" smtClean="0"/>
              <a:t>Learning</a:t>
            </a:r>
          </a:p>
          <a:p>
            <a:r>
              <a:rPr lang="en-CA" sz="2800" b="1" dirty="0"/>
              <a:t>o</a:t>
            </a:r>
            <a:r>
              <a:rPr lang="en-CA" sz="2800" b="1" dirty="0" smtClean="0"/>
              <a:t>utcomes</a:t>
            </a:r>
            <a:endParaRPr lang="en-CA" sz="2800" b="1" dirty="0"/>
          </a:p>
        </p:txBody>
      </p:sp>
      <p:sp>
        <p:nvSpPr>
          <p:cNvPr id="8" name="TextBox 7"/>
          <p:cNvSpPr txBox="1"/>
          <p:nvPr/>
        </p:nvSpPr>
        <p:spPr>
          <a:xfrm>
            <a:off x="7049350" y="4282517"/>
            <a:ext cx="2108040" cy="523220"/>
          </a:xfrm>
          <a:prstGeom prst="rect">
            <a:avLst/>
          </a:prstGeom>
          <a:noFill/>
        </p:spPr>
        <p:txBody>
          <a:bodyPr wrap="square" rtlCol="0">
            <a:spAutoFit/>
          </a:bodyPr>
          <a:lstStyle/>
          <a:p>
            <a:r>
              <a:rPr lang="en-CA" sz="2800" b="1" dirty="0" smtClean="0"/>
              <a:t>Assessment</a:t>
            </a:r>
            <a:endParaRPr lang="en-CA" sz="2800" b="1" dirty="0"/>
          </a:p>
        </p:txBody>
      </p:sp>
      <p:sp>
        <p:nvSpPr>
          <p:cNvPr id="9" name="TextBox 8"/>
          <p:cNvSpPr txBox="1"/>
          <p:nvPr/>
        </p:nvSpPr>
        <p:spPr>
          <a:xfrm>
            <a:off x="16018" y="3851629"/>
            <a:ext cx="1996053" cy="1384995"/>
          </a:xfrm>
          <a:prstGeom prst="rect">
            <a:avLst/>
          </a:prstGeom>
          <a:noFill/>
        </p:spPr>
        <p:txBody>
          <a:bodyPr wrap="square" rtlCol="0">
            <a:spAutoFit/>
          </a:bodyPr>
          <a:lstStyle/>
          <a:p>
            <a:pPr algn="ctr"/>
            <a:r>
              <a:rPr lang="en-CA" sz="2800" b="1" dirty="0" smtClean="0"/>
              <a:t>Learning &amp; teaching</a:t>
            </a:r>
          </a:p>
          <a:p>
            <a:pPr algn="ctr"/>
            <a:r>
              <a:rPr lang="en-CA" sz="2800" b="1" dirty="0" smtClean="0"/>
              <a:t>activities</a:t>
            </a:r>
            <a:endParaRPr lang="en-CA" sz="2800" b="1" dirty="0"/>
          </a:p>
        </p:txBody>
      </p:sp>
      <p:sp>
        <p:nvSpPr>
          <p:cNvPr id="5" name="Left-Right Arrow 4"/>
          <p:cNvSpPr/>
          <p:nvPr/>
        </p:nvSpPr>
        <p:spPr>
          <a:xfrm>
            <a:off x="1768618" y="4366124"/>
            <a:ext cx="1748807" cy="401136"/>
          </a:xfrm>
          <a:prstGeom prst="leftRightArrow">
            <a:avLst/>
          </a:prstGeom>
          <a:solidFill>
            <a:srgbClr val="2603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Left-Right Arrow 11"/>
          <p:cNvSpPr/>
          <p:nvPr/>
        </p:nvSpPr>
        <p:spPr>
          <a:xfrm>
            <a:off x="5197618" y="4351081"/>
            <a:ext cx="1752600" cy="416179"/>
          </a:xfrm>
          <a:prstGeom prst="leftRightArrow">
            <a:avLst/>
          </a:prstGeom>
          <a:solidFill>
            <a:srgbClr val="2603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p:cNvSpPr txBox="1"/>
          <p:nvPr/>
        </p:nvSpPr>
        <p:spPr>
          <a:xfrm>
            <a:off x="168418" y="5385440"/>
            <a:ext cx="2123402" cy="400110"/>
          </a:xfrm>
          <a:prstGeom prst="rect">
            <a:avLst/>
          </a:prstGeom>
          <a:noFill/>
        </p:spPr>
        <p:txBody>
          <a:bodyPr wrap="none" rtlCol="0">
            <a:spAutoFit/>
          </a:bodyPr>
          <a:lstStyle/>
          <a:p>
            <a:r>
              <a:rPr lang="en-CA" sz="2000" b="1" dirty="0"/>
              <a:t>t</a:t>
            </a:r>
            <a:r>
              <a:rPr lang="en-CA" sz="2000" b="1" dirty="0" smtClean="0"/>
              <a:t>o meet outcomes</a:t>
            </a:r>
            <a:endParaRPr lang="en-CA" sz="2000" b="1" dirty="0"/>
          </a:p>
        </p:txBody>
      </p:sp>
      <p:sp>
        <p:nvSpPr>
          <p:cNvPr id="16" name="TextBox 15"/>
          <p:cNvSpPr txBox="1"/>
          <p:nvPr/>
        </p:nvSpPr>
        <p:spPr>
          <a:xfrm>
            <a:off x="6691259" y="5346983"/>
            <a:ext cx="2235740" cy="400110"/>
          </a:xfrm>
          <a:prstGeom prst="rect">
            <a:avLst/>
          </a:prstGeom>
          <a:noFill/>
        </p:spPr>
        <p:txBody>
          <a:bodyPr wrap="none" rtlCol="0">
            <a:spAutoFit/>
          </a:bodyPr>
          <a:lstStyle/>
          <a:p>
            <a:r>
              <a:rPr lang="en-CA" sz="2000" b="1" dirty="0"/>
              <a:t>t</a:t>
            </a:r>
            <a:r>
              <a:rPr lang="en-CA" sz="2000" b="1" dirty="0" smtClean="0"/>
              <a:t>o assess outcomes</a:t>
            </a:r>
            <a:endParaRPr lang="en-CA" sz="2000" b="1" dirty="0"/>
          </a:p>
        </p:txBody>
      </p:sp>
      <p:sp>
        <p:nvSpPr>
          <p:cNvPr id="17" name="TextBox 16"/>
          <p:cNvSpPr txBox="1"/>
          <p:nvPr/>
        </p:nvSpPr>
        <p:spPr>
          <a:xfrm>
            <a:off x="2865665" y="1556712"/>
            <a:ext cx="3213508" cy="523220"/>
          </a:xfrm>
          <a:prstGeom prst="rect">
            <a:avLst/>
          </a:prstGeom>
          <a:noFill/>
        </p:spPr>
        <p:txBody>
          <a:bodyPr wrap="none" rtlCol="0">
            <a:spAutoFit/>
          </a:bodyPr>
          <a:lstStyle/>
          <a:p>
            <a:r>
              <a:rPr lang="en-CA" sz="2800" b="1" dirty="0" smtClean="0"/>
              <a:t>Program’s indicators</a:t>
            </a:r>
            <a:endParaRPr lang="en-CA" sz="2800" b="1" dirty="0"/>
          </a:p>
        </p:txBody>
      </p:sp>
      <p:sp>
        <p:nvSpPr>
          <p:cNvPr id="18" name="Left-Right Arrow 17"/>
          <p:cNvSpPr/>
          <p:nvPr/>
        </p:nvSpPr>
        <p:spPr>
          <a:xfrm rot="5400000">
            <a:off x="3227969" y="3136008"/>
            <a:ext cx="2086100" cy="386090"/>
          </a:xfrm>
          <a:prstGeom prst="leftRightArrow">
            <a:avLst/>
          </a:prstGeom>
          <a:solidFill>
            <a:srgbClr val="2603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Box 18"/>
          <p:cNvSpPr txBox="1"/>
          <p:nvPr/>
        </p:nvSpPr>
        <p:spPr>
          <a:xfrm>
            <a:off x="6675241" y="1528910"/>
            <a:ext cx="2415277" cy="523220"/>
          </a:xfrm>
          <a:prstGeom prst="rect">
            <a:avLst/>
          </a:prstGeom>
          <a:noFill/>
        </p:spPr>
        <p:txBody>
          <a:bodyPr wrap="none" rtlCol="0">
            <a:spAutoFit/>
          </a:bodyPr>
          <a:lstStyle/>
          <a:p>
            <a:r>
              <a:rPr lang="en-CA" sz="2800" b="1" dirty="0" smtClean="0"/>
              <a:t>Program’s data</a:t>
            </a:r>
            <a:endParaRPr lang="en-CA" sz="2800" b="1" dirty="0"/>
          </a:p>
        </p:txBody>
      </p:sp>
      <p:sp>
        <p:nvSpPr>
          <p:cNvPr id="22" name="Rounded Rectangle 21"/>
          <p:cNvSpPr/>
          <p:nvPr/>
        </p:nvSpPr>
        <p:spPr>
          <a:xfrm>
            <a:off x="152400" y="3505200"/>
            <a:ext cx="8938118" cy="2706469"/>
          </a:xfrm>
          <a:prstGeom prst="roundRect">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Left-Right Arrow 22"/>
          <p:cNvSpPr/>
          <p:nvPr/>
        </p:nvSpPr>
        <p:spPr>
          <a:xfrm rot="5400000">
            <a:off x="6839829" y="3136008"/>
            <a:ext cx="2086100" cy="386090"/>
          </a:xfrm>
          <a:prstGeom prst="leftRightArrow">
            <a:avLst/>
          </a:prstGeom>
          <a:solidFill>
            <a:srgbClr val="2603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TextBox 23"/>
          <p:cNvSpPr txBox="1"/>
          <p:nvPr/>
        </p:nvSpPr>
        <p:spPr>
          <a:xfrm>
            <a:off x="2548724" y="5688449"/>
            <a:ext cx="4587171" cy="523220"/>
          </a:xfrm>
          <a:prstGeom prst="rect">
            <a:avLst/>
          </a:prstGeom>
          <a:noFill/>
        </p:spPr>
        <p:txBody>
          <a:bodyPr wrap="square" rtlCol="0">
            <a:spAutoFit/>
          </a:bodyPr>
          <a:lstStyle/>
          <a:p>
            <a:r>
              <a:rPr lang="en-CA" sz="2800" b="1" dirty="0" smtClean="0">
                <a:solidFill>
                  <a:schemeClr val="accent2"/>
                </a:solidFill>
              </a:rPr>
              <a:t>Tool: Course planning matrix</a:t>
            </a:r>
            <a:endParaRPr lang="en-CA" b="1" dirty="0">
              <a:solidFill>
                <a:schemeClr val="accent2"/>
              </a:solidFill>
            </a:endParaRPr>
          </a:p>
        </p:txBody>
      </p:sp>
    </p:spTree>
    <p:extLst>
      <p:ext uri="{BB962C8B-B14F-4D97-AF65-F5344CB8AC3E}">
        <p14:creationId xmlns:p14="http://schemas.microsoft.com/office/powerpoint/2010/main" val="39307780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31872124"/>
              </p:ext>
            </p:extLst>
          </p:nvPr>
        </p:nvGraphicFramePr>
        <p:xfrm>
          <a:off x="0" y="0"/>
          <a:ext cx="9144000" cy="6710193"/>
        </p:xfrm>
        <a:graphic>
          <a:graphicData uri="http://schemas.openxmlformats.org/drawingml/2006/table">
            <a:tbl>
              <a:tblPr firstRow="1" firstCol="1" bandRow="1">
                <a:tableStyleId>{2D5ABB26-0587-4C30-8999-92F81FD0307C}</a:tableStyleId>
              </a:tblPr>
              <a:tblGrid>
                <a:gridCol w="685800"/>
                <a:gridCol w="1143000"/>
                <a:gridCol w="2380409"/>
                <a:gridCol w="3245003"/>
                <a:gridCol w="1689788"/>
              </a:tblGrid>
              <a:tr h="410292">
                <a:tc gridSpan="5">
                  <a:txBody>
                    <a:bodyPr/>
                    <a:lstStyle/>
                    <a:p>
                      <a:pPr>
                        <a:lnSpc>
                          <a:spcPct val="115000"/>
                        </a:lnSpc>
                        <a:spcAft>
                          <a:spcPts val="0"/>
                        </a:spcAft>
                      </a:pPr>
                      <a:r>
                        <a:rPr lang="en-CA" sz="2400" b="1" dirty="0">
                          <a:effectLst/>
                        </a:rPr>
                        <a:t>APSC-100: Engineering Practice I  ||  2012-2013</a:t>
                      </a:r>
                      <a:endParaRPr lang="en-CA" sz="2400" b="1" dirty="0">
                        <a:solidFill>
                          <a:schemeClr val="tx1"/>
                        </a:solidFill>
                        <a:effectLst/>
                        <a:latin typeface="Calibri"/>
                        <a:ea typeface="Calibri"/>
                        <a:cs typeface="Times New Roman"/>
                      </a:endParaRPr>
                    </a:p>
                  </a:txBody>
                  <a:tcPr marL="58643" marR="586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410292">
                <a:tc gridSpan="5">
                  <a:txBody>
                    <a:bodyPr/>
                    <a:lstStyle/>
                    <a:p>
                      <a:pPr>
                        <a:lnSpc>
                          <a:spcPct val="115000"/>
                        </a:lnSpc>
                        <a:spcAft>
                          <a:spcPts val="0"/>
                        </a:spcAft>
                      </a:pPr>
                      <a:r>
                        <a:rPr lang="en-CA" sz="2400" b="1" dirty="0">
                          <a:effectLst/>
                        </a:rPr>
                        <a:t>Course learning outcomes</a:t>
                      </a:r>
                      <a:endParaRPr lang="en-CA" sz="2400" b="1" dirty="0">
                        <a:solidFill>
                          <a:schemeClr val="tx1"/>
                        </a:solidFill>
                        <a:effectLst/>
                        <a:latin typeface="Calibri"/>
                        <a:ea typeface="Calibri"/>
                        <a:cs typeface="Times New Roman"/>
                      </a:endParaRPr>
                    </a:p>
                  </a:txBody>
                  <a:tcPr marL="58643" marR="586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1256408">
                <a:tc gridSpan="5">
                  <a:txBody>
                    <a:bodyPr/>
                    <a:lstStyle/>
                    <a:p>
                      <a:pPr marL="342900" lvl="0" indent="-342900">
                        <a:lnSpc>
                          <a:spcPct val="115000"/>
                        </a:lnSpc>
                        <a:spcAft>
                          <a:spcPts val="0"/>
                        </a:spcAft>
                        <a:buFont typeface="+mj-lt"/>
                        <a:buAutoNum type="arabicPeriod"/>
                      </a:pPr>
                      <a:r>
                        <a:rPr lang="en-CA" sz="1600" dirty="0">
                          <a:effectLst/>
                        </a:rPr>
                        <a:t>Applies prescribed process for solving complex problems (</a:t>
                      </a:r>
                      <a:r>
                        <a:rPr lang="en-CA" sz="1600" b="1" dirty="0">
                          <a:effectLst/>
                        </a:rPr>
                        <a:t>3.02-FY1)</a:t>
                      </a:r>
                    </a:p>
                    <a:p>
                      <a:pPr marL="342900" lvl="0" indent="-342900">
                        <a:lnSpc>
                          <a:spcPct val="115000"/>
                        </a:lnSpc>
                        <a:spcAft>
                          <a:spcPts val="0"/>
                        </a:spcAft>
                        <a:buFont typeface="+mj-lt"/>
                        <a:buAutoNum type="arabicPeriod"/>
                      </a:pPr>
                      <a:r>
                        <a:rPr lang="en-CA" sz="1600" dirty="0">
                          <a:effectLst/>
                        </a:rPr>
                        <a:t>Selects and applies appropriate quantitative model and analysis to solve problems (</a:t>
                      </a:r>
                      <a:r>
                        <a:rPr lang="en-CA" sz="1600" b="1" dirty="0" smtClean="0">
                          <a:effectLst/>
                        </a:rPr>
                        <a:t>3.02-FY2</a:t>
                      </a:r>
                      <a:r>
                        <a:rPr lang="en-CA" sz="1600" dirty="0" smtClean="0">
                          <a:effectLst/>
                        </a:rPr>
                        <a:t>)</a:t>
                      </a:r>
                      <a:endParaRPr lang="en-CA" sz="1600" dirty="0">
                        <a:effectLst/>
                      </a:endParaRPr>
                    </a:p>
                    <a:p>
                      <a:pPr marL="342900" lvl="0" indent="-342900">
                        <a:lnSpc>
                          <a:spcPct val="115000"/>
                        </a:lnSpc>
                        <a:spcAft>
                          <a:spcPts val="0"/>
                        </a:spcAft>
                        <a:buFont typeface="+mj-lt"/>
                        <a:buAutoNum type="arabicPeriod"/>
                      </a:pPr>
                      <a:r>
                        <a:rPr lang="en-CA" sz="1600" dirty="0">
                          <a:effectLst/>
                        </a:rPr>
                        <a:t>Evaluates validity of results and model to describe limitations and quantify error (</a:t>
                      </a:r>
                      <a:r>
                        <a:rPr lang="en-CA" sz="1600" b="1" dirty="0" smtClean="0">
                          <a:effectLst/>
                        </a:rPr>
                        <a:t>3.02-FY3</a:t>
                      </a:r>
                      <a:r>
                        <a:rPr lang="en-CA" sz="1600" dirty="0" smtClean="0">
                          <a:effectLst/>
                        </a:rPr>
                        <a:t>)</a:t>
                      </a:r>
                      <a:endParaRPr lang="en-CA" sz="1600" dirty="0">
                        <a:effectLst/>
                      </a:endParaRPr>
                    </a:p>
                    <a:p>
                      <a:pPr marL="342900" lvl="0" indent="-342900">
                        <a:lnSpc>
                          <a:spcPct val="115000"/>
                        </a:lnSpc>
                        <a:spcAft>
                          <a:spcPts val="0"/>
                        </a:spcAft>
                        <a:buFont typeface="+mj-lt"/>
                        <a:buAutoNum type="arabicPeriod"/>
                      </a:pPr>
                      <a:r>
                        <a:rPr lang="en-CA" sz="1600" dirty="0">
                          <a:effectLst/>
                        </a:rPr>
                        <a:t>Composes structured document </a:t>
                      </a:r>
                      <a:r>
                        <a:rPr lang="en-CA" sz="1600" dirty="0" smtClean="0">
                          <a:effectLst/>
                        </a:rPr>
                        <a:t>using </a:t>
                      </a:r>
                      <a:r>
                        <a:rPr lang="en-CA" sz="1600" dirty="0">
                          <a:effectLst/>
                        </a:rPr>
                        <a:t>standard grammar and mechanics (</a:t>
                      </a:r>
                      <a:r>
                        <a:rPr lang="en-CA" sz="1600" b="1" dirty="0" smtClean="0">
                          <a:effectLst/>
                        </a:rPr>
                        <a:t>3.07-FY1</a:t>
                      </a:r>
                      <a:r>
                        <a:rPr lang="en-CA" sz="1600" dirty="0">
                          <a:effectLst/>
                        </a:rPr>
                        <a:t>)</a:t>
                      </a:r>
                    </a:p>
                    <a:p>
                      <a:pPr marL="342900" lvl="0" indent="-342900">
                        <a:lnSpc>
                          <a:spcPct val="115000"/>
                        </a:lnSpc>
                        <a:spcAft>
                          <a:spcPts val="0"/>
                        </a:spcAft>
                        <a:buFont typeface="+mj-lt"/>
                        <a:buAutoNum type="arabicPeriod"/>
                      </a:pPr>
                      <a:r>
                        <a:rPr lang="en-CA" sz="1600" dirty="0">
                          <a:effectLst/>
                        </a:rPr>
                        <a:t>Analyzes quantitative data to reach supported conclusion with explicit uncertainty (</a:t>
                      </a:r>
                      <a:r>
                        <a:rPr lang="en-CA" sz="1600" b="1" dirty="0" smtClean="0">
                          <a:effectLst/>
                        </a:rPr>
                        <a:t>3.03-FY1</a:t>
                      </a:r>
                      <a:r>
                        <a:rPr lang="en-CA" sz="1600" dirty="0" smtClean="0">
                          <a:effectLst/>
                        </a:rPr>
                        <a:t>)</a:t>
                      </a:r>
                      <a:endParaRPr lang="en-CA" sz="1600" dirty="0">
                        <a:solidFill>
                          <a:schemeClr val="tx1"/>
                        </a:solidFill>
                        <a:effectLst/>
                      </a:endParaRPr>
                    </a:p>
                  </a:txBody>
                  <a:tcPr marL="58643" marR="586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564077">
                <a:tc>
                  <a:txBody>
                    <a:bodyPr/>
                    <a:lstStyle/>
                    <a:p>
                      <a:pPr algn="ctr">
                        <a:lnSpc>
                          <a:spcPct val="115000"/>
                        </a:lnSpc>
                        <a:spcAft>
                          <a:spcPts val="0"/>
                        </a:spcAft>
                      </a:pPr>
                      <a:r>
                        <a:rPr lang="en-CA" sz="1600" b="1" dirty="0">
                          <a:effectLst/>
                        </a:rPr>
                        <a:t>Week</a:t>
                      </a:r>
                      <a:endParaRPr lang="en-CA" sz="1600" b="1" dirty="0">
                        <a:solidFill>
                          <a:schemeClr val="tx1"/>
                        </a:solidFill>
                        <a:effectLst/>
                        <a:latin typeface="Calibri"/>
                        <a:ea typeface="Calibri"/>
                        <a:cs typeface="Times New Roman"/>
                      </a:endParaRPr>
                    </a:p>
                  </a:txBody>
                  <a:tcPr marL="58643" marR="586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CA" sz="1800" b="1" dirty="0">
                          <a:solidFill>
                            <a:schemeClr val="accent2"/>
                          </a:solidFill>
                          <a:effectLst/>
                        </a:rPr>
                        <a:t>Learning objectives</a:t>
                      </a:r>
                      <a:endParaRPr lang="en-CA" sz="1800" b="1" dirty="0">
                        <a:solidFill>
                          <a:schemeClr val="accent2"/>
                        </a:solidFill>
                        <a:effectLst/>
                        <a:latin typeface="Calibri"/>
                        <a:ea typeface="Calibri"/>
                        <a:cs typeface="Times New Roman"/>
                      </a:endParaRPr>
                    </a:p>
                  </a:txBody>
                  <a:tcPr marL="58643" marR="586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CA" sz="1800" b="1" dirty="0">
                          <a:solidFill>
                            <a:schemeClr val="accent2"/>
                          </a:solidFill>
                          <a:effectLst/>
                        </a:rPr>
                        <a:t>Instructional approach and content</a:t>
                      </a:r>
                      <a:endParaRPr lang="en-CA" sz="1800" b="1" dirty="0">
                        <a:solidFill>
                          <a:schemeClr val="accent2"/>
                        </a:solidFill>
                        <a:effectLst/>
                        <a:latin typeface="Calibri"/>
                        <a:ea typeface="Calibri"/>
                        <a:cs typeface="Times New Roman"/>
                      </a:endParaRPr>
                    </a:p>
                  </a:txBody>
                  <a:tcPr marL="58643" marR="586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CA" sz="1800" b="1" dirty="0">
                          <a:solidFill>
                            <a:schemeClr val="accent2"/>
                          </a:solidFill>
                          <a:effectLst/>
                        </a:rPr>
                        <a:t>Learning activity</a:t>
                      </a:r>
                      <a:endParaRPr lang="en-CA" sz="1800" b="1" dirty="0">
                        <a:solidFill>
                          <a:schemeClr val="accent2"/>
                        </a:solidFill>
                        <a:effectLst/>
                        <a:latin typeface="Calibri"/>
                        <a:ea typeface="Calibri"/>
                        <a:cs typeface="Times New Roman"/>
                      </a:endParaRPr>
                    </a:p>
                  </a:txBody>
                  <a:tcPr marL="58643" marR="586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CA" sz="1800" b="1" dirty="0" smtClean="0">
                          <a:solidFill>
                            <a:schemeClr val="accent2"/>
                          </a:solidFill>
                          <a:effectLst/>
                        </a:rPr>
                        <a:t>Assessment</a:t>
                      </a:r>
                      <a:endParaRPr lang="en-CA" sz="1800" b="1" dirty="0">
                        <a:solidFill>
                          <a:schemeClr val="accent2"/>
                        </a:solidFill>
                        <a:effectLst/>
                        <a:latin typeface="Calibri"/>
                        <a:ea typeface="Calibri"/>
                        <a:cs typeface="Times New Roman"/>
                      </a:endParaRPr>
                    </a:p>
                  </a:txBody>
                  <a:tcPr marL="58643" marR="586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72674">
                <a:tc>
                  <a:txBody>
                    <a:bodyPr/>
                    <a:lstStyle/>
                    <a:p>
                      <a:pPr algn="ctr">
                        <a:lnSpc>
                          <a:spcPct val="115000"/>
                        </a:lnSpc>
                        <a:spcAft>
                          <a:spcPts val="0"/>
                        </a:spcAft>
                      </a:pPr>
                      <a:r>
                        <a:rPr lang="en-CA" sz="1600" dirty="0">
                          <a:effectLst/>
                        </a:rPr>
                        <a:t>1</a:t>
                      </a:r>
                      <a:endParaRPr lang="en-CA" sz="1600" dirty="0">
                        <a:solidFill>
                          <a:schemeClr val="tx1"/>
                        </a:solidFill>
                        <a:effectLst/>
                        <a:latin typeface="Calibri"/>
                        <a:ea typeface="Calibri"/>
                        <a:cs typeface="Times New Roman"/>
                      </a:endParaRPr>
                    </a:p>
                  </a:txBody>
                  <a:tcPr marL="58643" marR="586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CA" sz="1600" dirty="0">
                          <a:effectLst/>
                        </a:rPr>
                        <a:t>4,5</a:t>
                      </a:r>
                      <a:endParaRPr lang="en-CA" sz="1600" dirty="0">
                        <a:solidFill>
                          <a:schemeClr val="tx1"/>
                        </a:solidFill>
                        <a:effectLst/>
                        <a:latin typeface="Calibri"/>
                        <a:ea typeface="Calibri"/>
                        <a:cs typeface="Times New Roman"/>
                      </a:endParaRPr>
                    </a:p>
                  </a:txBody>
                  <a:tcPr marL="58643" marR="586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CA" sz="1600" dirty="0">
                          <a:effectLst/>
                        </a:rPr>
                        <a:t>Lecture: motivation, course overview, models. </a:t>
                      </a:r>
                      <a:endParaRPr lang="en-CA" sz="1600" dirty="0">
                        <a:solidFill>
                          <a:schemeClr val="tx1"/>
                        </a:solidFill>
                        <a:effectLst/>
                        <a:latin typeface="Calibri"/>
                        <a:ea typeface="Calibri"/>
                        <a:cs typeface="Times New Roman"/>
                      </a:endParaRPr>
                    </a:p>
                  </a:txBody>
                  <a:tcPr marL="58643" marR="586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CA" sz="1600" dirty="0">
                          <a:effectLst/>
                        </a:rPr>
                        <a:t>Lecture: Group activity to consider model for elevator failure problem</a:t>
                      </a:r>
                    </a:p>
                    <a:p>
                      <a:pPr>
                        <a:lnSpc>
                          <a:spcPct val="115000"/>
                        </a:lnSpc>
                        <a:spcAft>
                          <a:spcPts val="0"/>
                        </a:spcAft>
                      </a:pPr>
                      <a:r>
                        <a:rPr lang="en-CA" sz="1600" dirty="0">
                          <a:effectLst/>
                        </a:rPr>
                        <a:t> </a:t>
                      </a:r>
                      <a:endParaRPr lang="en-CA" sz="1600" dirty="0">
                        <a:solidFill>
                          <a:schemeClr val="tx1"/>
                        </a:solidFill>
                        <a:effectLst/>
                        <a:latin typeface="Calibri"/>
                        <a:ea typeface="Calibri"/>
                        <a:cs typeface="Times New Roman"/>
                      </a:endParaRPr>
                    </a:p>
                  </a:txBody>
                  <a:tcPr marL="58643" marR="586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CA" sz="1600" dirty="0" smtClean="0">
                          <a:effectLst/>
                        </a:rPr>
                        <a:t>CLA/Cornell </a:t>
                      </a:r>
                      <a:r>
                        <a:rPr lang="en-CA" sz="1600" dirty="0">
                          <a:effectLst/>
                        </a:rPr>
                        <a:t>Critical thinking pretest (CLO7</a:t>
                      </a:r>
                      <a:r>
                        <a:rPr lang="en-CA" sz="1600" dirty="0" smtClean="0">
                          <a:effectLst/>
                        </a:rPr>
                        <a:t>)</a:t>
                      </a:r>
                      <a:endParaRPr lang="en-CA" sz="1600" dirty="0">
                        <a:solidFill>
                          <a:schemeClr val="tx1"/>
                        </a:solidFill>
                        <a:effectLst/>
                        <a:latin typeface="Calibri"/>
                        <a:ea typeface="Calibri"/>
                        <a:cs typeface="Times New Roman"/>
                      </a:endParaRPr>
                    </a:p>
                  </a:txBody>
                  <a:tcPr marL="58643" marR="586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06847">
                <a:tc>
                  <a:txBody>
                    <a:bodyPr/>
                    <a:lstStyle/>
                    <a:p>
                      <a:pPr algn="ctr">
                        <a:lnSpc>
                          <a:spcPct val="115000"/>
                        </a:lnSpc>
                        <a:spcAft>
                          <a:spcPts val="0"/>
                        </a:spcAft>
                      </a:pPr>
                      <a:r>
                        <a:rPr lang="en-CA" sz="1600" dirty="0">
                          <a:effectLst/>
                        </a:rPr>
                        <a:t>2</a:t>
                      </a:r>
                      <a:endParaRPr lang="en-CA" sz="1600" dirty="0">
                        <a:solidFill>
                          <a:schemeClr val="tx1"/>
                        </a:solidFill>
                        <a:effectLst/>
                        <a:latin typeface="Calibri"/>
                        <a:ea typeface="Calibri"/>
                        <a:cs typeface="Times New Roman"/>
                      </a:endParaRPr>
                    </a:p>
                  </a:txBody>
                  <a:tcPr marL="58643" marR="586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CA" sz="1600">
                          <a:effectLst/>
                        </a:rPr>
                        <a:t>1,2,3,8</a:t>
                      </a:r>
                      <a:endParaRPr lang="en-CA" sz="1600">
                        <a:solidFill>
                          <a:schemeClr val="tx1"/>
                        </a:solidFill>
                        <a:effectLst/>
                        <a:latin typeface="Calibri"/>
                        <a:ea typeface="Calibri"/>
                        <a:cs typeface="Times New Roman"/>
                      </a:endParaRPr>
                    </a:p>
                  </a:txBody>
                  <a:tcPr marL="58643" marR="586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CA" sz="1600" dirty="0">
                          <a:effectLst/>
                        </a:rPr>
                        <a:t>Pre-studio: MATLAB online module 1</a:t>
                      </a:r>
                    </a:p>
                    <a:p>
                      <a:pPr>
                        <a:lnSpc>
                          <a:spcPct val="115000"/>
                        </a:lnSpc>
                        <a:spcAft>
                          <a:spcPts val="0"/>
                        </a:spcAft>
                      </a:pPr>
                      <a:r>
                        <a:rPr lang="en-CA" sz="1600" dirty="0">
                          <a:effectLst/>
                        </a:rPr>
                        <a:t>Lecture: complex problem solving, risk, hazard </a:t>
                      </a:r>
                      <a:r>
                        <a:rPr lang="en-CA" sz="1600" dirty="0" smtClean="0">
                          <a:effectLst/>
                        </a:rPr>
                        <a:t>analysis</a:t>
                      </a:r>
                      <a:endParaRPr lang="en-CA" sz="1600" dirty="0">
                        <a:solidFill>
                          <a:schemeClr val="tx1"/>
                        </a:solidFill>
                        <a:effectLst/>
                      </a:endParaRPr>
                    </a:p>
                  </a:txBody>
                  <a:tcPr marL="58643" marR="586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CA" sz="1600" dirty="0">
                          <a:effectLst/>
                        </a:rPr>
                        <a:t>Lecture: Group activity to develop process for resolving elevator failure problem</a:t>
                      </a:r>
                    </a:p>
                    <a:p>
                      <a:pPr>
                        <a:lnSpc>
                          <a:spcPct val="115000"/>
                        </a:lnSpc>
                        <a:spcAft>
                          <a:spcPts val="0"/>
                        </a:spcAft>
                      </a:pPr>
                      <a:r>
                        <a:rPr lang="en-CA" sz="1600" dirty="0">
                          <a:effectLst/>
                        </a:rPr>
                        <a:t>Pre-studio: MATLAB online readiness quiz (no grades</a:t>
                      </a:r>
                      <a:r>
                        <a:rPr lang="en-CA" sz="1600" dirty="0" smtClean="0">
                          <a:effectLst/>
                        </a:rPr>
                        <a:t>)</a:t>
                      </a:r>
                      <a:endParaRPr lang="en-CA" sz="1600" dirty="0">
                        <a:solidFill>
                          <a:schemeClr val="tx1"/>
                        </a:solidFill>
                        <a:effectLst/>
                      </a:endParaRPr>
                    </a:p>
                  </a:txBody>
                  <a:tcPr marL="58643" marR="586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CA" sz="1600" dirty="0">
                          <a:effectLst/>
                        </a:rPr>
                        <a:t>MATLAB quiz #1</a:t>
                      </a:r>
                    </a:p>
                    <a:p>
                      <a:pPr>
                        <a:lnSpc>
                          <a:spcPct val="115000"/>
                        </a:lnSpc>
                        <a:spcAft>
                          <a:spcPts val="0"/>
                        </a:spcAft>
                      </a:pPr>
                      <a:r>
                        <a:rPr lang="en-CA" sz="1600" dirty="0">
                          <a:effectLst/>
                        </a:rPr>
                        <a:t>OHS online test (CLO6)</a:t>
                      </a:r>
                    </a:p>
                    <a:p>
                      <a:pPr>
                        <a:lnSpc>
                          <a:spcPct val="115000"/>
                        </a:lnSpc>
                        <a:spcAft>
                          <a:spcPts val="0"/>
                        </a:spcAft>
                      </a:pPr>
                      <a:r>
                        <a:rPr lang="en-CA" sz="1600" dirty="0">
                          <a:effectLst/>
                        </a:rPr>
                        <a:t> </a:t>
                      </a:r>
                      <a:endParaRPr lang="en-CA" sz="1600" dirty="0">
                        <a:solidFill>
                          <a:schemeClr val="tx1"/>
                        </a:solidFill>
                        <a:effectLst/>
                        <a:latin typeface="Calibri"/>
                        <a:ea typeface="Calibri"/>
                        <a:cs typeface="Times New Roman"/>
                      </a:endParaRPr>
                    </a:p>
                  </a:txBody>
                  <a:tcPr marL="58643" marR="586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56408">
                <a:tc>
                  <a:txBody>
                    <a:bodyPr/>
                    <a:lstStyle/>
                    <a:p>
                      <a:pPr algn="ctr">
                        <a:lnSpc>
                          <a:spcPct val="115000"/>
                        </a:lnSpc>
                        <a:spcAft>
                          <a:spcPts val="0"/>
                        </a:spcAft>
                      </a:pPr>
                      <a:r>
                        <a:rPr lang="en-CA" sz="1600" dirty="0">
                          <a:effectLst/>
                        </a:rPr>
                        <a:t>3</a:t>
                      </a:r>
                      <a:endParaRPr lang="en-CA" sz="1600" dirty="0">
                        <a:solidFill>
                          <a:schemeClr val="tx1"/>
                        </a:solidFill>
                        <a:effectLst/>
                        <a:latin typeface="Calibri"/>
                        <a:ea typeface="Calibri"/>
                        <a:cs typeface="Times New Roman"/>
                      </a:endParaRPr>
                    </a:p>
                  </a:txBody>
                  <a:tcPr marL="58643" marR="586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CA" sz="1600" dirty="0">
                          <a:effectLst/>
                        </a:rPr>
                        <a:t>8,9</a:t>
                      </a:r>
                      <a:endParaRPr lang="en-CA" sz="1600" dirty="0">
                        <a:solidFill>
                          <a:schemeClr val="tx1"/>
                        </a:solidFill>
                        <a:effectLst/>
                        <a:latin typeface="Calibri"/>
                        <a:ea typeface="Calibri"/>
                        <a:cs typeface="Times New Roman"/>
                      </a:endParaRPr>
                    </a:p>
                  </a:txBody>
                  <a:tcPr marL="58643" marR="586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CA" sz="1600" dirty="0">
                          <a:effectLst/>
                        </a:rPr>
                        <a:t>Pre-studio: MATLAB online module 2</a:t>
                      </a:r>
                    </a:p>
                    <a:p>
                      <a:pPr>
                        <a:lnSpc>
                          <a:spcPct val="115000"/>
                        </a:lnSpc>
                        <a:spcAft>
                          <a:spcPts val="0"/>
                        </a:spcAft>
                      </a:pPr>
                      <a:r>
                        <a:rPr lang="en-CA" sz="1600" dirty="0">
                          <a:effectLst/>
                        </a:rPr>
                        <a:t>Lecture: argumentation, </a:t>
                      </a:r>
                      <a:r>
                        <a:rPr lang="en-CA" sz="1600" dirty="0" smtClean="0">
                          <a:effectLst/>
                        </a:rPr>
                        <a:t>brainstorming</a:t>
                      </a:r>
                      <a:endParaRPr lang="en-CA" sz="1600" dirty="0">
                        <a:solidFill>
                          <a:schemeClr val="tx1"/>
                        </a:solidFill>
                        <a:effectLst/>
                        <a:latin typeface="Calibri"/>
                        <a:ea typeface="Calibri"/>
                        <a:cs typeface="Times New Roman"/>
                      </a:endParaRPr>
                    </a:p>
                  </a:txBody>
                  <a:tcPr marL="58643" marR="586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CA" sz="1600" dirty="0">
                          <a:effectLst/>
                        </a:rPr>
                        <a:t>Lecture: analyze past assignments for effective argument</a:t>
                      </a:r>
                    </a:p>
                    <a:p>
                      <a:pPr>
                        <a:lnSpc>
                          <a:spcPct val="115000"/>
                        </a:lnSpc>
                        <a:spcAft>
                          <a:spcPts val="0"/>
                        </a:spcAft>
                      </a:pPr>
                      <a:r>
                        <a:rPr lang="en-CA" sz="1600" dirty="0">
                          <a:effectLst/>
                        </a:rPr>
                        <a:t>MATLAB Studio: Importing data (problem #2)</a:t>
                      </a:r>
                      <a:endParaRPr lang="en-CA" sz="1600" dirty="0">
                        <a:solidFill>
                          <a:schemeClr val="tx1"/>
                        </a:solidFill>
                        <a:effectLst/>
                        <a:latin typeface="Calibri"/>
                        <a:ea typeface="Calibri"/>
                        <a:cs typeface="Times New Roman"/>
                      </a:endParaRPr>
                    </a:p>
                  </a:txBody>
                  <a:tcPr marL="58643" marR="586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CA" sz="1600" dirty="0">
                          <a:effectLst/>
                        </a:rPr>
                        <a:t>MATLAB quiz #2</a:t>
                      </a:r>
                      <a:endParaRPr lang="en-CA" sz="1600" dirty="0">
                        <a:solidFill>
                          <a:schemeClr val="tx1"/>
                        </a:solidFill>
                        <a:effectLst/>
                        <a:latin typeface="Calibri"/>
                        <a:ea typeface="Calibri"/>
                        <a:cs typeface="Times New Roman"/>
                      </a:endParaRPr>
                    </a:p>
                  </a:txBody>
                  <a:tcPr marL="58643" marR="5864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315682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23"/>
          <a:stretch/>
        </p:blipFill>
        <p:spPr bwMode="auto">
          <a:xfrm>
            <a:off x="0" y="-63898"/>
            <a:ext cx="9144000" cy="6921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Title 3"/>
          <p:cNvSpPr>
            <a:spLocks noGrp="1"/>
          </p:cNvSpPr>
          <p:nvPr>
            <p:ph type="title"/>
          </p:nvPr>
        </p:nvSpPr>
        <p:spPr>
          <a:xfrm>
            <a:off x="0" y="5486400"/>
            <a:ext cx="3048000" cy="914400"/>
          </a:xfrm>
        </p:spPr>
        <p:txBody>
          <a:bodyPr>
            <a:normAutofit fontScale="90000"/>
          </a:bodyPr>
          <a:lstStyle/>
          <a:p>
            <a:r>
              <a:rPr lang="en-CA" sz="5400" dirty="0" smtClean="0">
                <a:solidFill>
                  <a:schemeClr val="bg1"/>
                </a:solidFill>
              </a:rPr>
              <a:t>Why?</a:t>
            </a:r>
            <a:endParaRPr lang="en-CA"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6"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785" r="1718"/>
          <a:stretch/>
        </p:blipFill>
        <p:spPr bwMode="auto">
          <a:xfrm>
            <a:off x="1" y="0"/>
            <a:ext cx="9677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0" y="4945987"/>
            <a:ext cx="9144000" cy="1912013"/>
          </a:xfrm>
          <a:prstGeom prst="rect">
            <a:avLst/>
          </a:prstGeom>
          <a:solidFill>
            <a:schemeClr val="tx1">
              <a:alpha val="44000"/>
            </a:schemeClr>
          </a:solidFill>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b="1" dirty="0" smtClean="0">
                <a:solidFill>
                  <a:schemeClr val="bg1"/>
                </a:solidFill>
              </a:rPr>
              <a:t>Assessment measures</a:t>
            </a:r>
          </a:p>
          <a:p>
            <a:pPr algn="l"/>
            <a:r>
              <a:rPr lang="en-CA" b="1" dirty="0" smtClean="0">
                <a:solidFill>
                  <a:schemeClr val="bg1"/>
                </a:solidFill>
              </a:rPr>
              <a:t>                  &amp;</a:t>
            </a:r>
          </a:p>
          <a:p>
            <a:pPr algn="l"/>
            <a:r>
              <a:rPr lang="en-CA" b="1" dirty="0" smtClean="0">
                <a:solidFill>
                  <a:schemeClr val="bg1"/>
                </a:solidFill>
              </a:rPr>
              <a:t>Teaching and learning activities</a:t>
            </a:r>
            <a:endParaRPr lang="en-CA" b="1" dirty="0">
              <a:solidFill>
                <a:schemeClr val="bg1"/>
              </a:solidFill>
            </a:endParaRPr>
          </a:p>
        </p:txBody>
      </p:sp>
    </p:spTree>
    <p:custDataLst>
      <p:tags r:id="rId1"/>
    </p:custDataLst>
    <p:extLst>
      <p:ext uri="{BB962C8B-B14F-4D97-AF65-F5344CB8AC3E}">
        <p14:creationId xmlns:p14="http://schemas.microsoft.com/office/powerpoint/2010/main" val="420440503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1"/>
          <p:cNvSpPr>
            <a:spLocks noGrp="1" noChangeArrowheads="1"/>
          </p:cNvSpPr>
          <p:nvPr>
            <p:ph type="title"/>
          </p:nvPr>
        </p:nvSpPr>
        <p:spPr>
          <a:xfrm>
            <a:off x="424801" y="469061"/>
            <a:ext cx="8228160" cy="542937"/>
          </a:xfrm>
        </p:spPr>
        <p:txBody>
          <a:bodyPr>
            <a:normAutofit fontScale="90000"/>
          </a:bodyPr>
          <a:lstStyle/>
          <a:p>
            <a:pPr algn="l">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b="1" dirty="0" smtClean="0"/>
              <a:t>Assessment measures</a:t>
            </a:r>
          </a:p>
        </p:txBody>
      </p:sp>
      <p:grpSp>
        <p:nvGrpSpPr>
          <p:cNvPr id="2" name="Group 16"/>
          <p:cNvGrpSpPr/>
          <p:nvPr/>
        </p:nvGrpSpPr>
        <p:grpSpPr>
          <a:xfrm>
            <a:off x="326881" y="1273229"/>
            <a:ext cx="8326080" cy="4899394"/>
            <a:chOff x="360363" y="1403498"/>
            <a:chExt cx="9178925" cy="5400675"/>
          </a:xfrm>
          <a:solidFill>
            <a:schemeClr val="accent5">
              <a:lumMod val="50000"/>
            </a:schemeClr>
          </a:solidFill>
          <a:effectLst/>
        </p:grpSpPr>
        <p:sp>
          <p:nvSpPr>
            <p:cNvPr id="53253" name="AutoShape 2"/>
            <p:cNvSpPr>
              <a:spLocks noChangeArrowheads="1"/>
            </p:cNvSpPr>
            <p:nvPr/>
          </p:nvSpPr>
          <p:spPr bwMode="auto">
            <a:xfrm>
              <a:off x="360363" y="1403498"/>
              <a:ext cx="4319587" cy="720725"/>
            </a:xfrm>
            <a:prstGeom prst="roundRect">
              <a:avLst>
                <a:gd name="adj" fmla="val 16667"/>
              </a:avLst>
            </a:prstGeom>
            <a:grpFill/>
            <a:ln>
              <a:headEnd/>
              <a:tailEnd/>
            </a:ln>
          </p:spPr>
          <p:style>
            <a:lnRef idx="0">
              <a:schemeClr val="accent2"/>
            </a:lnRef>
            <a:fillRef idx="3">
              <a:schemeClr val="accent2"/>
            </a:fillRef>
            <a:effectRef idx="3">
              <a:schemeClr val="accent2"/>
            </a:effectRef>
            <a:fontRef idx="minor">
              <a:schemeClr val="lt1"/>
            </a:fontRef>
          </p:style>
          <p:txBody>
            <a:bodyPr wrap="none" lIns="90000" tIns="45000" rIns="90000" bIns="45000" anchor="ctr"/>
            <a:lstStyle/>
            <a:p>
              <a:pPr algn="ctr">
                <a:tabLst>
                  <a:tab pos="656650" algn="l"/>
                  <a:tab pos="1313299" algn="l"/>
                  <a:tab pos="1969949" algn="l"/>
                  <a:tab pos="2626599" algn="l"/>
                  <a:tab pos="3283248" algn="l"/>
                </a:tabLst>
              </a:pPr>
              <a:r>
                <a:rPr lang="en-US" sz="2200" dirty="0">
                  <a:solidFill>
                    <a:schemeClr val="bg1"/>
                  </a:solidFill>
                </a:rPr>
                <a:t>Local written exam </a:t>
              </a:r>
            </a:p>
            <a:p>
              <a:pPr algn="ctr">
                <a:tabLst>
                  <a:tab pos="656650" algn="l"/>
                  <a:tab pos="1313299" algn="l"/>
                  <a:tab pos="1969949" algn="l"/>
                  <a:tab pos="2626599" algn="l"/>
                  <a:tab pos="3283248" algn="l"/>
                </a:tabLst>
              </a:pPr>
              <a:r>
                <a:rPr lang="en-US" sz="2200" dirty="0">
                  <a:solidFill>
                    <a:schemeClr val="bg1"/>
                  </a:solidFill>
                </a:rPr>
                <a:t>(e.g. question on final)</a:t>
              </a:r>
            </a:p>
          </p:txBody>
        </p:sp>
        <p:sp>
          <p:nvSpPr>
            <p:cNvPr id="53254" name="AutoShape 3"/>
            <p:cNvSpPr>
              <a:spLocks noChangeArrowheads="1"/>
            </p:cNvSpPr>
            <p:nvPr/>
          </p:nvSpPr>
          <p:spPr bwMode="auto">
            <a:xfrm>
              <a:off x="360363" y="2303611"/>
              <a:ext cx="4319587" cy="720725"/>
            </a:xfrm>
            <a:prstGeom prst="roundRect">
              <a:avLst>
                <a:gd name="adj" fmla="val 16667"/>
              </a:avLst>
            </a:prstGeom>
            <a:grpFill/>
            <a:ln>
              <a:headEnd/>
              <a:tailEnd/>
            </a:ln>
          </p:spPr>
          <p:style>
            <a:lnRef idx="0">
              <a:schemeClr val="accent2"/>
            </a:lnRef>
            <a:fillRef idx="3">
              <a:schemeClr val="accent2"/>
            </a:fillRef>
            <a:effectRef idx="3">
              <a:schemeClr val="accent2"/>
            </a:effectRef>
            <a:fontRef idx="minor">
              <a:schemeClr val="lt1"/>
            </a:fontRef>
          </p:style>
          <p:txBody>
            <a:bodyPr wrap="none" lIns="90000" tIns="45000" rIns="90000" bIns="45000" anchor="ctr"/>
            <a:lstStyle/>
            <a:p>
              <a:pPr algn="ctr">
                <a:tabLst>
                  <a:tab pos="656650" algn="l"/>
                  <a:tab pos="1313299" algn="l"/>
                  <a:tab pos="1969949" algn="l"/>
                  <a:tab pos="2626599" algn="l"/>
                  <a:tab pos="3283248" algn="l"/>
                </a:tabLst>
              </a:pPr>
              <a:r>
                <a:rPr lang="en-US" sz="2200" dirty="0">
                  <a:solidFill>
                    <a:schemeClr val="bg1"/>
                  </a:solidFill>
                </a:rPr>
                <a:t>Standardized written exam </a:t>
              </a:r>
            </a:p>
            <a:p>
              <a:pPr algn="ctr">
                <a:tabLst>
                  <a:tab pos="656650" algn="l"/>
                  <a:tab pos="1313299" algn="l"/>
                  <a:tab pos="1969949" algn="l"/>
                  <a:tab pos="2626599" algn="l"/>
                  <a:tab pos="3283248" algn="l"/>
                </a:tabLst>
              </a:pPr>
              <a:r>
                <a:rPr lang="en-US" sz="2200" dirty="0">
                  <a:solidFill>
                    <a:schemeClr val="bg1"/>
                  </a:solidFill>
                </a:rPr>
                <a:t>(e.g. Force concept inventory)</a:t>
              </a:r>
            </a:p>
          </p:txBody>
        </p:sp>
        <p:sp>
          <p:nvSpPr>
            <p:cNvPr id="53255" name="AutoShape 4"/>
            <p:cNvSpPr>
              <a:spLocks noChangeArrowheads="1"/>
            </p:cNvSpPr>
            <p:nvPr/>
          </p:nvSpPr>
          <p:spPr bwMode="auto">
            <a:xfrm>
              <a:off x="360363" y="3203723"/>
              <a:ext cx="4319587" cy="720725"/>
            </a:xfrm>
            <a:prstGeom prst="roundRect">
              <a:avLst>
                <a:gd name="adj" fmla="val 16667"/>
              </a:avLst>
            </a:prstGeom>
            <a:grpFill/>
            <a:ln>
              <a:headEnd/>
              <a:tailEnd/>
            </a:ln>
          </p:spPr>
          <p:style>
            <a:lnRef idx="0">
              <a:schemeClr val="accent2"/>
            </a:lnRef>
            <a:fillRef idx="3">
              <a:schemeClr val="accent2"/>
            </a:fillRef>
            <a:effectRef idx="3">
              <a:schemeClr val="accent2"/>
            </a:effectRef>
            <a:fontRef idx="minor">
              <a:schemeClr val="lt1"/>
            </a:fontRef>
          </p:style>
          <p:txBody>
            <a:bodyPr wrap="none" lIns="90000" tIns="45000" rIns="90000" bIns="45000" anchor="ctr"/>
            <a:lstStyle/>
            <a:p>
              <a:pPr algn="ctr">
                <a:tabLst>
                  <a:tab pos="656650" algn="l"/>
                  <a:tab pos="1313299" algn="l"/>
                  <a:tab pos="1969949" algn="l"/>
                  <a:tab pos="2626599" algn="l"/>
                  <a:tab pos="3283248" algn="l"/>
                </a:tabLst>
              </a:pPr>
              <a:r>
                <a:rPr lang="en-US" sz="2200" dirty="0">
                  <a:solidFill>
                    <a:schemeClr val="bg1"/>
                  </a:solidFill>
                </a:rPr>
                <a:t>Performance appraisal</a:t>
              </a:r>
            </a:p>
            <a:p>
              <a:pPr algn="ctr">
                <a:tabLst>
                  <a:tab pos="656650" algn="l"/>
                  <a:tab pos="1313299" algn="l"/>
                  <a:tab pos="1969949" algn="l"/>
                  <a:tab pos="2626599" algn="l"/>
                  <a:tab pos="3283248" algn="l"/>
                </a:tabLst>
              </a:pPr>
              <a:r>
                <a:rPr lang="en-US" sz="2200" dirty="0">
                  <a:solidFill>
                    <a:schemeClr val="bg1"/>
                  </a:solidFill>
                </a:rPr>
                <a:t>(e.g. Lab skill assessment)</a:t>
              </a:r>
            </a:p>
          </p:txBody>
        </p:sp>
        <p:sp>
          <p:nvSpPr>
            <p:cNvPr id="53256" name="AutoShape 5"/>
            <p:cNvSpPr>
              <a:spLocks noChangeArrowheads="1"/>
            </p:cNvSpPr>
            <p:nvPr/>
          </p:nvSpPr>
          <p:spPr bwMode="auto">
            <a:xfrm>
              <a:off x="360363" y="4103836"/>
              <a:ext cx="4319587" cy="720725"/>
            </a:xfrm>
            <a:prstGeom prst="roundRect">
              <a:avLst>
                <a:gd name="adj" fmla="val 16667"/>
              </a:avLst>
            </a:prstGeom>
            <a:grpFill/>
            <a:ln>
              <a:headEnd/>
              <a:tailEnd/>
            </a:ln>
          </p:spPr>
          <p:style>
            <a:lnRef idx="0">
              <a:schemeClr val="accent2"/>
            </a:lnRef>
            <a:fillRef idx="3">
              <a:schemeClr val="accent2"/>
            </a:fillRef>
            <a:effectRef idx="3">
              <a:schemeClr val="accent2"/>
            </a:effectRef>
            <a:fontRef idx="minor">
              <a:schemeClr val="lt1"/>
            </a:fontRef>
          </p:style>
          <p:txBody>
            <a:bodyPr wrap="none" lIns="90000" tIns="45000" rIns="90000" bIns="45000" anchor="ctr"/>
            <a:lstStyle/>
            <a:p>
              <a:pPr algn="ctr">
                <a:tabLst>
                  <a:tab pos="656650" algn="l"/>
                  <a:tab pos="1313299" algn="l"/>
                  <a:tab pos="1969949" algn="l"/>
                  <a:tab pos="2626599" algn="l"/>
                  <a:tab pos="3283248" algn="l"/>
                </a:tabLst>
              </a:pPr>
              <a:r>
                <a:rPr lang="en-US" sz="2200" dirty="0">
                  <a:solidFill>
                    <a:schemeClr val="bg1"/>
                  </a:solidFill>
                </a:rPr>
                <a:t>Simulation</a:t>
              </a:r>
            </a:p>
            <a:p>
              <a:pPr algn="ctr">
                <a:tabLst>
                  <a:tab pos="656650" algn="l"/>
                  <a:tab pos="1313299" algn="l"/>
                  <a:tab pos="1969949" algn="l"/>
                  <a:tab pos="2626599" algn="l"/>
                  <a:tab pos="3283248" algn="l"/>
                </a:tabLst>
              </a:pPr>
              <a:r>
                <a:rPr lang="en-US" sz="2200" dirty="0">
                  <a:solidFill>
                    <a:schemeClr val="bg1"/>
                  </a:solidFill>
                </a:rPr>
                <a:t>(e.g. Emergency simulation)</a:t>
              </a:r>
            </a:p>
          </p:txBody>
        </p:sp>
        <p:sp>
          <p:nvSpPr>
            <p:cNvPr id="53257" name="AutoShape 6"/>
            <p:cNvSpPr>
              <a:spLocks noChangeArrowheads="1"/>
            </p:cNvSpPr>
            <p:nvPr/>
          </p:nvSpPr>
          <p:spPr bwMode="auto">
            <a:xfrm>
              <a:off x="360363" y="5003948"/>
              <a:ext cx="4319587" cy="720725"/>
            </a:xfrm>
            <a:prstGeom prst="roundRect">
              <a:avLst>
                <a:gd name="adj" fmla="val 16667"/>
              </a:avLst>
            </a:prstGeom>
            <a:grpFill/>
            <a:ln>
              <a:headEnd/>
              <a:tailEnd/>
            </a:ln>
          </p:spPr>
          <p:style>
            <a:lnRef idx="0">
              <a:schemeClr val="accent2"/>
            </a:lnRef>
            <a:fillRef idx="3">
              <a:schemeClr val="accent2"/>
            </a:fillRef>
            <a:effectRef idx="3">
              <a:schemeClr val="accent2"/>
            </a:effectRef>
            <a:fontRef idx="minor">
              <a:schemeClr val="lt1"/>
            </a:fontRef>
          </p:style>
          <p:txBody>
            <a:bodyPr wrap="none" lIns="90000" tIns="45000" rIns="90000" bIns="45000" anchor="ctr"/>
            <a:lstStyle/>
            <a:p>
              <a:pPr algn="ctr">
                <a:tabLst>
                  <a:tab pos="656650" algn="l"/>
                  <a:tab pos="1313299" algn="l"/>
                  <a:tab pos="1969949" algn="l"/>
                  <a:tab pos="2626599" algn="l"/>
                  <a:tab pos="3283248" algn="l"/>
                </a:tabLst>
              </a:pPr>
              <a:r>
                <a:rPr lang="en-US" sz="2200" dirty="0" err="1">
                  <a:solidFill>
                    <a:schemeClr val="bg1"/>
                  </a:solidFill>
                </a:rPr>
                <a:t>Behavioural</a:t>
              </a:r>
              <a:r>
                <a:rPr lang="en-US" sz="2200" dirty="0">
                  <a:solidFill>
                    <a:schemeClr val="bg1"/>
                  </a:solidFill>
                </a:rPr>
                <a:t> observation</a:t>
              </a:r>
            </a:p>
            <a:p>
              <a:pPr algn="ctr">
                <a:tabLst>
                  <a:tab pos="656650" algn="l"/>
                  <a:tab pos="1313299" algn="l"/>
                  <a:tab pos="1969949" algn="l"/>
                  <a:tab pos="2626599" algn="l"/>
                  <a:tab pos="3283248" algn="l"/>
                </a:tabLst>
              </a:pPr>
              <a:r>
                <a:rPr lang="en-US" sz="2200" dirty="0">
                  <a:solidFill>
                    <a:schemeClr val="bg1"/>
                  </a:solidFill>
                </a:rPr>
                <a:t>(e.g. Team functioning)</a:t>
              </a:r>
            </a:p>
          </p:txBody>
        </p:sp>
        <p:sp>
          <p:nvSpPr>
            <p:cNvPr id="53258" name="AutoShape 7"/>
            <p:cNvSpPr>
              <a:spLocks noChangeArrowheads="1"/>
            </p:cNvSpPr>
            <p:nvPr/>
          </p:nvSpPr>
          <p:spPr bwMode="auto">
            <a:xfrm>
              <a:off x="5184328" y="1403573"/>
              <a:ext cx="4319588" cy="720725"/>
            </a:xfrm>
            <a:prstGeom prst="roundRect">
              <a:avLst>
                <a:gd name="adj" fmla="val 16667"/>
              </a:avLst>
            </a:prstGeom>
            <a:grpFill/>
            <a:ln>
              <a:headEnd/>
              <a:tailEnd/>
            </a:ln>
          </p:spPr>
          <p:style>
            <a:lnRef idx="0">
              <a:schemeClr val="accent2"/>
            </a:lnRef>
            <a:fillRef idx="3">
              <a:schemeClr val="accent2"/>
            </a:fillRef>
            <a:effectRef idx="3">
              <a:schemeClr val="accent2"/>
            </a:effectRef>
            <a:fontRef idx="minor">
              <a:schemeClr val="lt1"/>
            </a:fontRef>
          </p:style>
          <p:txBody>
            <a:bodyPr wrap="none" lIns="90000" tIns="45000" rIns="90000" bIns="45000" anchor="ctr"/>
            <a:lstStyle/>
            <a:p>
              <a:pPr algn="ctr">
                <a:tabLst>
                  <a:tab pos="656650" algn="l"/>
                  <a:tab pos="1313299" algn="l"/>
                  <a:tab pos="1969949" algn="l"/>
                  <a:tab pos="2626599" algn="l"/>
                  <a:tab pos="3283248" algn="l"/>
                </a:tabLst>
              </a:pPr>
              <a:r>
                <a:rPr lang="en-US" sz="2200" dirty="0">
                  <a:solidFill>
                    <a:schemeClr val="bg1"/>
                  </a:solidFill>
                </a:rPr>
                <a:t>External examiner</a:t>
              </a:r>
            </a:p>
            <a:p>
              <a:pPr algn="ctr">
                <a:tabLst>
                  <a:tab pos="656650" algn="l"/>
                  <a:tab pos="1313299" algn="l"/>
                  <a:tab pos="1969949" algn="l"/>
                  <a:tab pos="2626599" algn="l"/>
                  <a:tab pos="3283248" algn="l"/>
                </a:tabLst>
              </a:pPr>
              <a:r>
                <a:rPr lang="en-US" sz="2200" dirty="0">
                  <a:solidFill>
                    <a:schemeClr val="bg1"/>
                  </a:solidFill>
                </a:rPr>
                <a:t>(e.g. Reviewer on design projects)</a:t>
              </a:r>
            </a:p>
          </p:txBody>
        </p:sp>
        <p:sp>
          <p:nvSpPr>
            <p:cNvPr id="53259" name="AutoShape 8"/>
            <p:cNvSpPr>
              <a:spLocks noChangeArrowheads="1"/>
            </p:cNvSpPr>
            <p:nvPr/>
          </p:nvSpPr>
          <p:spPr bwMode="auto">
            <a:xfrm>
              <a:off x="5219700" y="2303611"/>
              <a:ext cx="4319588" cy="720725"/>
            </a:xfrm>
            <a:prstGeom prst="roundRect">
              <a:avLst>
                <a:gd name="adj" fmla="val 16667"/>
              </a:avLst>
            </a:prstGeom>
            <a:grpFill/>
            <a:ln>
              <a:headEnd/>
              <a:tailEnd/>
            </a:ln>
          </p:spPr>
          <p:style>
            <a:lnRef idx="0">
              <a:schemeClr val="accent2"/>
            </a:lnRef>
            <a:fillRef idx="3">
              <a:schemeClr val="accent2"/>
            </a:fillRef>
            <a:effectRef idx="3">
              <a:schemeClr val="accent2"/>
            </a:effectRef>
            <a:fontRef idx="minor">
              <a:schemeClr val="lt1"/>
            </a:fontRef>
          </p:style>
          <p:txBody>
            <a:bodyPr wrap="none" lIns="90000" tIns="45000" rIns="90000" bIns="45000" anchor="ctr"/>
            <a:lstStyle/>
            <a:p>
              <a:pPr algn="ctr">
                <a:tabLst>
                  <a:tab pos="656650" algn="l"/>
                  <a:tab pos="1313299" algn="l"/>
                  <a:tab pos="1969949" algn="l"/>
                  <a:tab pos="2626599" algn="l"/>
                  <a:tab pos="3283248" algn="l"/>
                </a:tabLst>
              </a:pPr>
              <a:r>
                <a:rPr lang="en-US" sz="2200" dirty="0">
                  <a:solidFill>
                    <a:schemeClr val="bg1"/>
                  </a:solidFill>
                </a:rPr>
                <a:t>Oral exam</a:t>
              </a:r>
            </a:p>
            <a:p>
              <a:pPr algn="ctr">
                <a:tabLst>
                  <a:tab pos="656650" algn="l"/>
                  <a:tab pos="1313299" algn="l"/>
                  <a:tab pos="1969949" algn="l"/>
                  <a:tab pos="2626599" algn="l"/>
                  <a:tab pos="3283248" algn="l"/>
                </a:tabLst>
              </a:pPr>
              <a:r>
                <a:rPr lang="en-US" sz="2200" dirty="0">
                  <a:solidFill>
                    <a:schemeClr val="bg1"/>
                  </a:solidFill>
                </a:rPr>
                <a:t>(e.g. Design projects presentation)</a:t>
              </a:r>
            </a:p>
          </p:txBody>
        </p:sp>
        <p:sp>
          <p:nvSpPr>
            <p:cNvPr id="53260" name="AutoShape 9"/>
            <p:cNvSpPr>
              <a:spLocks noChangeArrowheads="1"/>
            </p:cNvSpPr>
            <p:nvPr/>
          </p:nvSpPr>
          <p:spPr bwMode="auto">
            <a:xfrm>
              <a:off x="5219700" y="5003948"/>
              <a:ext cx="4319588" cy="720725"/>
            </a:xfrm>
            <a:prstGeom prst="roundRect">
              <a:avLst>
                <a:gd name="adj" fmla="val 16667"/>
              </a:avLst>
            </a:prstGeom>
            <a:grpFill/>
            <a:ln>
              <a:headEnd/>
              <a:tailEnd/>
            </a:ln>
          </p:spPr>
          <p:style>
            <a:lnRef idx="0">
              <a:schemeClr val="accent2"/>
            </a:lnRef>
            <a:fillRef idx="3">
              <a:schemeClr val="accent2"/>
            </a:fillRef>
            <a:effectRef idx="3">
              <a:schemeClr val="accent2"/>
            </a:effectRef>
            <a:fontRef idx="minor">
              <a:schemeClr val="lt1"/>
            </a:fontRef>
          </p:style>
          <p:txBody>
            <a:bodyPr wrap="none" lIns="90000" tIns="45000" rIns="90000" bIns="45000" anchor="ctr"/>
            <a:lstStyle/>
            <a:p>
              <a:pPr algn="ctr">
                <a:tabLst>
                  <a:tab pos="656650" algn="l"/>
                  <a:tab pos="1313299" algn="l"/>
                  <a:tab pos="1969949" algn="l"/>
                  <a:tab pos="2626599" algn="l"/>
                  <a:tab pos="3283248" algn="l"/>
                </a:tabLst>
              </a:pPr>
              <a:r>
                <a:rPr lang="en-US" sz="2200" dirty="0">
                  <a:solidFill>
                    <a:schemeClr val="bg1"/>
                  </a:solidFill>
                </a:rPr>
                <a:t>Focus group</a:t>
              </a:r>
            </a:p>
          </p:txBody>
        </p:sp>
        <p:sp>
          <p:nvSpPr>
            <p:cNvPr id="53261" name="AutoShape 10"/>
            <p:cNvSpPr>
              <a:spLocks noChangeArrowheads="1"/>
            </p:cNvSpPr>
            <p:nvPr/>
          </p:nvSpPr>
          <p:spPr bwMode="auto">
            <a:xfrm>
              <a:off x="5219700" y="4103836"/>
              <a:ext cx="4319588" cy="720725"/>
            </a:xfrm>
            <a:prstGeom prst="roundRect">
              <a:avLst>
                <a:gd name="adj" fmla="val 16667"/>
              </a:avLst>
            </a:prstGeom>
            <a:grpFill/>
            <a:ln>
              <a:headEnd/>
              <a:tailEnd/>
            </a:ln>
          </p:spPr>
          <p:style>
            <a:lnRef idx="0">
              <a:schemeClr val="accent2"/>
            </a:lnRef>
            <a:fillRef idx="3">
              <a:schemeClr val="accent2"/>
            </a:fillRef>
            <a:effectRef idx="3">
              <a:schemeClr val="accent2"/>
            </a:effectRef>
            <a:fontRef idx="minor">
              <a:schemeClr val="lt1"/>
            </a:fontRef>
          </p:style>
          <p:txBody>
            <a:bodyPr wrap="none" lIns="90000" tIns="45000" rIns="90000" bIns="45000" anchor="ctr"/>
            <a:lstStyle/>
            <a:p>
              <a:pPr algn="ctr">
                <a:tabLst>
                  <a:tab pos="656650" algn="l"/>
                  <a:tab pos="1313299" algn="l"/>
                  <a:tab pos="1969949" algn="l"/>
                  <a:tab pos="2626599" algn="l"/>
                  <a:tab pos="3283248" algn="l"/>
                </a:tabLst>
              </a:pPr>
              <a:r>
                <a:rPr lang="en-US" sz="2200" dirty="0">
                  <a:solidFill>
                    <a:schemeClr val="bg1"/>
                  </a:solidFill>
                </a:rPr>
                <a:t>Surveys and questionnaires</a:t>
              </a:r>
            </a:p>
          </p:txBody>
        </p:sp>
        <p:sp>
          <p:nvSpPr>
            <p:cNvPr id="53262" name="AutoShape 11"/>
            <p:cNvSpPr>
              <a:spLocks noChangeArrowheads="1"/>
            </p:cNvSpPr>
            <p:nvPr/>
          </p:nvSpPr>
          <p:spPr bwMode="auto">
            <a:xfrm>
              <a:off x="5219700" y="3203723"/>
              <a:ext cx="4319588" cy="720725"/>
            </a:xfrm>
            <a:prstGeom prst="roundRect">
              <a:avLst>
                <a:gd name="adj" fmla="val 16667"/>
              </a:avLst>
            </a:prstGeom>
            <a:grpFill/>
            <a:ln>
              <a:headEnd/>
              <a:tailEnd/>
            </a:ln>
          </p:spPr>
          <p:style>
            <a:lnRef idx="0">
              <a:schemeClr val="accent2"/>
            </a:lnRef>
            <a:fillRef idx="3">
              <a:schemeClr val="accent2"/>
            </a:fillRef>
            <a:effectRef idx="3">
              <a:schemeClr val="accent2"/>
            </a:effectRef>
            <a:fontRef idx="minor">
              <a:schemeClr val="lt1"/>
            </a:fontRef>
          </p:style>
          <p:txBody>
            <a:bodyPr wrap="none" lIns="90000" tIns="45000" rIns="90000" bIns="45000" anchor="ctr"/>
            <a:lstStyle/>
            <a:p>
              <a:pPr algn="ctr">
                <a:tabLst>
                  <a:tab pos="656650" algn="l"/>
                  <a:tab pos="1313299" algn="l"/>
                  <a:tab pos="1969949" algn="l"/>
                  <a:tab pos="2626599" algn="l"/>
                  <a:tab pos="3283248" algn="l"/>
                </a:tabLst>
              </a:pPr>
              <a:r>
                <a:rPr lang="en-US" sz="2200" dirty="0">
                  <a:solidFill>
                    <a:schemeClr val="bg1"/>
                  </a:solidFill>
                </a:rPr>
                <a:t>Oral interviews</a:t>
              </a:r>
            </a:p>
          </p:txBody>
        </p:sp>
        <p:sp>
          <p:nvSpPr>
            <p:cNvPr id="41996" name="AutoShape 12"/>
            <p:cNvSpPr>
              <a:spLocks noChangeArrowheads="1"/>
            </p:cNvSpPr>
            <p:nvPr/>
          </p:nvSpPr>
          <p:spPr bwMode="auto">
            <a:xfrm>
              <a:off x="360363" y="5904061"/>
              <a:ext cx="4319587" cy="900112"/>
            </a:xfrm>
            <a:prstGeom prst="roundRect">
              <a:avLst>
                <a:gd name="adj" fmla="val 16667"/>
              </a:avLst>
            </a:prstGeom>
            <a:grpFill/>
            <a:ln>
              <a:headEnd/>
              <a:tailEnd/>
            </a:ln>
          </p:spPr>
          <p:style>
            <a:lnRef idx="0">
              <a:schemeClr val="accent2"/>
            </a:lnRef>
            <a:fillRef idx="3">
              <a:schemeClr val="accent2"/>
            </a:fillRef>
            <a:effectRef idx="3">
              <a:schemeClr val="accent2"/>
            </a:effectRef>
            <a:fontRef idx="minor">
              <a:schemeClr val="lt1"/>
            </a:fontRef>
          </p:style>
          <p:txBody>
            <a:bodyPr wrap="none" lIns="90000" tIns="45000" rIns="90000" bIns="45000" anchor="ctr"/>
            <a:lstStyle/>
            <a:p>
              <a:pPr algn="ctr">
                <a:tabLst>
                  <a:tab pos="656650" algn="l"/>
                  <a:tab pos="1313299" algn="l"/>
                  <a:tab pos="1969949" algn="l"/>
                  <a:tab pos="2626599" algn="l"/>
                  <a:tab pos="3283248" algn="l"/>
                </a:tabLst>
                <a:defRPr/>
              </a:pPr>
              <a:r>
                <a:rPr lang="en-US" sz="2200" dirty="0">
                  <a:solidFill>
                    <a:schemeClr val="bg1"/>
                  </a:solidFill>
                </a:rPr>
                <a:t>Portfolios</a:t>
              </a:r>
            </a:p>
            <a:p>
              <a:pPr algn="ctr">
                <a:tabLst>
                  <a:tab pos="656650" algn="l"/>
                  <a:tab pos="1313299" algn="l"/>
                  <a:tab pos="1969949" algn="l"/>
                  <a:tab pos="2626599" algn="l"/>
                  <a:tab pos="3283248" algn="l"/>
                </a:tabLst>
                <a:defRPr/>
              </a:pPr>
              <a:r>
                <a:rPr lang="en-US" sz="2200" dirty="0">
                  <a:solidFill>
                    <a:schemeClr val="bg1"/>
                  </a:solidFill>
                </a:rPr>
                <a:t>(student maintained </a:t>
              </a:r>
              <a:r>
                <a:rPr lang="en-US" sz="2200" dirty="0" smtClean="0">
                  <a:solidFill>
                    <a:schemeClr val="bg1"/>
                  </a:solidFill>
                </a:rPr>
                <a:t>material)</a:t>
              </a:r>
              <a:endParaRPr lang="en-US" sz="2200" dirty="0">
                <a:solidFill>
                  <a:schemeClr val="bg1"/>
                </a:solidFill>
              </a:endParaRPr>
            </a:p>
          </p:txBody>
        </p:sp>
        <p:sp>
          <p:nvSpPr>
            <p:cNvPr id="41997" name="AutoShape 13"/>
            <p:cNvSpPr>
              <a:spLocks noChangeArrowheads="1"/>
            </p:cNvSpPr>
            <p:nvPr/>
          </p:nvSpPr>
          <p:spPr bwMode="auto">
            <a:xfrm>
              <a:off x="5219700" y="5904061"/>
              <a:ext cx="4319588" cy="900112"/>
            </a:xfrm>
            <a:prstGeom prst="roundRect">
              <a:avLst>
                <a:gd name="adj" fmla="val 16667"/>
              </a:avLst>
            </a:prstGeom>
            <a:grpFill/>
            <a:ln>
              <a:headEnd/>
              <a:tailEnd/>
            </a:ln>
          </p:spPr>
          <p:style>
            <a:lnRef idx="0">
              <a:schemeClr val="accent2"/>
            </a:lnRef>
            <a:fillRef idx="3">
              <a:schemeClr val="accent2"/>
            </a:fillRef>
            <a:effectRef idx="3">
              <a:schemeClr val="accent2"/>
            </a:effectRef>
            <a:fontRef idx="minor">
              <a:schemeClr val="lt1"/>
            </a:fontRef>
          </p:style>
          <p:txBody>
            <a:bodyPr wrap="none" lIns="90000" tIns="45000" rIns="90000" bIns="45000" anchor="ctr"/>
            <a:lstStyle/>
            <a:p>
              <a:pPr algn="ctr">
                <a:tabLst>
                  <a:tab pos="656650" algn="l"/>
                  <a:tab pos="1313299" algn="l"/>
                  <a:tab pos="1969949" algn="l"/>
                  <a:tab pos="2626599" algn="l"/>
                  <a:tab pos="3283248" algn="l"/>
                </a:tabLst>
                <a:defRPr/>
              </a:pPr>
              <a:r>
                <a:rPr lang="en-US" sz="2200" dirty="0">
                  <a:solidFill>
                    <a:schemeClr val="bg1"/>
                  </a:solidFill>
                </a:rPr>
                <a:t>Archival records</a:t>
              </a:r>
            </a:p>
            <a:p>
              <a:pPr algn="ctr">
                <a:tabLst>
                  <a:tab pos="656650" algn="l"/>
                  <a:tab pos="1313299" algn="l"/>
                  <a:tab pos="1969949" algn="l"/>
                  <a:tab pos="2626599" algn="l"/>
                  <a:tab pos="3283248" algn="l"/>
                </a:tabLst>
                <a:defRPr/>
              </a:pPr>
              <a:r>
                <a:rPr lang="en-US" sz="2200" dirty="0">
                  <a:solidFill>
                    <a:schemeClr val="bg1"/>
                  </a:solidFill>
                </a:rPr>
                <a:t>(registrar's data, </a:t>
              </a:r>
              <a:r>
                <a:rPr lang="en-US" sz="2200" dirty="0" smtClean="0">
                  <a:solidFill>
                    <a:schemeClr val="bg1"/>
                  </a:solidFill>
                </a:rPr>
                <a:t>records</a:t>
              </a:r>
              <a:r>
                <a:rPr lang="en-US" sz="2200" dirty="0">
                  <a:solidFill>
                    <a:schemeClr val="bg1"/>
                  </a:solidFill>
                </a:rPr>
                <a:t>, ...)</a:t>
              </a:r>
            </a:p>
          </p:txBody>
        </p:sp>
      </p:grpSp>
    </p:spTree>
    <p:extLst>
      <p:ext uri="{BB962C8B-B14F-4D97-AF65-F5344CB8AC3E}">
        <p14:creationId xmlns:p14="http://schemas.microsoft.com/office/powerpoint/2010/main" val="145724403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47109" y="1779687"/>
            <a:ext cx="7186005" cy="4524315"/>
          </a:xfrm>
          <a:prstGeom prst="rect">
            <a:avLst/>
          </a:prstGeom>
          <a:noFill/>
        </p:spPr>
        <p:txBody>
          <a:bodyPr wrap="none" rtlCol="0">
            <a:spAutoFit/>
          </a:bodyPr>
          <a:lstStyle/>
          <a:p>
            <a:pPr algn="r"/>
            <a:r>
              <a:rPr lang="en-CA" sz="3600" b="1" dirty="0" smtClean="0">
                <a:solidFill>
                  <a:schemeClr val="accent1">
                    <a:lumMod val="50000"/>
                  </a:schemeClr>
                </a:solidFill>
              </a:rPr>
              <a:t>Design project</a:t>
            </a:r>
          </a:p>
          <a:p>
            <a:pPr algn="r"/>
            <a:r>
              <a:rPr lang="en-CA" sz="3600" b="1" dirty="0" smtClean="0">
                <a:solidFill>
                  <a:schemeClr val="accent1">
                    <a:lumMod val="50000"/>
                  </a:schemeClr>
                </a:solidFill>
              </a:rPr>
              <a:t>Online module</a:t>
            </a:r>
          </a:p>
          <a:p>
            <a:pPr algn="r"/>
            <a:r>
              <a:rPr lang="en-CA" sz="3600" b="1" dirty="0" smtClean="0">
                <a:solidFill>
                  <a:schemeClr val="accent1">
                    <a:lumMod val="50000"/>
                  </a:schemeClr>
                </a:solidFill>
              </a:rPr>
              <a:t>Lecture with embedded activities</a:t>
            </a:r>
          </a:p>
          <a:p>
            <a:pPr algn="r"/>
            <a:r>
              <a:rPr lang="en-CA" sz="3600" b="1" dirty="0" smtClean="0">
                <a:solidFill>
                  <a:schemeClr val="accent1">
                    <a:lumMod val="50000"/>
                  </a:schemeClr>
                </a:solidFill>
              </a:rPr>
              <a:t>Laboratory investigation</a:t>
            </a:r>
          </a:p>
          <a:p>
            <a:pPr algn="r"/>
            <a:r>
              <a:rPr lang="en-CA" sz="3600" b="1" dirty="0" smtClean="0">
                <a:solidFill>
                  <a:schemeClr val="accent1">
                    <a:lumMod val="50000"/>
                  </a:schemeClr>
                </a:solidFill>
              </a:rPr>
              <a:t>Problem-based learning</a:t>
            </a:r>
          </a:p>
          <a:p>
            <a:pPr algn="r"/>
            <a:r>
              <a:rPr lang="en-CA" sz="3600" b="1" dirty="0" smtClean="0">
                <a:solidFill>
                  <a:schemeClr val="accent1">
                    <a:lumMod val="50000"/>
                  </a:schemeClr>
                </a:solidFill>
              </a:rPr>
              <a:t>Experiential (service learning, co-op)</a:t>
            </a:r>
          </a:p>
          <a:p>
            <a:pPr algn="r"/>
            <a:r>
              <a:rPr lang="en-CA" sz="3600" b="1" dirty="0" smtClean="0">
                <a:solidFill>
                  <a:schemeClr val="accent1">
                    <a:lumMod val="50000"/>
                  </a:schemeClr>
                </a:solidFill>
              </a:rPr>
              <a:t>Computer simulation/animation</a:t>
            </a:r>
          </a:p>
          <a:p>
            <a:pPr algn="r"/>
            <a:r>
              <a:rPr lang="en-CA" sz="3600" b="1" dirty="0" smtClean="0">
                <a:solidFill>
                  <a:schemeClr val="accent1">
                    <a:lumMod val="50000"/>
                  </a:schemeClr>
                </a:solidFill>
              </a:rPr>
              <a:t>Reciprocal teaching</a:t>
            </a:r>
            <a:endParaRPr lang="en-CA" sz="3600" b="1" dirty="0">
              <a:solidFill>
                <a:schemeClr val="accent1">
                  <a:lumMod val="50000"/>
                </a:schemeClr>
              </a:solidFill>
            </a:endParaRPr>
          </a:p>
        </p:txBody>
      </p:sp>
      <p:sp>
        <p:nvSpPr>
          <p:cNvPr id="5" name="TextBox 4"/>
          <p:cNvSpPr txBox="1"/>
          <p:nvPr/>
        </p:nvSpPr>
        <p:spPr>
          <a:xfrm>
            <a:off x="0" y="696683"/>
            <a:ext cx="7501669" cy="769441"/>
          </a:xfrm>
          <a:prstGeom prst="rect">
            <a:avLst/>
          </a:prstGeom>
          <a:noFill/>
        </p:spPr>
        <p:txBody>
          <a:bodyPr wrap="none" rtlCol="0">
            <a:spAutoFit/>
          </a:bodyPr>
          <a:lstStyle/>
          <a:p>
            <a:r>
              <a:rPr lang="en-CA" sz="4400" b="1" dirty="0" smtClean="0">
                <a:solidFill>
                  <a:schemeClr val="accent2"/>
                </a:solidFill>
              </a:rPr>
              <a:t>Teaching and learning activities</a:t>
            </a:r>
            <a:endParaRPr lang="en-CA" b="1" dirty="0">
              <a:solidFill>
                <a:schemeClr val="accent2"/>
              </a:solidFill>
            </a:endParaRPr>
          </a:p>
        </p:txBody>
      </p:sp>
    </p:spTree>
    <p:extLst>
      <p:ext uri="{BB962C8B-B14F-4D97-AF65-F5344CB8AC3E}">
        <p14:creationId xmlns:p14="http://schemas.microsoft.com/office/powerpoint/2010/main" val="134624384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066800"/>
            <a:ext cx="7772400" cy="4702175"/>
          </a:xfrm>
        </p:spPr>
        <p:txBody>
          <a:bodyPr>
            <a:normAutofit/>
          </a:bodyPr>
          <a:lstStyle/>
          <a:p>
            <a:r>
              <a:rPr lang="en-CA" dirty="0" smtClean="0">
                <a:solidFill>
                  <a:schemeClr val="accent2"/>
                </a:solidFill>
              </a:rPr>
              <a:t>Breakout </a:t>
            </a:r>
            <a:r>
              <a:rPr lang="en-CA" sz="4800" dirty="0" smtClean="0">
                <a:solidFill>
                  <a:schemeClr val="accent1">
                    <a:lumMod val="50000"/>
                  </a:schemeClr>
                </a:solidFill>
              </a:rPr>
              <a:t>1</a:t>
            </a:r>
            <a:r>
              <a:rPr lang="en-CA" dirty="0" smtClean="0"/>
              <a:t/>
            </a:r>
            <a:br>
              <a:rPr lang="en-CA" dirty="0" smtClean="0"/>
            </a:br>
            <a:r>
              <a:rPr lang="en-CA" dirty="0"/>
              <a:t/>
            </a:r>
            <a:br>
              <a:rPr lang="en-CA" dirty="0"/>
            </a:br>
            <a:r>
              <a:rPr lang="en-CA" dirty="0" smtClean="0"/>
              <a:t>Develop a course plan</a:t>
            </a:r>
            <a:endParaRPr lang="en-CA" dirty="0"/>
          </a:p>
        </p:txBody>
      </p:sp>
      <p:sp>
        <p:nvSpPr>
          <p:cNvPr id="4" name="Rectangle 3"/>
          <p:cNvSpPr/>
          <p:nvPr/>
        </p:nvSpPr>
        <p:spPr>
          <a:xfrm>
            <a:off x="838200" y="4063294"/>
            <a:ext cx="3205173" cy="523220"/>
          </a:xfrm>
          <a:prstGeom prst="rect">
            <a:avLst/>
          </a:prstGeom>
        </p:spPr>
        <p:txBody>
          <a:bodyPr wrap="none">
            <a:spAutoFit/>
          </a:bodyPr>
          <a:lstStyle/>
          <a:p>
            <a:r>
              <a:rPr lang="en-CA" sz="2800" b="1" dirty="0">
                <a:solidFill>
                  <a:schemeClr val="accent2"/>
                </a:solidFill>
              </a:rPr>
              <a:t>http://bit.ly/KK6Rsc</a:t>
            </a:r>
          </a:p>
        </p:txBody>
      </p:sp>
      <p:sp>
        <p:nvSpPr>
          <p:cNvPr id="5" name="Rectangle 4"/>
          <p:cNvSpPr/>
          <p:nvPr/>
        </p:nvSpPr>
        <p:spPr>
          <a:xfrm>
            <a:off x="2667000" y="5503890"/>
            <a:ext cx="3110210" cy="523220"/>
          </a:xfrm>
          <a:prstGeom prst="rect">
            <a:avLst/>
          </a:prstGeom>
        </p:spPr>
        <p:txBody>
          <a:bodyPr wrap="none">
            <a:spAutoFit/>
          </a:bodyPr>
          <a:lstStyle/>
          <a:p>
            <a:r>
              <a:rPr lang="en-CA" sz="2800" b="1" dirty="0"/>
              <a:t>http://bit.ly/LZi2wf</a:t>
            </a:r>
          </a:p>
        </p:txBody>
      </p:sp>
      <p:sp>
        <p:nvSpPr>
          <p:cNvPr id="6" name="TextBox 5"/>
          <p:cNvSpPr txBox="1"/>
          <p:nvPr/>
        </p:nvSpPr>
        <p:spPr>
          <a:xfrm>
            <a:off x="933687" y="5027711"/>
            <a:ext cx="5354671" cy="461665"/>
          </a:xfrm>
          <a:prstGeom prst="rect">
            <a:avLst/>
          </a:prstGeom>
          <a:noFill/>
        </p:spPr>
        <p:txBody>
          <a:bodyPr wrap="none" rtlCol="0">
            <a:spAutoFit/>
          </a:bodyPr>
          <a:lstStyle/>
          <a:p>
            <a:r>
              <a:rPr lang="en-CA" sz="2400" b="1" dirty="0" smtClean="0"/>
              <a:t>This presentation and sample indicators:</a:t>
            </a:r>
            <a:endParaRPr lang="en-CA" sz="2400" b="1" dirty="0"/>
          </a:p>
        </p:txBody>
      </p:sp>
    </p:spTree>
    <p:extLst>
      <p:ext uri="{BB962C8B-B14F-4D97-AF65-F5344CB8AC3E}">
        <p14:creationId xmlns:p14="http://schemas.microsoft.com/office/powerpoint/2010/main" val="37610276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2106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0887"/>
          <a:stretch/>
        </p:blipFill>
        <p:spPr bwMode="auto">
          <a:xfrm>
            <a:off x="-15875" y="0"/>
            <a:ext cx="915987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0" y="4406900"/>
            <a:ext cx="8991600" cy="2451100"/>
          </a:xfrm>
          <a:prstGeom prst="rect">
            <a:avLst/>
          </a:prstGeom>
          <a:solidFill>
            <a:schemeClr val="tx1">
              <a:alpha val="38000"/>
            </a:schemeClr>
          </a:solidFill>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endParaRPr lang="en-CA" dirty="0" smtClean="0">
              <a:solidFill>
                <a:schemeClr val="bg1"/>
              </a:solidFill>
            </a:endParaRPr>
          </a:p>
          <a:p>
            <a:endParaRPr lang="en-CA" dirty="0">
              <a:solidFill>
                <a:schemeClr val="bg1"/>
              </a:solidFill>
            </a:endParaRPr>
          </a:p>
          <a:p>
            <a:r>
              <a:rPr lang="en-CA" dirty="0" smtClean="0">
                <a:solidFill>
                  <a:schemeClr val="bg1"/>
                </a:solidFill>
              </a:rPr>
              <a:t>Scoring efficiently and reliably</a:t>
            </a:r>
            <a:endParaRPr lang="en-CA" dirty="0">
              <a:solidFill>
                <a:schemeClr val="bg1"/>
              </a:solidFill>
            </a:endParaRPr>
          </a:p>
        </p:txBody>
      </p:sp>
    </p:spTree>
    <p:extLst>
      <p:ext uri="{BB962C8B-B14F-4D97-AF65-F5344CB8AC3E}">
        <p14:creationId xmlns:p14="http://schemas.microsoft.com/office/powerpoint/2010/main" val="343033355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3813" y="3020200"/>
            <a:ext cx="3035062" cy="646331"/>
          </a:xfrm>
          <a:prstGeom prst="rect">
            <a:avLst/>
          </a:prstGeom>
        </p:spPr>
        <p:txBody>
          <a:bodyPr wrap="none">
            <a:spAutoFit/>
          </a:bodyPr>
          <a:lstStyle/>
          <a:p>
            <a:r>
              <a:rPr lang="en-CA" sz="3600" b="1" dirty="0"/>
              <a:t>Course </a:t>
            </a:r>
            <a:r>
              <a:rPr lang="en-CA" sz="3600" b="1" dirty="0" smtClean="0"/>
              <a:t>grading</a:t>
            </a:r>
            <a:endParaRPr lang="en-CA" sz="3600" b="1" dirty="0"/>
          </a:p>
        </p:txBody>
      </p:sp>
      <p:sp>
        <p:nvSpPr>
          <p:cNvPr id="5" name="Rectangle 4"/>
          <p:cNvSpPr/>
          <p:nvPr/>
        </p:nvSpPr>
        <p:spPr>
          <a:xfrm>
            <a:off x="6096000" y="2743200"/>
            <a:ext cx="2394117" cy="1200329"/>
          </a:xfrm>
          <a:prstGeom prst="rect">
            <a:avLst/>
          </a:prstGeom>
        </p:spPr>
        <p:txBody>
          <a:bodyPr wrap="none">
            <a:spAutoFit/>
          </a:bodyPr>
          <a:lstStyle/>
          <a:p>
            <a:r>
              <a:rPr lang="en-CA" sz="3600" b="1" dirty="0" smtClean="0"/>
              <a:t>Outcomes</a:t>
            </a:r>
          </a:p>
          <a:p>
            <a:r>
              <a:rPr lang="en-CA" sz="3600" b="1" dirty="0" smtClean="0"/>
              <a:t>assessment</a:t>
            </a:r>
            <a:endParaRPr lang="en-CA" sz="3600" b="1" dirty="0"/>
          </a:p>
        </p:txBody>
      </p:sp>
      <p:sp>
        <p:nvSpPr>
          <p:cNvPr id="6" name="Left-Right Arrow 5"/>
          <p:cNvSpPr/>
          <p:nvPr/>
        </p:nvSpPr>
        <p:spPr>
          <a:xfrm>
            <a:off x="3228875" y="3142797"/>
            <a:ext cx="2730491" cy="401136"/>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5206802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Grp="1" noChangeArrowheads="1"/>
          </p:cNvSpPr>
          <p:nvPr>
            <p:ph type="title"/>
          </p:nvPr>
        </p:nvSpPr>
        <p:spPr>
          <a:xfrm>
            <a:off x="162721" y="599710"/>
            <a:ext cx="8652960" cy="542937"/>
          </a:xfrm>
        </p:spPr>
        <p:txBody>
          <a:bodyPr>
            <a:no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3300" dirty="0" smtClean="0"/>
              <a:t>Why not use grades to assess outcomes?</a:t>
            </a:r>
          </a:p>
        </p:txBody>
      </p:sp>
      <p:graphicFrame>
        <p:nvGraphicFramePr>
          <p:cNvPr id="43010" name="Group 2"/>
          <p:cNvGraphicFramePr>
            <a:graphicFrameLocks noGrp="1"/>
          </p:cNvGraphicFramePr>
          <p:nvPr/>
        </p:nvGraphicFramePr>
        <p:xfrm>
          <a:off x="423361" y="2011892"/>
          <a:ext cx="3598560" cy="2367263"/>
        </p:xfrm>
        <a:graphic>
          <a:graphicData uri="http://schemas.openxmlformats.org/drawingml/2006/table">
            <a:tbl>
              <a:tblPr/>
              <a:tblGrid>
                <a:gridCol w="3136320"/>
                <a:gridCol w="462240"/>
              </a:tblGrid>
              <a:tr h="2367263">
                <a:tc>
                  <a:txBody>
                    <a:bodyPr/>
                    <a:lstStyle/>
                    <a:p>
                      <a:pPr marL="0" marR="0" lvl="0" indent="0" algn="l"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600" b="0" i="0" u="none" strike="noStrike" cap="none" normalizeH="0" baseline="0" dirty="0" smtClean="0">
                          <a:ln>
                            <a:noFill/>
                          </a:ln>
                          <a:solidFill>
                            <a:srgbClr val="000000"/>
                          </a:solidFill>
                          <a:effectLst/>
                          <a:latin typeface="+mn-lt"/>
                          <a:ea typeface="Bitstream Vera Sans" charset="0"/>
                          <a:cs typeface="Bitstream Vera Sans" charset="0"/>
                        </a:rPr>
                        <a:t>Electric Circuits I</a:t>
                      </a:r>
                    </a:p>
                    <a:p>
                      <a:pPr marL="0" marR="0" lvl="0" indent="0" algn="l"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600" b="0" i="0" u="none" strike="noStrike" cap="none" normalizeH="0" baseline="0" dirty="0" err="1" smtClean="0">
                          <a:ln>
                            <a:noFill/>
                          </a:ln>
                          <a:solidFill>
                            <a:srgbClr val="000000"/>
                          </a:solidFill>
                          <a:effectLst/>
                          <a:latin typeface="+mn-lt"/>
                          <a:ea typeface="Bitstream Vera Sans" charset="0"/>
                          <a:cs typeface="Bitstream Vera Sans" charset="0"/>
                        </a:rPr>
                        <a:t>Electromagnetics</a:t>
                      </a:r>
                      <a:r>
                        <a:rPr kumimoji="0" lang="en-US" sz="1600" b="0" i="0" u="none" strike="noStrike" cap="none" normalizeH="0" baseline="0" dirty="0" smtClean="0">
                          <a:ln>
                            <a:noFill/>
                          </a:ln>
                          <a:solidFill>
                            <a:srgbClr val="000000"/>
                          </a:solidFill>
                          <a:effectLst/>
                          <a:latin typeface="+mn-lt"/>
                          <a:ea typeface="Bitstream Vera Sans" charset="0"/>
                          <a:cs typeface="Bitstream Vera Sans" charset="0"/>
                        </a:rPr>
                        <a:t> I</a:t>
                      </a:r>
                    </a:p>
                    <a:p>
                      <a:pPr marL="0" marR="0" lvl="0" indent="0" algn="l"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600" b="0" i="0" u="none" strike="noStrike" cap="none" normalizeH="0" baseline="0" dirty="0" smtClean="0">
                          <a:ln>
                            <a:noFill/>
                          </a:ln>
                          <a:solidFill>
                            <a:srgbClr val="000000"/>
                          </a:solidFill>
                          <a:effectLst/>
                          <a:latin typeface="+mn-lt"/>
                          <a:ea typeface="Bitstream Vera Sans" charset="0"/>
                          <a:cs typeface="Bitstream Vera Sans" charset="0"/>
                        </a:rPr>
                        <a:t>Signals and Systems I</a:t>
                      </a:r>
                    </a:p>
                    <a:p>
                      <a:pPr marL="0" marR="0" lvl="0" indent="0" algn="l"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600" b="0" i="0" u="none" strike="noStrike" cap="none" normalizeH="0" baseline="0" dirty="0" smtClean="0">
                          <a:ln>
                            <a:noFill/>
                          </a:ln>
                          <a:solidFill>
                            <a:srgbClr val="000000"/>
                          </a:solidFill>
                          <a:effectLst/>
                          <a:latin typeface="+mn-lt"/>
                          <a:ea typeface="Bitstream Vera Sans" charset="0"/>
                          <a:cs typeface="Bitstream Vera Sans" charset="0"/>
                        </a:rPr>
                        <a:t>Electronics I</a:t>
                      </a:r>
                    </a:p>
                    <a:p>
                      <a:pPr marL="0" marR="0" lvl="0" indent="0" algn="l"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600" b="0" i="0" u="none" strike="noStrike" cap="none" normalizeH="0" baseline="0" dirty="0" smtClean="0">
                          <a:ln>
                            <a:noFill/>
                          </a:ln>
                          <a:solidFill>
                            <a:srgbClr val="000000"/>
                          </a:solidFill>
                          <a:effectLst/>
                          <a:latin typeface="+mn-lt"/>
                          <a:ea typeface="Bitstream Vera Sans" charset="0"/>
                          <a:cs typeface="Bitstream Vera Sans" charset="0"/>
                        </a:rPr>
                        <a:t>Electrical Engineering Laboratory</a:t>
                      </a:r>
                    </a:p>
                    <a:p>
                      <a:pPr marL="0" marR="0" lvl="0" indent="0" algn="l"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600" b="0" i="0" u="none" strike="noStrike" cap="none" normalizeH="0" baseline="0" dirty="0" smtClean="0">
                          <a:ln>
                            <a:noFill/>
                          </a:ln>
                          <a:solidFill>
                            <a:srgbClr val="000000"/>
                          </a:solidFill>
                          <a:effectLst/>
                          <a:latin typeface="+mn-lt"/>
                          <a:ea typeface="Bitstream Vera Sans" charset="0"/>
                          <a:cs typeface="Bitstream Vera Sans" charset="0"/>
                        </a:rPr>
                        <a:t>Engineering Communications</a:t>
                      </a:r>
                    </a:p>
                    <a:p>
                      <a:pPr marL="0" marR="0" lvl="0" indent="0" algn="l"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600" b="0" i="0" u="none" strike="noStrike" cap="none" normalizeH="0" baseline="0" dirty="0" smtClean="0">
                          <a:ln>
                            <a:noFill/>
                          </a:ln>
                          <a:solidFill>
                            <a:srgbClr val="000000"/>
                          </a:solidFill>
                          <a:effectLst/>
                          <a:latin typeface="+mn-lt"/>
                          <a:ea typeface="Bitstream Vera Sans" charset="0"/>
                          <a:cs typeface="Bitstream Vera Sans" charset="0"/>
                        </a:rPr>
                        <a:t>Engineering Economics</a:t>
                      </a:r>
                    </a:p>
                    <a:p>
                      <a:pPr marL="0" marR="0" lvl="0" indent="0" algn="l"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600" b="0" i="0" u="none" strike="noStrike" cap="none" normalizeH="0" baseline="0" dirty="0" smtClean="0">
                          <a:ln>
                            <a:noFill/>
                          </a:ln>
                          <a:solidFill>
                            <a:srgbClr val="000000"/>
                          </a:solidFill>
                          <a:effectLst/>
                          <a:latin typeface="+mn-lt"/>
                          <a:ea typeface="Bitstream Vera Sans" charset="0"/>
                          <a:cs typeface="Bitstream Vera Sans" charset="0"/>
                        </a:rPr>
                        <a:t>...</a:t>
                      </a:r>
                    </a:p>
                    <a:p>
                      <a:pPr marL="0" marR="0" lvl="0" indent="0" algn="l"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600" b="0" i="0" u="none" strike="noStrike" cap="none" normalizeH="0" baseline="0" dirty="0" smtClean="0">
                          <a:ln>
                            <a:noFill/>
                          </a:ln>
                          <a:solidFill>
                            <a:srgbClr val="000000"/>
                          </a:solidFill>
                          <a:effectLst/>
                          <a:latin typeface="+mn-lt"/>
                          <a:ea typeface="Bitstream Vera Sans" charset="0"/>
                          <a:cs typeface="Bitstream Vera Sans" charset="0"/>
                        </a:rPr>
                        <a:t>Electrical Design Capstone</a:t>
                      </a:r>
                    </a:p>
                  </a:txBody>
                  <a:tcPr marL="82944" marR="82944" marT="41476" marB="41476" anchor="ctr" horzOverflow="overflow">
                    <a:lnL cap="flat">
                      <a:noFill/>
                    </a:lnL>
                    <a:lnR w="3600" cap="flat" cmpd="sng" algn="ctr">
                      <a:solidFill>
                        <a:srgbClr val="FFFFFF"/>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l"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600" b="0" i="0" u="none" strike="noStrike" cap="none" normalizeH="0" baseline="0" dirty="0" smtClean="0">
                          <a:ln>
                            <a:noFill/>
                          </a:ln>
                          <a:solidFill>
                            <a:srgbClr val="000000"/>
                          </a:solidFill>
                          <a:effectLst/>
                          <a:latin typeface="+mn-lt"/>
                          <a:ea typeface="Bitstream Vera Sans" charset="0"/>
                          <a:cs typeface="Bitstream Vera Sans" charset="0"/>
                        </a:rPr>
                        <a:t>78</a:t>
                      </a:r>
                    </a:p>
                    <a:p>
                      <a:pPr marL="0" marR="0" lvl="0" indent="0" algn="l"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600" b="0" i="0" u="none" strike="noStrike" cap="none" normalizeH="0" baseline="0" dirty="0" smtClean="0">
                          <a:ln>
                            <a:noFill/>
                          </a:ln>
                          <a:solidFill>
                            <a:srgbClr val="000000"/>
                          </a:solidFill>
                          <a:effectLst/>
                          <a:latin typeface="+mn-lt"/>
                          <a:ea typeface="Bitstream Vera Sans" charset="0"/>
                          <a:cs typeface="Bitstream Vera Sans" charset="0"/>
                        </a:rPr>
                        <a:t>56</a:t>
                      </a:r>
                    </a:p>
                    <a:p>
                      <a:pPr marL="0" marR="0" lvl="0" indent="0" algn="l"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600" b="0" i="0" u="none" strike="noStrike" cap="none" normalizeH="0" baseline="0" dirty="0" smtClean="0">
                          <a:ln>
                            <a:noFill/>
                          </a:ln>
                          <a:solidFill>
                            <a:srgbClr val="000000"/>
                          </a:solidFill>
                          <a:effectLst/>
                          <a:latin typeface="+mn-lt"/>
                          <a:ea typeface="Bitstream Vera Sans" charset="0"/>
                          <a:cs typeface="Bitstream Vera Sans" charset="0"/>
                        </a:rPr>
                        <a:t>82</a:t>
                      </a:r>
                    </a:p>
                    <a:p>
                      <a:pPr marL="0" marR="0" lvl="0" indent="0" algn="l"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600" b="0" i="0" u="none" strike="noStrike" cap="none" normalizeH="0" baseline="0" dirty="0" smtClean="0">
                          <a:ln>
                            <a:noFill/>
                          </a:ln>
                          <a:solidFill>
                            <a:srgbClr val="000000"/>
                          </a:solidFill>
                          <a:effectLst/>
                          <a:latin typeface="+mn-lt"/>
                          <a:ea typeface="Bitstream Vera Sans" charset="0"/>
                          <a:cs typeface="Bitstream Vera Sans" charset="0"/>
                        </a:rPr>
                        <a:t>71</a:t>
                      </a:r>
                    </a:p>
                    <a:p>
                      <a:pPr marL="0" marR="0" lvl="0" indent="0" algn="l"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600" b="0" i="0" u="none" strike="noStrike" cap="none" normalizeH="0" baseline="0" dirty="0" smtClean="0">
                          <a:ln>
                            <a:noFill/>
                          </a:ln>
                          <a:solidFill>
                            <a:srgbClr val="000000"/>
                          </a:solidFill>
                          <a:effectLst/>
                          <a:latin typeface="+mn-lt"/>
                          <a:ea typeface="Bitstream Vera Sans" charset="0"/>
                          <a:cs typeface="Bitstream Vera Sans" charset="0"/>
                        </a:rPr>
                        <a:t>86</a:t>
                      </a:r>
                    </a:p>
                    <a:p>
                      <a:pPr marL="0" marR="0" lvl="0" indent="0" algn="l"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600" b="0" i="0" u="none" strike="noStrike" cap="none" normalizeH="0" baseline="0" dirty="0" smtClean="0">
                          <a:ln>
                            <a:noFill/>
                          </a:ln>
                          <a:solidFill>
                            <a:srgbClr val="000000"/>
                          </a:solidFill>
                          <a:effectLst/>
                          <a:latin typeface="+mn-lt"/>
                          <a:ea typeface="Bitstream Vera Sans" charset="0"/>
                          <a:cs typeface="Bitstream Vera Sans" charset="0"/>
                        </a:rPr>
                        <a:t>76</a:t>
                      </a:r>
                    </a:p>
                    <a:p>
                      <a:pPr marL="0" marR="0" lvl="0" indent="0" algn="l"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600" b="0" i="0" u="none" strike="noStrike" cap="none" normalizeH="0" baseline="0" dirty="0" smtClean="0">
                          <a:ln>
                            <a:noFill/>
                          </a:ln>
                          <a:solidFill>
                            <a:srgbClr val="000000"/>
                          </a:solidFill>
                          <a:effectLst/>
                          <a:latin typeface="+mn-lt"/>
                          <a:ea typeface="Bitstream Vera Sans" charset="0"/>
                          <a:cs typeface="Bitstream Vera Sans" charset="0"/>
                        </a:rPr>
                        <a:t>88</a:t>
                      </a:r>
                    </a:p>
                    <a:p>
                      <a:pPr marL="0" marR="0" lvl="0" indent="0" algn="l"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endParaRPr kumimoji="0" lang="en-US" sz="1600" b="0" i="0" u="none" strike="noStrike" cap="none" normalizeH="0" baseline="0" dirty="0" smtClean="0">
                        <a:ln>
                          <a:noFill/>
                        </a:ln>
                        <a:solidFill>
                          <a:srgbClr val="000000"/>
                        </a:solidFill>
                        <a:effectLst/>
                        <a:latin typeface="+mn-lt"/>
                        <a:ea typeface="Bitstream Vera Sans" charset="0"/>
                        <a:cs typeface="Bitstream Vera Sans" charset="0"/>
                      </a:endParaRPr>
                    </a:p>
                    <a:p>
                      <a:pPr marL="0" marR="0" lvl="0" indent="0" algn="l"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Lst>
                      </a:pPr>
                      <a:r>
                        <a:rPr kumimoji="0" lang="en-US" sz="1600" b="0" i="0" u="none" strike="noStrike" cap="none" normalizeH="0" baseline="0" dirty="0" smtClean="0">
                          <a:ln>
                            <a:noFill/>
                          </a:ln>
                          <a:solidFill>
                            <a:srgbClr val="000000"/>
                          </a:solidFill>
                          <a:effectLst/>
                          <a:latin typeface="+mn-lt"/>
                          <a:ea typeface="Bitstream Vera Sans" charset="0"/>
                          <a:cs typeface="Bitstream Vera Sans" charset="0"/>
                        </a:rPr>
                        <a:t>86</a:t>
                      </a:r>
                    </a:p>
                  </a:txBody>
                  <a:tcPr marL="82944" marR="82944" marT="41476" marB="41476" anchor="ctr" horzOverflow="overflow">
                    <a:lnL w="3600" cap="flat" cmpd="sng" algn="ctr">
                      <a:solidFill>
                        <a:srgbClr val="FFFFFF"/>
                      </a:solidFill>
                      <a:prstDash val="solid"/>
                      <a:round/>
                      <a:headEnd type="none" w="med" len="med"/>
                      <a:tailEnd type="none" w="med" len="med"/>
                    </a:lnL>
                    <a:lnR cap="flat">
                      <a:noFill/>
                    </a:lnR>
                    <a:lnT cap="flat">
                      <a:noFill/>
                    </a:lnT>
                    <a:lnB cap="flat">
                      <a:noFill/>
                    </a:lnB>
                    <a:lnTlToBr>
                      <a:noFill/>
                    </a:lnTlToBr>
                    <a:lnBlToTr>
                      <a:noFill/>
                    </a:lnBlToTr>
                    <a:noFill/>
                  </a:tcPr>
                </a:tc>
              </a:tr>
            </a:tbl>
          </a:graphicData>
        </a:graphic>
      </p:graphicFrame>
      <p:sp>
        <p:nvSpPr>
          <p:cNvPr id="54279" name="Text Box 12"/>
          <p:cNvSpPr txBox="1">
            <a:spLocks noChangeArrowheads="1"/>
          </p:cNvSpPr>
          <p:nvPr/>
        </p:nvSpPr>
        <p:spPr bwMode="auto">
          <a:xfrm>
            <a:off x="326880" y="1539522"/>
            <a:ext cx="2776320" cy="419084"/>
          </a:xfrm>
          <a:prstGeom prst="rect">
            <a:avLst/>
          </a:prstGeom>
          <a:noFill/>
          <a:ln w="9525">
            <a:noFill/>
            <a:round/>
            <a:headEnd/>
            <a:tailEnd/>
          </a:ln>
        </p:spPr>
        <p:txBody>
          <a:bodyPr lIns="81639" tIns="40820" rIns="81639" bIns="40820"/>
          <a:lstStyle/>
          <a:p>
            <a:pPr>
              <a:tabLst>
                <a:tab pos="656650" algn="l"/>
                <a:tab pos="1313299" algn="l"/>
                <a:tab pos="1969949" algn="l"/>
                <a:tab pos="2626599" algn="l"/>
              </a:tabLst>
            </a:pPr>
            <a:r>
              <a:rPr lang="en-US" sz="2200" dirty="0">
                <a:solidFill>
                  <a:srgbClr val="000000"/>
                </a:solidFill>
              </a:rPr>
              <a:t>Student transcript</a:t>
            </a:r>
          </a:p>
        </p:txBody>
      </p:sp>
      <p:sp>
        <p:nvSpPr>
          <p:cNvPr id="54280" name="AutoShape 13"/>
          <p:cNvSpPr>
            <a:spLocks noChangeArrowheads="1"/>
          </p:cNvSpPr>
          <p:nvPr/>
        </p:nvSpPr>
        <p:spPr bwMode="auto">
          <a:xfrm>
            <a:off x="5181600" y="1142648"/>
            <a:ext cx="3602557" cy="1143480"/>
          </a:xfrm>
          <a:prstGeom prst="wedgeRoundRectCallout">
            <a:avLst>
              <a:gd name="adj1" fmla="val -53375"/>
              <a:gd name="adj2" fmla="val 63681"/>
              <a:gd name="adj3" fmla="val 16667"/>
            </a:avLst>
          </a:prstGeom>
          <a:ln>
            <a:headEnd/>
            <a:tailEnd/>
          </a:ln>
        </p:spPr>
        <p:style>
          <a:lnRef idx="3">
            <a:schemeClr val="lt1"/>
          </a:lnRef>
          <a:fillRef idx="1">
            <a:schemeClr val="accent3"/>
          </a:fillRef>
          <a:effectRef idx="1">
            <a:schemeClr val="accent3"/>
          </a:effectRef>
          <a:fontRef idx="minor">
            <a:schemeClr val="lt1"/>
          </a:fontRef>
        </p:style>
        <p:txBody>
          <a:bodyPr wrap="none" lIns="81639" tIns="40820" rIns="81639" bIns="40820" anchor="ctr"/>
          <a:lstStyle/>
          <a:p>
            <a:pPr algn="ctr">
              <a:tabLst>
                <a:tab pos="656650" algn="l"/>
                <a:tab pos="1313299" algn="l"/>
                <a:tab pos="1969949" algn="l"/>
                <a:tab pos="2626599" algn="l"/>
              </a:tabLst>
            </a:pPr>
            <a:r>
              <a:rPr lang="en-US" dirty="0">
                <a:solidFill>
                  <a:srgbClr val="000000"/>
                </a:solidFill>
                <a:latin typeface="+mn-lt"/>
              </a:rPr>
              <a:t>How well does the program prepare</a:t>
            </a:r>
          </a:p>
          <a:p>
            <a:pPr algn="ctr">
              <a:tabLst>
                <a:tab pos="656650" algn="l"/>
                <a:tab pos="1313299" algn="l"/>
                <a:tab pos="1969949" algn="l"/>
                <a:tab pos="2626599" algn="l"/>
              </a:tabLst>
            </a:pPr>
            <a:r>
              <a:rPr lang="en-US" dirty="0">
                <a:solidFill>
                  <a:srgbClr val="000000"/>
                </a:solidFill>
                <a:latin typeface="+mn-lt"/>
              </a:rPr>
              <a:t>students to solve open-ended</a:t>
            </a:r>
          </a:p>
          <a:p>
            <a:pPr algn="ctr">
              <a:tabLst>
                <a:tab pos="656650" algn="l"/>
                <a:tab pos="1313299" algn="l"/>
                <a:tab pos="1969949" algn="l"/>
                <a:tab pos="2626599" algn="l"/>
              </a:tabLst>
            </a:pPr>
            <a:r>
              <a:rPr lang="en-US" dirty="0">
                <a:solidFill>
                  <a:srgbClr val="000000"/>
                </a:solidFill>
                <a:latin typeface="+mn-lt"/>
              </a:rPr>
              <a:t>problems?</a:t>
            </a:r>
          </a:p>
        </p:txBody>
      </p:sp>
      <p:sp>
        <p:nvSpPr>
          <p:cNvPr id="54281" name="AutoShape 14"/>
          <p:cNvSpPr>
            <a:spLocks noChangeArrowheads="1"/>
          </p:cNvSpPr>
          <p:nvPr/>
        </p:nvSpPr>
        <p:spPr bwMode="auto">
          <a:xfrm>
            <a:off x="4267200" y="2514189"/>
            <a:ext cx="3657600" cy="1143480"/>
          </a:xfrm>
          <a:prstGeom prst="wedgeRoundRectCallout">
            <a:avLst>
              <a:gd name="adj1" fmla="val -53375"/>
              <a:gd name="adj2" fmla="val 58824"/>
              <a:gd name="adj3" fmla="val 16667"/>
            </a:avLst>
          </a:prstGeom>
          <a:ln>
            <a:headEnd/>
            <a:tailEnd/>
          </a:ln>
        </p:spPr>
        <p:style>
          <a:lnRef idx="3">
            <a:schemeClr val="lt1"/>
          </a:lnRef>
          <a:fillRef idx="1">
            <a:schemeClr val="accent3"/>
          </a:fillRef>
          <a:effectRef idx="1">
            <a:schemeClr val="accent3"/>
          </a:effectRef>
          <a:fontRef idx="minor">
            <a:schemeClr val="lt1"/>
          </a:fontRef>
        </p:style>
        <p:txBody>
          <a:bodyPr wrap="none" lIns="81639" tIns="40820" rIns="81639" bIns="40820" anchor="ctr"/>
          <a:lstStyle/>
          <a:p>
            <a:pPr algn="ctr">
              <a:tabLst>
                <a:tab pos="656650" algn="l"/>
                <a:tab pos="1313299" algn="l"/>
                <a:tab pos="1969949" algn="l"/>
                <a:tab pos="2626599" algn="l"/>
              </a:tabLst>
            </a:pPr>
            <a:r>
              <a:rPr lang="en-US" dirty="0">
                <a:solidFill>
                  <a:srgbClr val="000000"/>
                </a:solidFill>
                <a:latin typeface="+mn-lt"/>
              </a:rPr>
              <a:t>Are students prepared to continue</a:t>
            </a:r>
          </a:p>
          <a:p>
            <a:pPr algn="ctr">
              <a:tabLst>
                <a:tab pos="656650" algn="l"/>
                <a:tab pos="1313299" algn="l"/>
                <a:tab pos="1969949" algn="l"/>
                <a:tab pos="2626599" algn="l"/>
              </a:tabLst>
            </a:pPr>
            <a:r>
              <a:rPr lang="en-US" dirty="0">
                <a:solidFill>
                  <a:srgbClr val="000000"/>
                </a:solidFill>
                <a:latin typeface="+mn-lt"/>
              </a:rPr>
              <a:t>learning independently after</a:t>
            </a:r>
          </a:p>
          <a:p>
            <a:pPr algn="ctr">
              <a:tabLst>
                <a:tab pos="656650" algn="l"/>
                <a:tab pos="1313299" algn="l"/>
                <a:tab pos="1969949" algn="l"/>
                <a:tab pos="2626599" algn="l"/>
              </a:tabLst>
            </a:pPr>
            <a:r>
              <a:rPr lang="en-US" dirty="0">
                <a:solidFill>
                  <a:srgbClr val="000000"/>
                </a:solidFill>
                <a:latin typeface="+mn-lt"/>
              </a:rPr>
              <a:t>graduation?</a:t>
            </a:r>
          </a:p>
        </p:txBody>
      </p:sp>
      <p:sp>
        <p:nvSpPr>
          <p:cNvPr id="54282" name="AutoShape 15"/>
          <p:cNvSpPr>
            <a:spLocks noChangeArrowheads="1"/>
          </p:cNvSpPr>
          <p:nvPr/>
        </p:nvSpPr>
        <p:spPr bwMode="auto">
          <a:xfrm>
            <a:off x="5334000" y="3755622"/>
            <a:ext cx="3450157" cy="1143480"/>
          </a:xfrm>
          <a:prstGeom prst="wedgeRoundRectCallout">
            <a:avLst>
              <a:gd name="adj1" fmla="val -52458"/>
              <a:gd name="adj2" fmla="val 60537"/>
              <a:gd name="adj3" fmla="val 16667"/>
            </a:avLst>
          </a:prstGeom>
          <a:ln>
            <a:headEnd/>
            <a:tailEnd/>
          </a:ln>
        </p:spPr>
        <p:style>
          <a:lnRef idx="3">
            <a:schemeClr val="lt1"/>
          </a:lnRef>
          <a:fillRef idx="1">
            <a:schemeClr val="accent3"/>
          </a:fillRef>
          <a:effectRef idx="1">
            <a:schemeClr val="accent3"/>
          </a:effectRef>
          <a:fontRef idx="minor">
            <a:schemeClr val="lt1"/>
          </a:fontRef>
        </p:style>
        <p:txBody>
          <a:bodyPr wrap="none" lIns="81639" tIns="40820" rIns="81639" bIns="40820" anchor="ctr"/>
          <a:lstStyle/>
          <a:p>
            <a:pPr algn="ctr">
              <a:tabLst>
                <a:tab pos="656650" algn="l"/>
                <a:tab pos="1313299" algn="l"/>
                <a:tab pos="1969949" algn="l"/>
                <a:tab pos="2626599" algn="l"/>
              </a:tabLst>
            </a:pPr>
            <a:r>
              <a:rPr lang="en-US" dirty="0">
                <a:solidFill>
                  <a:srgbClr val="000000"/>
                </a:solidFill>
                <a:latin typeface="+mn-lt"/>
              </a:rPr>
              <a:t>Do students consider the social</a:t>
            </a:r>
          </a:p>
          <a:p>
            <a:pPr algn="ctr">
              <a:tabLst>
                <a:tab pos="656650" algn="l"/>
                <a:tab pos="1313299" algn="l"/>
                <a:tab pos="1969949" algn="l"/>
                <a:tab pos="2626599" algn="l"/>
              </a:tabLst>
            </a:pPr>
            <a:r>
              <a:rPr lang="en-US" dirty="0">
                <a:solidFill>
                  <a:srgbClr val="000000"/>
                </a:solidFill>
                <a:latin typeface="+mn-lt"/>
              </a:rPr>
              <a:t>and environmental implications of</a:t>
            </a:r>
          </a:p>
          <a:p>
            <a:pPr algn="ctr">
              <a:tabLst>
                <a:tab pos="656650" algn="l"/>
                <a:tab pos="1313299" algn="l"/>
                <a:tab pos="1969949" algn="l"/>
                <a:tab pos="2626599" algn="l"/>
              </a:tabLst>
            </a:pPr>
            <a:r>
              <a:rPr lang="en-US" dirty="0">
                <a:solidFill>
                  <a:srgbClr val="000000"/>
                </a:solidFill>
                <a:latin typeface="+mn-lt"/>
              </a:rPr>
              <a:t>their work?</a:t>
            </a:r>
          </a:p>
        </p:txBody>
      </p:sp>
      <p:sp>
        <p:nvSpPr>
          <p:cNvPr id="54283" name="AutoShape 16"/>
          <p:cNvSpPr>
            <a:spLocks noChangeArrowheads="1"/>
          </p:cNvSpPr>
          <p:nvPr/>
        </p:nvSpPr>
        <p:spPr bwMode="auto">
          <a:xfrm>
            <a:off x="4540162" y="5126623"/>
            <a:ext cx="3384638" cy="1143480"/>
          </a:xfrm>
          <a:prstGeom prst="wedgeRoundRectCallout">
            <a:avLst>
              <a:gd name="adj1" fmla="val -57921"/>
              <a:gd name="adj2" fmla="val 76417"/>
              <a:gd name="adj3" fmla="val 16667"/>
            </a:avLst>
          </a:prstGeom>
          <a:ln>
            <a:headEnd/>
            <a:tailEnd/>
          </a:ln>
        </p:spPr>
        <p:style>
          <a:lnRef idx="3">
            <a:schemeClr val="lt1"/>
          </a:lnRef>
          <a:fillRef idx="1">
            <a:schemeClr val="accent3"/>
          </a:fillRef>
          <a:effectRef idx="1">
            <a:schemeClr val="accent3"/>
          </a:effectRef>
          <a:fontRef idx="minor">
            <a:schemeClr val="lt1"/>
          </a:fontRef>
        </p:style>
        <p:txBody>
          <a:bodyPr wrap="none" lIns="81639" tIns="40820" rIns="81639" bIns="40820" anchor="ctr"/>
          <a:lstStyle/>
          <a:p>
            <a:pPr algn="ctr">
              <a:tabLst>
                <a:tab pos="656650" algn="l"/>
                <a:tab pos="1313299" algn="l"/>
                <a:tab pos="1969949" algn="l"/>
                <a:tab pos="2626599" algn="l"/>
              </a:tabLst>
            </a:pPr>
            <a:r>
              <a:rPr lang="en-US" dirty="0">
                <a:solidFill>
                  <a:srgbClr val="000000"/>
                </a:solidFill>
                <a:latin typeface="+mn-lt"/>
              </a:rPr>
              <a:t>What can students do with</a:t>
            </a:r>
          </a:p>
          <a:p>
            <a:pPr algn="ctr">
              <a:tabLst>
                <a:tab pos="656650" algn="l"/>
                <a:tab pos="1313299" algn="l"/>
                <a:tab pos="1969949" algn="l"/>
                <a:tab pos="2626599" algn="l"/>
              </a:tabLst>
            </a:pPr>
            <a:r>
              <a:rPr lang="en-US" dirty="0">
                <a:solidFill>
                  <a:srgbClr val="000000"/>
                </a:solidFill>
                <a:latin typeface="+mn-lt"/>
              </a:rPr>
              <a:t>knowledge </a:t>
            </a:r>
            <a:r>
              <a:rPr lang="en-US" dirty="0" smtClean="0">
                <a:solidFill>
                  <a:srgbClr val="000000"/>
                </a:solidFill>
                <a:latin typeface="+mn-lt"/>
              </a:rPr>
              <a:t>(recall  </a:t>
            </a:r>
            <a:r>
              <a:rPr lang="en-US" dirty="0">
                <a:solidFill>
                  <a:srgbClr val="000000"/>
                </a:solidFill>
                <a:latin typeface="+mn-lt"/>
              </a:rPr>
              <a:t>vs.</a:t>
            </a:r>
          </a:p>
          <a:p>
            <a:pPr algn="ctr">
              <a:tabLst>
                <a:tab pos="656650" algn="l"/>
                <a:tab pos="1313299" algn="l"/>
                <a:tab pos="1969949" algn="l"/>
                <a:tab pos="2626599" algn="l"/>
              </a:tabLst>
            </a:pPr>
            <a:r>
              <a:rPr lang="en-US" dirty="0">
                <a:solidFill>
                  <a:srgbClr val="000000"/>
                </a:solidFill>
                <a:latin typeface="+mn-lt"/>
              </a:rPr>
              <a:t>evaluate)?</a:t>
            </a:r>
          </a:p>
          <a:p>
            <a:pPr algn="ctr">
              <a:tabLst>
                <a:tab pos="656650" algn="l"/>
                <a:tab pos="1313299" algn="l"/>
                <a:tab pos="1969949" algn="l"/>
                <a:tab pos="2626599" algn="l"/>
              </a:tabLst>
            </a:pPr>
            <a:endParaRPr lang="en-US" dirty="0">
              <a:solidFill>
                <a:srgbClr val="000000"/>
              </a:solidFill>
              <a:latin typeface="+mn-lt"/>
            </a:endParaRPr>
          </a:p>
        </p:txBody>
      </p:sp>
      <p:sp>
        <p:nvSpPr>
          <p:cNvPr id="54284" name="AutoShape 17"/>
          <p:cNvSpPr>
            <a:spLocks noChangeArrowheads="1"/>
          </p:cNvSpPr>
          <p:nvPr/>
        </p:nvSpPr>
        <p:spPr bwMode="auto">
          <a:xfrm>
            <a:off x="326881" y="5062132"/>
            <a:ext cx="3591360" cy="1306217"/>
          </a:xfrm>
          <a:prstGeom prst="roundRect">
            <a:avLst>
              <a:gd name="adj" fmla="val 16667"/>
            </a:avLst>
          </a:prstGeom>
          <a:ln>
            <a:headEnd/>
            <a:tailEnd/>
          </a:ln>
        </p:spPr>
        <p:style>
          <a:lnRef idx="3">
            <a:schemeClr val="lt1"/>
          </a:lnRef>
          <a:fillRef idx="1">
            <a:schemeClr val="accent2"/>
          </a:fillRef>
          <a:effectRef idx="1">
            <a:schemeClr val="accent2"/>
          </a:effectRef>
          <a:fontRef idx="minor">
            <a:schemeClr val="lt1"/>
          </a:fontRef>
        </p:style>
        <p:txBody>
          <a:bodyPr wrap="none" lIns="81639" tIns="40820" rIns="81639" bIns="40820" anchor="ctr"/>
          <a:lstStyle/>
          <a:p>
            <a:pPr algn="ctr">
              <a:tabLst>
                <a:tab pos="656650" algn="l"/>
                <a:tab pos="1313299" algn="l"/>
                <a:tab pos="1969949" algn="l"/>
                <a:tab pos="2626599" algn="l"/>
                <a:tab pos="3283248" algn="l"/>
              </a:tabLst>
            </a:pPr>
            <a:r>
              <a:rPr lang="en-US" dirty="0">
                <a:solidFill>
                  <a:srgbClr val="000000"/>
                </a:solidFill>
                <a:latin typeface="+mn-lt"/>
              </a:rPr>
              <a:t>Course grades </a:t>
            </a:r>
            <a:r>
              <a:rPr lang="en-US" dirty="0" smtClean="0">
                <a:solidFill>
                  <a:srgbClr val="000000"/>
                </a:solidFill>
                <a:latin typeface="+mn-lt"/>
              </a:rPr>
              <a:t>aggregate</a:t>
            </a:r>
            <a:endParaRPr lang="en-US" dirty="0">
              <a:solidFill>
                <a:srgbClr val="000000"/>
              </a:solidFill>
              <a:latin typeface="+mn-lt"/>
            </a:endParaRPr>
          </a:p>
          <a:p>
            <a:pPr algn="ctr">
              <a:tabLst>
                <a:tab pos="656650" algn="l"/>
                <a:tab pos="1313299" algn="l"/>
                <a:tab pos="1969949" algn="l"/>
                <a:tab pos="2626599" algn="l"/>
                <a:tab pos="3283248" algn="l"/>
              </a:tabLst>
            </a:pPr>
            <a:r>
              <a:rPr lang="en-US" dirty="0">
                <a:solidFill>
                  <a:srgbClr val="000000"/>
                </a:solidFill>
                <a:latin typeface="+mn-lt"/>
              </a:rPr>
              <a:t>assessment of multiple objectives,</a:t>
            </a:r>
          </a:p>
          <a:p>
            <a:pPr algn="ctr">
              <a:tabLst>
                <a:tab pos="656650" algn="l"/>
                <a:tab pos="1313299" algn="l"/>
                <a:tab pos="1969949" algn="l"/>
                <a:tab pos="2626599" algn="l"/>
                <a:tab pos="3283248" algn="l"/>
              </a:tabLst>
            </a:pPr>
            <a:r>
              <a:rPr lang="en-US" dirty="0">
                <a:solidFill>
                  <a:srgbClr val="000000"/>
                </a:solidFill>
                <a:latin typeface="+mn-lt"/>
              </a:rPr>
              <a:t>and </a:t>
            </a:r>
            <a:r>
              <a:rPr lang="en-US" dirty="0" smtClean="0">
                <a:solidFill>
                  <a:srgbClr val="000000"/>
                </a:solidFill>
                <a:latin typeface="+mn-lt"/>
              </a:rPr>
              <a:t>provide little information for</a:t>
            </a:r>
          </a:p>
          <a:p>
            <a:pPr algn="ctr">
              <a:tabLst>
                <a:tab pos="656650" algn="l"/>
                <a:tab pos="1313299" algn="l"/>
                <a:tab pos="1969949" algn="l"/>
                <a:tab pos="2626599" algn="l"/>
                <a:tab pos="3283248" algn="l"/>
              </a:tabLst>
            </a:pPr>
            <a:r>
              <a:rPr lang="en-US" dirty="0">
                <a:solidFill>
                  <a:srgbClr val="000000"/>
                </a:solidFill>
              </a:rPr>
              <a:t>p</a:t>
            </a:r>
            <a:r>
              <a:rPr lang="en-US" dirty="0" smtClean="0">
                <a:solidFill>
                  <a:srgbClr val="000000"/>
                </a:solidFill>
              </a:rPr>
              <a:t>rogram improvement</a:t>
            </a:r>
            <a:endParaRPr lang="en-US" dirty="0">
              <a:solidFill>
                <a:srgbClr val="000000"/>
              </a:solidFill>
              <a:latin typeface="+mn-lt"/>
            </a:endParaRPr>
          </a:p>
        </p:txBody>
      </p:sp>
      <p:sp>
        <p:nvSpPr>
          <p:cNvPr id="54285" name="Line 18"/>
          <p:cNvSpPr>
            <a:spLocks noChangeShapeType="1"/>
          </p:cNvSpPr>
          <p:nvPr/>
        </p:nvSpPr>
        <p:spPr bwMode="auto">
          <a:xfrm flipV="1">
            <a:off x="2776321" y="4244126"/>
            <a:ext cx="816480" cy="819446"/>
          </a:xfrm>
          <a:prstGeom prst="line">
            <a:avLst/>
          </a:prstGeom>
          <a:noFill/>
          <a:ln w="9525">
            <a:solidFill>
              <a:srgbClr val="000000"/>
            </a:solidFill>
            <a:round/>
            <a:headEnd/>
            <a:tailEnd type="triangle" w="med" len="med"/>
          </a:ln>
        </p:spPr>
        <p:txBody>
          <a:bodyPr lIns="82945" tIns="41473" rIns="82945" bIns="41473"/>
          <a:lstStyle/>
          <a:p>
            <a:endParaRPr lang="en-CA"/>
          </a:p>
        </p:txBody>
      </p:sp>
      <p:sp>
        <p:nvSpPr>
          <p:cNvPr id="54286" name="Oval 19"/>
          <p:cNvSpPr>
            <a:spLocks noChangeArrowheads="1"/>
          </p:cNvSpPr>
          <p:nvPr/>
        </p:nvSpPr>
        <p:spPr bwMode="auto">
          <a:xfrm>
            <a:off x="3591361" y="4040069"/>
            <a:ext cx="326880" cy="326914"/>
          </a:xfrm>
          <a:prstGeom prst="ellipse">
            <a:avLst/>
          </a:prstGeom>
          <a:solidFill>
            <a:srgbClr val="B80047">
              <a:alpha val="29803"/>
            </a:srgbClr>
          </a:solidFill>
          <a:ln w="9525">
            <a:solidFill>
              <a:srgbClr val="000000"/>
            </a:solidFill>
            <a:round/>
            <a:headEnd/>
            <a:tailEnd/>
          </a:ln>
        </p:spPr>
        <p:txBody>
          <a:bodyPr wrap="none" lIns="82945" tIns="41473" rIns="82945" bIns="41473" anchor="ctr"/>
          <a:lstStyle/>
          <a:p>
            <a:endParaRPr lang="en-CA">
              <a:latin typeface="+mn-lt"/>
            </a:endParaRPr>
          </a:p>
        </p:txBody>
      </p:sp>
    </p:spTree>
    <p:extLst>
      <p:ext uri="{BB962C8B-B14F-4D97-AF65-F5344CB8AC3E}">
        <p14:creationId xmlns:p14="http://schemas.microsoft.com/office/powerpoint/2010/main" val="201563593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2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2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28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28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28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2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0" grpId="0" animBg="1"/>
      <p:bldP spid="54281" grpId="0" animBg="1"/>
      <p:bldP spid="54282" grpId="0" animBg="1"/>
      <p:bldP spid="54283" grpId="0" animBg="1"/>
      <p:bldP spid="54284" grpId="0" animBg="1"/>
      <p:bldP spid="54285" grpId="0" animBg="1"/>
      <p:bldP spid="5428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Grp="1" noChangeArrowheads="1"/>
          </p:cNvSpPr>
          <p:nvPr>
            <p:ph type="title"/>
          </p:nvPr>
        </p:nvSpPr>
        <p:spPr>
          <a:xfrm>
            <a:off x="424801" y="489404"/>
            <a:ext cx="8228160" cy="542937"/>
          </a:xfrm>
        </p:spPr>
        <p:txBody>
          <a:bodyPr>
            <a:normAutofit fontScale="90000"/>
          </a:bodyPr>
          <a:lstStyle/>
          <a:p>
            <a:pPr algn="l">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b="1" dirty="0" smtClean="0"/>
              <a:t>When assessing students, the scoring needs to be:</a:t>
            </a:r>
          </a:p>
        </p:txBody>
      </p:sp>
      <p:sp>
        <p:nvSpPr>
          <p:cNvPr id="44035" name="Rectangle 2"/>
          <p:cNvSpPr>
            <a:spLocks noGrp="1" noChangeArrowheads="1"/>
          </p:cNvSpPr>
          <p:nvPr>
            <p:ph idx="1"/>
          </p:nvPr>
        </p:nvSpPr>
        <p:spPr>
          <a:xfrm>
            <a:off x="456481" y="1600200"/>
            <a:ext cx="8228160" cy="5077466"/>
          </a:xfrm>
        </p:spPr>
        <p:txBody>
          <a:bodyPr/>
          <a:lstStyle/>
          <a:p>
            <a:pPr marL="97756" indent="0">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b="1" dirty="0" smtClean="0"/>
              <a:t>Valid</a:t>
            </a:r>
            <a:r>
              <a:rPr lang="en-US" dirty="0" smtClean="0"/>
              <a:t>: they measure what they are supposed to measure</a:t>
            </a:r>
          </a:p>
          <a:p>
            <a:pPr marL="97756" indent="0">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b="1" dirty="0" smtClean="0"/>
              <a:t>Reliable</a:t>
            </a:r>
            <a:r>
              <a:rPr lang="en-US" dirty="0" smtClean="0"/>
              <a:t>: the results would be consistent when repeated with the same subjects under the same conditions (but with different graders)</a:t>
            </a:r>
          </a:p>
          <a:p>
            <a:pPr marL="97756" indent="0">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b="1" dirty="0" smtClean="0"/>
              <a:t>Expectations </a:t>
            </a:r>
            <a:r>
              <a:rPr lang="en-US" dirty="0" smtClean="0"/>
              <a:t>are clear to students, colleagues, and external reviewers</a:t>
            </a:r>
          </a:p>
        </p:txBody>
      </p:sp>
    </p:spTree>
    <p:extLst>
      <p:ext uri="{BB962C8B-B14F-4D97-AF65-F5344CB8AC3E}">
        <p14:creationId xmlns:p14="http://schemas.microsoft.com/office/powerpoint/2010/main" val="317518375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923925"/>
            <a:ext cx="7772400" cy="1057275"/>
          </a:xfrm>
        </p:spPr>
        <p:txBody>
          <a:bodyPr/>
          <a:lstStyle/>
          <a:p>
            <a:r>
              <a:rPr lang="en-CA" dirty="0" smtClean="0"/>
              <a:t>Rubrics</a:t>
            </a:r>
            <a:endParaRPr lang="en-CA" dirty="0"/>
          </a:p>
        </p:txBody>
      </p:sp>
      <p:sp>
        <p:nvSpPr>
          <p:cNvPr id="6" name="Text Box 74"/>
          <p:cNvSpPr txBox="1">
            <a:spLocks noChangeArrowheads="1"/>
          </p:cNvSpPr>
          <p:nvPr/>
        </p:nvSpPr>
        <p:spPr bwMode="auto">
          <a:xfrm>
            <a:off x="457200" y="5029200"/>
            <a:ext cx="8305440" cy="1752600"/>
          </a:xfrm>
          <a:prstGeom prst="rect">
            <a:avLst/>
          </a:prstGeom>
          <a:noFill/>
          <a:ln w="9525">
            <a:noFill/>
            <a:round/>
            <a:headEnd/>
            <a:tailEnd/>
          </a:ln>
        </p:spPr>
        <p:txBody>
          <a:bodyPr lIns="81639" tIns="40820" rIns="81639" bIns="40820"/>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solidFill>
                  <a:srgbClr val="000000"/>
                </a:solidFill>
              </a:rPr>
              <a:t>Reduce variations between graders (increase </a:t>
            </a:r>
            <a:r>
              <a:rPr lang="en-US" sz="2400" b="1" dirty="0" smtClean="0">
                <a:solidFill>
                  <a:schemeClr val="accent4"/>
                </a:solidFill>
              </a:rPr>
              <a:t>reliability</a:t>
            </a:r>
            <a:r>
              <a:rPr lang="en-US" sz="2400" dirty="0" smtClean="0">
                <a:solidFill>
                  <a:srgbClr val="000000"/>
                </a:solidFill>
              </a:rPr>
              <a:t>)</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400" dirty="0" smtClean="0">
                <a:solidFill>
                  <a:srgbClr val="000000"/>
                </a:solidFill>
              </a:rPr>
              <a:t>Describes clear expectations </a:t>
            </a:r>
            <a:r>
              <a:rPr lang="en-US" sz="2400" dirty="0">
                <a:solidFill>
                  <a:srgbClr val="000000"/>
                </a:solidFill>
              </a:rPr>
              <a:t>for </a:t>
            </a:r>
            <a:r>
              <a:rPr lang="en-US" sz="2400" dirty="0" smtClean="0">
                <a:solidFill>
                  <a:srgbClr val="000000"/>
                </a:solidFill>
              </a:rPr>
              <a:t>both instructor </a:t>
            </a:r>
            <a:r>
              <a:rPr lang="en-US" sz="2400" dirty="0">
                <a:solidFill>
                  <a:srgbClr val="000000"/>
                </a:solidFill>
              </a:rPr>
              <a:t>and </a:t>
            </a:r>
            <a:r>
              <a:rPr lang="en-US" sz="2400" dirty="0" smtClean="0">
                <a:solidFill>
                  <a:srgbClr val="000000"/>
                </a:solidFill>
              </a:rPr>
              <a:t>students (increase </a:t>
            </a:r>
            <a:r>
              <a:rPr lang="en-US" sz="2400" b="1" dirty="0" smtClean="0">
                <a:solidFill>
                  <a:schemeClr val="accent4"/>
                </a:solidFill>
              </a:rPr>
              <a:t>validity</a:t>
            </a:r>
            <a:r>
              <a:rPr lang="en-US" sz="2400" dirty="0" smtClean="0">
                <a:solidFill>
                  <a:srgbClr val="000000"/>
                </a:solidFill>
              </a:rPr>
              <a:t>)</a:t>
            </a:r>
            <a:endParaRPr lang="en-US" sz="2400" dirty="0">
              <a:solidFill>
                <a:srgbClr val="00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8008636"/>
              </p:ext>
            </p:extLst>
          </p:nvPr>
        </p:nvGraphicFramePr>
        <p:xfrm>
          <a:off x="317040" y="1752600"/>
          <a:ext cx="8445600" cy="3047998"/>
        </p:xfrm>
        <a:graphic>
          <a:graphicData uri="http://schemas.openxmlformats.org/drawingml/2006/table">
            <a:tbl>
              <a:tblPr>
                <a:tableStyleId>{E8B1032C-EA38-4F05-BA0D-38AFFFC7BED3}</a:tableStyleId>
              </a:tblPr>
              <a:tblGrid>
                <a:gridCol w="1626988"/>
                <a:gridCol w="1850612"/>
                <a:gridCol w="1656000"/>
                <a:gridCol w="1654560"/>
                <a:gridCol w="1657440"/>
              </a:tblGrid>
              <a:tr h="448988">
                <a:tc rowSpan="2">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000" b="1" u="none" strike="noStrike" cap="none" normalizeH="0" baseline="0" dirty="0" smtClean="0">
                          <a:ln>
                            <a:noFill/>
                          </a:ln>
                          <a:effectLst/>
                        </a:rPr>
                        <a:t>Dimensions</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000" b="1" i="0" u="none" strike="noStrike" cap="none" normalizeH="0" baseline="0" dirty="0" smtClean="0">
                          <a:ln>
                            <a:noFill/>
                          </a:ln>
                          <a:solidFill>
                            <a:srgbClr val="000000"/>
                          </a:solidFill>
                          <a:effectLst/>
                          <a:latin typeface="+mn-lt"/>
                          <a:ea typeface="Bitstream Vera Sans" charset="0"/>
                          <a:cs typeface="Bitstream Vera Sans" charset="0"/>
                        </a:rPr>
                        <a:t>(Indicator)</a:t>
                      </a:r>
                    </a:p>
                  </a:txBody>
                  <a:tcPr marL="82944" marR="82944" marT="14402" marB="41476" anchor="ctr" horzOverflow="overflow"/>
                </a:tc>
                <a:tc gridSpan="4">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000" b="1" i="0" u="none" strike="noStrike" cap="none" normalizeH="0" baseline="0" dirty="0" smtClean="0">
                          <a:ln>
                            <a:noFill/>
                          </a:ln>
                          <a:solidFill>
                            <a:srgbClr val="000000"/>
                          </a:solidFill>
                          <a:effectLst/>
                          <a:latin typeface="+mn-lt"/>
                          <a:ea typeface="Bitstream Vera Sans" charset="0"/>
                          <a:cs typeface="Bitstream Vera Sans" charset="0"/>
                        </a:rPr>
                        <a:t>Scale (Level of Mastery)</a:t>
                      </a:r>
                    </a:p>
                  </a:txBody>
                  <a:tcPr marL="82944" marR="82944" marT="14402" marB="41476" anchor="ctr" horzOverflow="overflow"/>
                </a:tc>
                <a:tc hMerge="1">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800" b="1" i="0" u="none" strike="noStrike" cap="none" normalizeH="0" baseline="0" dirty="0" smtClean="0">
                        <a:ln>
                          <a:noFill/>
                        </a:ln>
                        <a:solidFill>
                          <a:srgbClr val="000000"/>
                        </a:solidFill>
                        <a:effectLst/>
                        <a:latin typeface="+mn-lt"/>
                        <a:ea typeface="Bitstream Vera Sans" charset="0"/>
                        <a:cs typeface="Bitstream Vera Sans" charset="0"/>
                      </a:endParaRPr>
                    </a:p>
                  </a:txBody>
                  <a:tcPr marT="15876" anchor="ctr" horzOverflow="overflow"/>
                </a:tc>
                <a:tc hMerge="1">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800" b="1" i="0" u="none" strike="noStrike" cap="none" normalizeH="0" baseline="0" dirty="0" smtClean="0">
                        <a:ln>
                          <a:noFill/>
                        </a:ln>
                        <a:solidFill>
                          <a:srgbClr val="000000"/>
                        </a:solidFill>
                        <a:effectLst/>
                        <a:latin typeface="+mn-lt"/>
                        <a:ea typeface="Bitstream Vera Sans" charset="0"/>
                        <a:cs typeface="Bitstream Vera Sans" charset="0"/>
                      </a:endParaRPr>
                    </a:p>
                  </a:txBody>
                  <a:tcPr marT="15876" anchor="ctr" horzOverflow="overflow"/>
                </a:tc>
                <a:tc hMerge="1">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800" b="1" i="0" u="none" strike="noStrike" cap="none" normalizeH="0" baseline="0" dirty="0" smtClean="0">
                        <a:ln>
                          <a:noFill/>
                        </a:ln>
                        <a:solidFill>
                          <a:srgbClr val="000000"/>
                        </a:solidFill>
                        <a:effectLst/>
                        <a:latin typeface="+mn-lt"/>
                        <a:ea typeface="Bitstream Vera Sans" charset="0"/>
                        <a:cs typeface="Bitstream Vera Sans" charset="0"/>
                      </a:endParaRPr>
                    </a:p>
                  </a:txBody>
                  <a:tcPr marT="15876" anchor="ctr" horzOverflow="overflow"/>
                </a:tc>
              </a:tr>
              <a:tr h="694208">
                <a:tc vMerge="1">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800" b="1" i="0" u="none" strike="noStrike" cap="none" normalizeH="0" baseline="0" dirty="0" smtClean="0">
                        <a:ln>
                          <a:noFill/>
                        </a:ln>
                        <a:solidFill>
                          <a:srgbClr val="000000"/>
                        </a:solidFill>
                        <a:effectLst/>
                        <a:latin typeface="+mn-lt"/>
                        <a:ea typeface="Bitstream Vera Sans" charset="0"/>
                        <a:cs typeface="Bitstream Vera Sans" charset="0"/>
                      </a:endParaRPr>
                    </a:p>
                  </a:txBody>
                  <a:tcPr marT="15876" anchor="ctr" horzOverflow="overflow"/>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000" b="1" u="none" strike="noStrike" cap="none" normalizeH="0" baseline="0" dirty="0" smtClean="0">
                          <a:ln>
                            <a:noFill/>
                          </a:ln>
                          <a:effectLst/>
                        </a:rPr>
                        <a:t>Not demonstrated</a:t>
                      </a:r>
                      <a:endParaRPr kumimoji="0" lang="en-US" sz="20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14402" marB="41476" anchor="ctr" horzOverflow="overflow"/>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000" b="1" u="none" strike="noStrike" cap="none" normalizeH="0" baseline="0" dirty="0" smtClean="0">
                          <a:ln>
                            <a:noFill/>
                          </a:ln>
                          <a:effectLst/>
                        </a:rPr>
                        <a:t>Marginal</a:t>
                      </a:r>
                      <a:endParaRPr kumimoji="0" lang="en-US" sz="20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14402" marB="41476" anchor="ctr" horzOverflow="overflow"/>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000" b="1" u="none" strike="noStrike" cap="none" normalizeH="0" baseline="0" dirty="0" smtClean="0">
                          <a:ln>
                            <a:noFill/>
                          </a:ln>
                          <a:effectLst/>
                        </a:rPr>
                        <a:t>Meets expectations</a:t>
                      </a:r>
                      <a:endParaRPr kumimoji="0" lang="en-US" sz="20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14402" marB="41476" anchor="ctr" horzOverflow="overflow"/>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000" b="1" u="none" strike="noStrike" cap="none" normalizeH="0" baseline="0" smtClean="0">
                          <a:ln>
                            <a:noFill/>
                          </a:ln>
                          <a:effectLst/>
                        </a:rPr>
                        <a:t>Exceeds expectations</a:t>
                      </a:r>
                      <a:endParaRPr kumimoji="0" lang="en-US" sz="20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14402" marB="41476" anchor="ctr" horzOverflow="overflow"/>
                </a:tc>
              </a:tr>
              <a:tr h="644248">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2000" b="1" u="none" strike="noStrike" cap="none" normalizeH="0" baseline="0" dirty="0" smtClean="0">
                        <a:ln>
                          <a:noFill/>
                        </a:ln>
                        <a:effectLst/>
                        <a:latin typeface="+mn-lt"/>
                      </a:endParaRPr>
                    </a:p>
                  </a:txBody>
                  <a:tcPr marL="82944" marR="82944" marT="14402"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20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41476"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20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41476"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20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41476"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20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41476" marB="41476" anchor="ctr" horzOverflow="overflow"/>
                </a:tc>
              </a:tr>
              <a:tr h="644248">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20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14402"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20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41476"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20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41476"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20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41476"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20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41476" marB="41476" anchor="ctr" horzOverflow="overflow"/>
                </a:tc>
              </a:tr>
              <a:tr h="616306">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20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14402"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20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41476"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20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41476"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20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41476"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20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41476" marB="41476" anchor="ctr" horzOverflow="overflow"/>
                </a:tc>
              </a:tr>
            </a:tbl>
          </a:graphicData>
        </a:graphic>
      </p:graphicFrame>
    </p:spTree>
    <p:extLst>
      <p:ext uri="{BB962C8B-B14F-4D97-AF65-F5344CB8AC3E}">
        <p14:creationId xmlns:p14="http://schemas.microsoft.com/office/powerpoint/2010/main" val="21591702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Group 2"/>
          <p:cNvGraphicFramePr>
            <a:graphicFrameLocks noGrp="1"/>
          </p:cNvGraphicFramePr>
          <p:nvPr>
            <p:extLst>
              <p:ext uri="{D42A27DB-BD31-4B8C-83A1-F6EECF244321}">
                <p14:modId xmlns:p14="http://schemas.microsoft.com/office/powerpoint/2010/main" val="328725930"/>
              </p:ext>
            </p:extLst>
          </p:nvPr>
        </p:nvGraphicFramePr>
        <p:xfrm>
          <a:off x="430412" y="986824"/>
          <a:ext cx="8445600" cy="4305349"/>
        </p:xfrm>
        <a:graphic>
          <a:graphicData uri="http://schemas.openxmlformats.org/drawingml/2006/table">
            <a:tbl>
              <a:tblPr>
                <a:tableStyleId>{E8B1032C-EA38-4F05-BA0D-38AFFFC7BED3}</a:tableStyleId>
              </a:tblPr>
              <a:tblGrid>
                <a:gridCol w="1626988"/>
                <a:gridCol w="1850612"/>
                <a:gridCol w="1656000"/>
                <a:gridCol w="1654560"/>
                <a:gridCol w="1657440"/>
              </a:tblGrid>
              <a:tr h="634203">
                <a:tc rowSpan="2">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000" b="1" u="none" strike="noStrike" cap="none" normalizeH="0" baseline="0" dirty="0" smtClean="0">
                          <a:ln>
                            <a:noFill/>
                          </a:ln>
                          <a:effectLst/>
                        </a:rPr>
                        <a:t>Dimensions</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000" b="1" i="0" u="none" strike="noStrike" cap="none" normalizeH="0" baseline="0" dirty="0" smtClean="0">
                          <a:ln>
                            <a:noFill/>
                          </a:ln>
                          <a:solidFill>
                            <a:srgbClr val="000000"/>
                          </a:solidFill>
                          <a:effectLst/>
                          <a:latin typeface="+mn-lt"/>
                          <a:ea typeface="Bitstream Vera Sans" charset="0"/>
                          <a:cs typeface="Bitstream Vera Sans" charset="0"/>
                        </a:rPr>
                        <a:t>(Indicator)</a:t>
                      </a:r>
                    </a:p>
                  </a:txBody>
                  <a:tcPr marL="82944" marR="82944" marT="14402" marB="41476" anchor="ctr" horzOverflow="overflow"/>
                </a:tc>
                <a:tc gridSpan="4">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000" b="1" i="0" u="none" strike="noStrike" cap="none" normalizeH="0" baseline="0" dirty="0" smtClean="0">
                          <a:ln>
                            <a:noFill/>
                          </a:ln>
                          <a:solidFill>
                            <a:srgbClr val="000000"/>
                          </a:solidFill>
                          <a:effectLst/>
                          <a:latin typeface="+mn-lt"/>
                          <a:ea typeface="Bitstream Vera Sans" charset="0"/>
                          <a:cs typeface="Bitstream Vera Sans" charset="0"/>
                        </a:rPr>
                        <a:t>Scale (Level of Mastery)</a:t>
                      </a:r>
                    </a:p>
                  </a:txBody>
                  <a:tcPr marL="82944" marR="82944" marT="14402" marB="41476" anchor="ctr" horzOverflow="overflow"/>
                </a:tc>
                <a:tc hMerge="1">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800" b="1" i="0" u="none" strike="noStrike" cap="none" normalizeH="0" baseline="0" dirty="0" smtClean="0">
                        <a:ln>
                          <a:noFill/>
                        </a:ln>
                        <a:solidFill>
                          <a:srgbClr val="000000"/>
                        </a:solidFill>
                        <a:effectLst/>
                        <a:latin typeface="+mn-lt"/>
                        <a:ea typeface="Bitstream Vera Sans" charset="0"/>
                        <a:cs typeface="Bitstream Vera Sans" charset="0"/>
                      </a:endParaRPr>
                    </a:p>
                  </a:txBody>
                  <a:tcPr marT="15876" anchor="ctr" horzOverflow="overflow"/>
                </a:tc>
                <a:tc hMerge="1">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800" b="1" i="0" u="none" strike="noStrike" cap="none" normalizeH="0" baseline="0" dirty="0" smtClean="0">
                        <a:ln>
                          <a:noFill/>
                        </a:ln>
                        <a:solidFill>
                          <a:srgbClr val="000000"/>
                        </a:solidFill>
                        <a:effectLst/>
                        <a:latin typeface="+mn-lt"/>
                        <a:ea typeface="Bitstream Vera Sans" charset="0"/>
                        <a:cs typeface="Bitstream Vera Sans" charset="0"/>
                      </a:endParaRPr>
                    </a:p>
                  </a:txBody>
                  <a:tcPr marT="15876" anchor="ctr" horzOverflow="overflow"/>
                </a:tc>
                <a:tc hMerge="1">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800" b="1" i="0" u="none" strike="noStrike" cap="none" normalizeH="0" baseline="0" dirty="0" smtClean="0">
                        <a:ln>
                          <a:noFill/>
                        </a:ln>
                        <a:solidFill>
                          <a:srgbClr val="000000"/>
                        </a:solidFill>
                        <a:effectLst/>
                        <a:latin typeface="+mn-lt"/>
                        <a:ea typeface="Bitstream Vera Sans" charset="0"/>
                        <a:cs typeface="Bitstream Vera Sans" charset="0"/>
                      </a:endParaRPr>
                    </a:p>
                  </a:txBody>
                  <a:tcPr marT="15876" anchor="ctr" horzOverflow="overflow"/>
                </a:tc>
              </a:tr>
              <a:tr h="980581">
                <a:tc vMerge="1">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800" b="1" i="0" u="none" strike="noStrike" cap="none" normalizeH="0" baseline="0" dirty="0" smtClean="0">
                        <a:ln>
                          <a:noFill/>
                        </a:ln>
                        <a:solidFill>
                          <a:srgbClr val="000000"/>
                        </a:solidFill>
                        <a:effectLst/>
                        <a:latin typeface="+mn-lt"/>
                        <a:ea typeface="Bitstream Vera Sans" charset="0"/>
                        <a:cs typeface="Bitstream Vera Sans" charset="0"/>
                      </a:endParaRPr>
                    </a:p>
                  </a:txBody>
                  <a:tcPr marT="15876" anchor="ctr" horzOverflow="overflow"/>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000" b="1" u="none" strike="noStrike" cap="none" normalizeH="0" baseline="0" dirty="0" smtClean="0">
                          <a:ln>
                            <a:noFill/>
                          </a:ln>
                          <a:effectLst/>
                        </a:rPr>
                        <a:t>Not demonstrated</a:t>
                      </a:r>
                      <a:endParaRPr kumimoji="0" lang="en-US" sz="20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14402" marB="41476" anchor="ctr" horzOverflow="overflow"/>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000" b="1" u="none" strike="noStrike" cap="none" normalizeH="0" baseline="0" dirty="0" smtClean="0">
                          <a:ln>
                            <a:noFill/>
                          </a:ln>
                          <a:effectLst/>
                        </a:rPr>
                        <a:t>Marginal</a:t>
                      </a:r>
                      <a:endParaRPr kumimoji="0" lang="en-US" sz="20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14402" marB="41476" anchor="ctr" horzOverflow="overflow"/>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000" b="1" u="none" strike="noStrike" cap="none" normalizeH="0" baseline="0" dirty="0" smtClean="0">
                          <a:ln>
                            <a:noFill/>
                          </a:ln>
                          <a:effectLst/>
                        </a:rPr>
                        <a:t>Meets expectations</a:t>
                      </a:r>
                      <a:endParaRPr kumimoji="0" lang="en-US" sz="20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14402" marB="41476" anchor="ctr" horzOverflow="overflow"/>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000" b="1" u="none" strike="noStrike" cap="none" normalizeH="0" baseline="0" smtClean="0">
                          <a:ln>
                            <a:noFill/>
                          </a:ln>
                          <a:effectLst/>
                        </a:rPr>
                        <a:t>Exceeds expectations</a:t>
                      </a:r>
                      <a:endParaRPr kumimoji="0" lang="en-US" sz="20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14402" marB="41476" anchor="ctr" horzOverflow="overflow"/>
                </a:tc>
              </a:tr>
              <a:tr h="910011">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2000" b="1" u="none" strike="noStrike" cap="none" normalizeH="0" baseline="0" dirty="0" smtClean="0">
                        <a:ln>
                          <a:noFill/>
                        </a:ln>
                        <a:effectLst/>
                        <a:latin typeface="+mn-lt"/>
                      </a:endParaRPr>
                    </a:p>
                  </a:txBody>
                  <a:tcPr marL="82944" marR="82944" marT="14402"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20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41476"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20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41476"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20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41476"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20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41476" marB="41476" anchor="ctr" horzOverflow="overflow"/>
                </a:tc>
              </a:tr>
              <a:tr h="910011">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20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14402"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20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41476"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20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41476"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20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41476"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20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41476" marB="41476" anchor="ctr" horzOverflow="overflow"/>
                </a:tc>
              </a:tr>
              <a:tr h="870543">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20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14402"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20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41476"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20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41476"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20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41476"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20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41476" marB="41476" anchor="ctr" horzOverflow="overflow"/>
                </a:tc>
              </a:tr>
            </a:tbl>
          </a:graphicData>
        </a:graphic>
      </p:graphicFrame>
      <p:sp>
        <p:nvSpPr>
          <p:cNvPr id="2" name="Rectangle 1"/>
          <p:cNvSpPr/>
          <p:nvPr/>
        </p:nvSpPr>
        <p:spPr>
          <a:xfrm>
            <a:off x="430412" y="2952773"/>
            <a:ext cx="1172722" cy="341391"/>
          </a:xfrm>
          <a:prstGeom prst="rect">
            <a:avLst/>
          </a:prstGeom>
        </p:spPr>
        <p:txBody>
          <a:bodyPr wrap="none" lIns="82945" tIns="41473" rIns="82945" bIns="41473">
            <a:spAutoFit/>
          </a:bodyPr>
          <a:lstStyle/>
          <a:p>
            <a:pPr algn="ctr">
              <a:lnSpc>
                <a:spcPct val="93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Indicator 1</a:t>
            </a:r>
            <a:endParaRPr lang="en-US" b="1" dirty="0">
              <a:solidFill>
                <a:srgbClr val="000000"/>
              </a:solidFill>
              <a:ea typeface="Bitstream Vera Sans" charset="0"/>
              <a:cs typeface="Bitstream Vera Sans" charset="0"/>
            </a:endParaRPr>
          </a:p>
        </p:txBody>
      </p:sp>
      <p:sp>
        <p:nvSpPr>
          <p:cNvPr id="10" name="Rectangle 9"/>
          <p:cNvSpPr/>
          <p:nvPr/>
        </p:nvSpPr>
        <p:spPr>
          <a:xfrm>
            <a:off x="430412" y="3764758"/>
            <a:ext cx="1172722" cy="341391"/>
          </a:xfrm>
          <a:prstGeom prst="rect">
            <a:avLst/>
          </a:prstGeom>
        </p:spPr>
        <p:txBody>
          <a:bodyPr wrap="none" lIns="82945" tIns="41473" rIns="82945" bIns="41473">
            <a:spAutoFit/>
          </a:bodyPr>
          <a:lstStyle/>
          <a:p>
            <a:pPr algn="ctr">
              <a:lnSpc>
                <a:spcPct val="93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Indicator 2</a:t>
            </a:r>
            <a:endParaRPr lang="en-US" b="1" dirty="0">
              <a:solidFill>
                <a:srgbClr val="000000"/>
              </a:solidFill>
              <a:ea typeface="Bitstream Vera Sans" charset="0"/>
              <a:cs typeface="Bitstream Vera Sans" charset="0"/>
            </a:endParaRPr>
          </a:p>
        </p:txBody>
      </p:sp>
      <p:sp>
        <p:nvSpPr>
          <p:cNvPr id="11" name="Rectangle 10"/>
          <p:cNvSpPr/>
          <p:nvPr/>
        </p:nvSpPr>
        <p:spPr>
          <a:xfrm>
            <a:off x="461730" y="4548650"/>
            <a:ext cx="1172722" cy="341391"/>
          </a:xfrm>
          <a:prstGeom prst="rect">
            <a:avLst/>
          </a:prstGeom>
        </p:spPr>
        <p:txBody>
          <a:bodyPr wrap="none" lIns="82945" tIns="41473" rIns="82945" bIns="41473">
            <a:spAutoFit/>
          </a:bodyPr>
          <a:lstStyle/>
          <a:p>
            <a:pPr algn="ctr">
              <a:lnSpc>
                <a:spcPct val="93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Indicator 3</a:t>
            </a:r>
            <a:endParaRPr lang="en-US" b="1" dirty="0">
              <a:solidFill>
                <a:srgbClr val="000000"/>
              </a:solidFill>
              <a:ea typeface="Bitstream Vera Sans" charset="0"/>
              <a:cs typeface="Bitstream Vera Sans" charset="0"/>
            </a:endParaRPr>
          </a:p>
        </p:txBody>
      </p:sp>
      <p:sp>
        <p:nvSpPr>
          <p:cNvPr id="12" name="Rectangle 11"/>
          <p:cNvSpPr/>
          <p:nvPr/>
        </p:nvSpPr>
        <p:spPr>
          <a:xfrm>
            <a:off x="2385685" y="2952773"/>
            <a:ext cx="1424201" cy="341391"/>
          </a:xfrm>
          <a:prstGeom prst="rect">
            <a:avLst/>
          </a:prstGeom>
        </p:spPr>
        <p:txBody>
          <a:bodyPr wrap="none" lIns="82945" tIns="41473" rIns="82945" bIns="41473">
            <a:spAutoFit/>
          </a:bodyPr>
          <a:lstStyle/>
          <a:p>
            <a:pPr algn="ctr">
              <a:lnSpc>
                <a:spcPct val="93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Descriptor 1a</a:t>
            </a:r>
            <a:endParaRPr lang="en-US" b="1" dirty="0">
              <a:solidFill>
                <a:srgbClr val="000000"/>
              </a:solidFill>
              <a:ea typeface="Bitstream Vera Sans" charset="0"/>
              <a:cs typeface="Bitstream Vera Sans" charset="0"/>
            </a:endParaRPr>
          </a:p>
        </p:txBody>
      </p:sp>
      <p:sp>
        <p:nvSpPr>
          <p:cNvPr id="13" name="Rectangle 12"/>
          <p:cNvSpPr/>
          <p:nvPr/>
        </p:nvSpPr>
        <p:spPr>
          <a:xfrm>
            <a:off x="2385683" y="3764758"/>
            <a:ext cx="1424201" cy="341391"/>
          </a:xfrm>
          <a:prstGeom prst="rect">
            <a:avLst/>
          </a:prstGeom>
        </p:spPr>
        <p:txBody>
          <a:bodyPr wrap="none" lIns="82945" tIns="41473" rIns="82945" bIns="41473">
            <a:spAutoFit/>
          </a:bodyPr>
          <a:lstStyle/>
          <a:p>
            <a:pPr algn="ctr">
              <a:lnSpc>
                <a:spcPct val="93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Descriptor 2a</a:t>
            </a:r>
            <a:endParaRPr lang="en-US" b="1" dirty="0">
              <a:solidFill>
                <a:srgbClr val="000000"/>
              </a:solidFill>
              <a:ea typeface="Bitstream Vera Sans" charset="0"/>
              <a:cs typeface="Bitstream Vera Sans" charset="0"/>
            </a:endParaRPr>
          </a:p>
        </p:txBody>
      </p:sp>
      <p:sp>
        <p:nvSpPr>
          <p:cNvPr id="14" name="Rectangle 13"/>
          <p:cNvSpPr/>
          <p:nvPr/>
        </p:nvSpPr>
        <p:spPr>
          <a:xfrm>
            <a:off x="2417001" y="4548650"/>
            <a:ext cx="1424201" cy="341391"/>
          </a:xfrm>
          <a:prstGeom prst="rect">
            <a:avLst/>
          </a:prstGeom>
        </p:spPr>
        <p:txBody>
          <a:bodyPr wrap="none" lIns="82945" tIns="41473" rIns="82945" bIns="41473">
            <a:spAutoFit/>
          </a:bodyPr>
          <a:lstStyle/>
          <a:p>
            <a:pPr algn="ctr">
              <a:lnSpc>
                <a:spcPct val="93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Descriptor 3a</a:t>
            </a:r>
            <a:endParaRPr lang="en-US" b="1" dirty="0">
              <a:solidFill>
                <a:srgbClr val="000000"/>
              </a:solidFill>
              <a:ea typeface="Bitstream Vera Sans" charset="0"/>
              <a:cs typeface="Bitstream Vera Sans" charset="0"/>
            </a:endParaRPr>
          </a:p>
        </p:txBody>
      </p:sp>
      <p:sp>
        <p:nvSpPr>
          <p:cNvPr id="15" name="Rectangle 14"/>
          <p:cNvSpPr/>
          <p:nvPr/>
        </p:nvSpPr>
        <p:spPr>
          <a:xfrm>
            <a:off x="4018383" y="2952773"/>
            <a:ext cx="1435421" cy="341391"/>
          </a:xfrm>
          <a:prstGeom prst="rect">
            <a:avLst/>
          </a:prstGeom>
        </p:spPr>
        <p:txBody>
          <a:bodyPr wrap="none" lIns="82945" tIns="41473" rIns="82945" bIns="41473">
            <a:spAutoFit/>
          </a:bodyPr>
          <a:lstStyle/>
          <a:p>
            <a:pPr algn="ctr">
              <a:lnSpc>
                <a:spcPct val="93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Descriptor 1b</a:t>
            </a:r>
            <a:endParaRPr lang="en-US" b="1" dirty="0">
              <a:solidFill>
                <a:srgbClr val="000000"/>
              </a:solidFill>
              <a:ea typeface="Bitstream Vera Sans" charset="0"/>
              <a:cs typeface="Bitstream Vera Sans" charset="0"/>
            </a:endParaRPr>
          </a:p>
        </p:txBody>
      </p:sp>
      <p:sp>
        <p:nvSpPr>
          <p:cNvPr id="16" name="Rectangle 15"/>
          <p:cNvSpPr/>
          <p:nvPr/>
        </p:nvSpPr>
        <p:spPr>
          <a:xfrm>
            <a:off x="4018382" y="3764758"/>
            <a:ext cx="1435421" cy="341391"/>
          </a:xfrm>
          <a:prstGeom prst="rect">
            <a:avLst/>
          </a:prstGeom>
        </p:spPr>
        <p:txBody>
          <a:bodyPr wrap="none" lIns="82945" tIns="41473" rIns="82945" bIns="41473">
            <a:spAutoFit/>
          </a:bodyPr>
          <a:lstStyle/>
          <a:p>
            <a:pPr algn="ctr">
              <a:lnSpc>
                <a:spcPct val="93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Descriptor 2b</a:t>
            </a:r>
            <a:endParaRPr lang="en-US" b="1" dirty="0">
              <a:solidFill>
                <a:srgbClr val="000000"/>
              </a:solidFill>
              <a:ea typeface="Bitstream Vera Sans" charset="0"/>
              <a:cs typeface="Bitstream Vera Sans" charset="0"/>
            </a:endParaRPr>
          </a:p>
        </p:txBody>
      </p:sp>
      <p:sp>
        <p:nvSpPr>
          <p:cNvPr id="17" name="Rectangle 16"/>
          <p:cNvSpPr/>
          <p:nvPr/>
        </p:nvSpPr>
        <p:spPr>
          <a:xfrm>
            <a:off x="4049700" y="4548650"/>
            <a:ext cx="1435421" cy="341391"/>
          </a:xfrm>
          <a:prstGeom prst="rect">
            <a:avLst/>
          </a:prstGeom>
        </p:spPr>
        <p:txBody>
          <a:bodyPr wrap="none" lIns="82945" tIns="41473" rIns="82945" bIns="41473">
            <a:spAutoFit/>
          </a:bodyPr>
          <a:lstStyle/>
          <a:p>
            <a:pPr algn="ctr">
              <a:lnSpc>
                <a:spcPct val="93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Descriptor 3b</a:t>
            </a:r>
            <a:endParaRPr lang="en-US" b="1" dirty="0">
              <a:solidFill>
                <a:srgbClr val="000000"/>
              </a:solidFill>
              <a:ea typeface="Bitstream Vera Sans" charset="0"/>
              <a:cs typeface="Bitstream Vera Sans" charset="0"/>
            </a:endParaRPr>
          </a:p>
        </p:txBody>
      </p:sp>
      <p:sp>
        <p:nvSpPr>
          <p:cNvPr id="18" name="Rectangle 17"/>
          <p:cNvSpPr/>
          <p:nvPr/>
        </p:nvSpPr>
        <p:spPr>
          <a:xfrm>
            <a:off x="5695746" y="2952773"/>
            <a:ext cx="1411377" cy="341391"/>
          </a:xfrm>
          <a:prstGeom prst="rect">
            <a:avLst/>
          </a:prstGeom>
        </p:spPr>
        <p:txBody>
          <a:bodyPr wrap="none" lIns="82945" tIns="41473" rIns="82945" bIns="41473">
            <a:spAutoFit/>
          </a:bodyPr>
          <a:lstStyle/>
          <a:p>
            <a:pPr algn="ctr">
              <a:lnSpc>
                <a:spcPct val="93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Descriptor 1c</a:t>
            </a:r>
            <a:endParaRPr lang="en-US" b="1" dirty="0">
              <a:solidFill>
                <a:srgbClr val="000000"/>
              </a:solidFill>
              <a:ea typeface="Bitstream Vera Sans" charset="0"/>
              <a:cs typeface="Bitstream Vera Sans" charset="0"/>
            </a:endParaRPr>
          </a:p>
        </p:txBody>
      </p:sp>
      <p:sp>
        <p:nvSpPr>
          <p:cNvPr id="19" name="Rectangle 18"/>
          <p:cNvSpPr/>
          <p:nvPr/>
        </p:nvSpPr>
        <p:spPr>
          <a:xfrm>
            <a:off x="5695744" y="3764758"/>
            <a:ext cx="1411377" cy="341391"/>
          </a:xfrm>
          <a:prstGeom prst="rect">
            <a:avLst/>
          </a:prstGeom>
        </p:spPr>
        <p:txBody>
          <a:bodyPr wrap="none" lIns="82945" tIns="41473" rIns="82945" bIns="41473">
            <a:spAutoFit/>
          </a:bodyPr>
          <a:lstStyle/>
          <a:p>
            <a:pPr algn="ctr">
              <a:lnSpc>
                <a:spcPct val="93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Descriptor 2c</a:t>
            </a:r>
            <a:endParaRPr lang="en-US" b="1" dirty="0">
              <a:solidFill>
                <a:srgbClr val="000000"/>
              </a:solidFill>
              <a:ea typeface="Bitstream Vera Sans" charset="0"/>
              <a:cs typeface="Bitstream Vera Sans" charset="0"/>
            </a:endParaRPr>
          </a:p>
        </p:txBody>
      </p:sp>
      <p:sp>
        <p:nvSpPr>
          <p:cNvPr id="20" name="Rectangle 19"/>
          <p:cNvSpPr/>
          <p:nvPr/>
        </p:nvSpPr>
        <p:spPr>
          <a:xfrm>
            <a:off x="5727062" y="4548650"/>
            <a:ext cx="1411377" cy="341391"/>
          </a:xfrm>
          <a:prstGeom prst="rect">
            <a:avLst/>
          </a:prstGeom>
        </p:spPr>
        <p:txBody>
          <a:bodyPr wrap="none" lIns="82945" tIns="41473" rIns="82945" bIns="41473">
            <a:spAutoFit/>
          </a:bodyPr>
          <a:lstStyle/>
          <a:p>
            <a:pPr algn="ctr">
              <a:lnSpc>
                <a:spcPct val="93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Descriptor 3c</a:t>
            </a:r>
            <a:endParaRPr lang="en-US" b="1" dirty="0">
              <a:solidFill>
                <a:srgbClr val="000000"/>
              </a:solidFill>
              <a:ea typeface="Bitstream Vera Sans" charset="0"/>
              <a:cs typeface="Bitstream Vera Sans" charset="0"/>
            </a:endParaRPr>
          </a:p>
        </p:txBody>
      </p:sp>
      <p:sp>
        <p:nvSpPr>
          <p:cNvPr id="21" name="Rectangle 20"/>
          <p:cNvSpPr/>
          <p:nvPr/>
        </p:nvSpPr>
        <p:spPr>
          <a:xfrm>
            <a:off x="7322033" y="2952773"/>
            <a:ext cx="1435421" cy="341391"/>
          </a:xfrm>
          <a:prstGeom prst="rect">
            <a:avLst/>
          </a:prstGeom>
        </p:spPr>
        <p:txBody>
          <a:bodyPr wrap="none" lIns="82945" tIns="41473" rIns="82945" bIns="41473">
            <a:spAutoFit/>
          </a:bodyPr>
          <a:lstStyle/>
          <a:p>
            <a:pPr algn="ctr">
              <a:lnSpc>
                <a:spcPct val="93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Descriptor 1d</a:t>
            </a:r>
            <a:endParaRPr lang="en-US" b="1" dirty="0">
              <a:solidFill>
                <a:srgbClr val="000000"/>
              </a:solidFill>
              <a:ea typeface="Bitstream Vera Sans" charset="0"/>
              <a:cs typeface="Bitstream Vera Sans" charset="0"/>
            </a:endParaRPr>
          </a:p>
        </p:txBody>
      </p:sp>
      <p:sp>
        <p:nvSpPr>
          <p:cNvPr id="22" name="Rectangle 21"/>
          <p:cNvSpPr/>
          <p:nvPr/>
        </p:nvSpPr>
        <p:spPr>
          <a:xfrm>
            <a:off x="7322031" y="3764758"/>
            <a:ext cx="1435421" cy="341391"/>
          </a:xfrm>
          <a:prstGeom prst="rect">
            <a:avLst/>
          </a:prstGeom>
        </p:spPr>
        <p:txBody>
          <a:bodyPr wrap="none" lIns="82945" tIns="41473" rIns="82945" bIns="41473">
            <a:spAutoFit/>
          </a:bodyPr>
          <a:lstStyle/>
          <a:p>
            <a:pPr algn="ctr">
              <a:lnSpc>
                <a:spcPct val="93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Descriptor 2d</a:t>
            </a:r>
            <a:endParaRPr lang="en-US" b="1" dirty="0">
              <a:solidFill>
                <a:srgbClr val="000000"/>
              </a:solidFill>
              <a:ea typeface="Bitstream Vera Sans" charset="0"/>
              <a:cs typeface="Bitstream Vera Sans" charset="0"/>
            </a:endParaRPr>
          </a:p>
        </p:txBody>
      </p:sp>
      <p:sp>
        <p:nvSpPr>
          <p:cNvPr id="23" name="Rectangle 22"/>
          <p:cNvSpPr/>
          <p:nvPr/>
        </p:nvSpPr>
        <p:spPr>
          <a:xfrm>
            <a:off x="7353349" y="4548650"/>
            <a:ext cx="1435421" cy="341391"/>
          </a:xfrm>
          <a:prstGeom prst="rect">
            <a:avLst/>
          </a:prstGeom>
        </p:spPr>
        <p:txBody>
          <a:bodyPr wrap="none" lIns="82945" tIns="41473" rIns="82945" bIns="41473">
            <a:spAutoFit/>
          </a:bodyPr>
          <a:lstStyle/>
          <a:p>
            <a:pPr algn="ctr">
              <a:lnSpc>
                <a:spcPct val="93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Descriptor 3d</a:t>
            </a:r>
            <a:endParaRPr lang="en-US" b="1" dirty="0">
              <a:solidFill>
                <a:srgbClr val="000000"/>
              </a:solidFill>
              <a:ea typeface="Bitstream Vera Sans" charset="0"/>
              <a:cs typeface="Bitstream Vera Sans" charset="0"/>
            </a:endParaRPr>
          </a:p>
        </p:txBody>
      </p:sp>
      <p:sp>
        <p:nvSpPr>
          <p:cNvPr id="3" name="Rectangle 2"/>
          <p:cNvSpPr/>
          <p:nvPr/>
        </p:nvSpPr>
        <p:spPr>
          <a:xfrm>
            <a:off x="3841202" y="1600200"/>
            <a:ext cx="1721398" cy="3657600"/>
          </a:xfrm>
          <a:prstGeom prst="rect">
            <a:avLst/>
          </a:prstGeom>
          <a:solidFill>
            <a:schemeClr val="accent4">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5562599" y="1600200"/>
            <a:ext cx="1643919" cy="3657600"/>
          </a:xfrm>
          <a:prstGeom prst="rect">
            <a:avLst/>
          </a:prstGeom>
          <a:solidFill>
            <a:schemeClr val="accent5">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p:cNvSpPr txBox="1"/>
          <p:nvPr/>
        </p:nvSpPr>
        <p:spPr>
          <a:xfrm>
            <a:off x="3809884" y="283029"/>
            <a:ext cx="1771309" cy="707886"/>
          </a:xfrm>
          <a:prstGeom prst="rect">
            <a:avLst/>
          </a:prstGeom>
          <a:noFill/>
        </p:spPr>
        <p:txBody>
          <a:bodyPr wrap="square" rtlCol="0">
            <a:spAutoFit/>
          </a:bodyPr>
          <a:lstStyle/>
          <a:p>
            <a:r>
              <a:rPr lang="en-CA" sz="2000" b="1" dirty="0" smtClean="0">
                <a:solidFill>
                  <a:schemeClr val="accent4"/>
                </a:solidFill>
              </a:rPr>
              <a:t>Threshold performance</a:t>
            </a:r>
            <a:endParaRPr lang="en-CA" sz="2000" b="1" dirty="0">
              <a:solidFill>
                <a:schemeClr val="accent4"/>
              </a:solidFill>
            </a:endParaRPr>
          </a:p>
        </p:txBody>
      </p:sp>
      <p:sp>
        <p:nvSpPr>
          <p:cNvPr id="25" name="TextBox 24"/>
          <p:cNvSpPr txBox="1"/>
          <p:nvPr/>
        </p:nvSpPr>
        <p:spPr>
          <a:xfrm>
            <a:off x="5727062" y="304800"/>
            <a:ext cx="1771309" cy="707886"/>
          </a:xfrm>
          <a:prstGeom prst="rect">
            <a:avLst/>
          </a:prstGeom>
          <a:noFill/>
        </p:spPr>
        <p:txBody>
          <a:bodyPr wrap="square" rtlCol="0">
            <a:spAutoFit/>
          </a:bodyPr>
          <a:lstStyle/>
          <a:p>
            <a:r>
              <a:rPr lang="en-CA" sz="2000" b="1" dirty="0" smtClean="0">
                <a:solidFill>
                  <a:schemeClr val="accent5"/>
                </a:solidFill>
              </a:rPr>
              <a:t>Target performance</a:t>
            </a:r>
            <a:endParaRPr lang="en-CA" sz="2000" b="1" dirty="0">
              <a:solidFill>
                <a:schemeClr val="accent5"/>
              </a:solidFill>
            </a:endParaRPr>
          </a:p>
        </p:txBody>
      </p:sp>
      <p:cxnSp>
        <p:nvCxnSpPr>
          <p:cNvPr id="7" name="Straight Arrow Connector 6"/>
          <p:cNvCxnSpPr>
            <a:stCxn id="4" idx="2"/>
            <a:endCxn id="3" idx="0"/>
          </p:cNvCxnSpPr>
          <p:nvPr/>
        </p:nvCxnSpPr>
        <p:spPr>
          <a:xfrm>
            <a:off x="4695539" y="990915"/>
            <a:ext cx="6362" cy="609285"/>
          </a:xfrm>
          <a:prstGeom prst="straightConnector1">
            <a:avLst/>
          </a:prstGeom>
          <a:ln w="508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341183" y="990914"/>
            <a:ext cx="6362" cy="609285"/>
          </a:xfrm>
          <a:prstGeom prst="straightConnector1">
            <a:avLst/>
          </a:prstGeom>
          <a:ln w="508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09826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par>
                                <p:cTn id="42" presetID="10"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P spid="20" grpId="0"/>
      <p:bldP spid="21" grpId="0"/>
      <p:bldP spid="22" grpId="0"/>
      <p:bldP spid="23" grpId="0"/>
      <p:bldP spid="3" grpId="0" animBg="1"/>
      <p:bldP spid="24" grpId="0" animBg="1"/>
      <p:bldP spid="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9895" y="813375"/>
            <a:ext cx="3172331" cy="584775"/>
          </a:xfrm>
          <a:prstGeom prst="rect">
            <a:avLst/>
          </a:prstGeom>
        </p:spPr>
        <p:txBody>
          <a:bodyPr wrap="square">
            <a:spAutoFit/>
          </a:bodyPr>
          <a:lstStyle/>
          <a:p>
            <a:r>
              <a:rPr lang="en-CA" sz="3200" b="1" dirty="0" smtClean="0"/>
              <a:t>Course instructor</a:t>
            </a:r>
            <a:endParaRPr lang="en-CA" sz="3200" b="1" dirty="0"/>
          </a:p>
        </p:txBody>
      </p:sp>
      <p:sp>
        <p:nvSpPr>
          <p:cNvPr id="6" name="Rectangle 5"/>
          <p:cNvSpPr/>
          <p:nvPr/>
        </p:nvSpPr>
        <p:spPr>
          <a:xfrm>
            <a:off x="6096000" y="320932"/>
            <a:ext cx="3093378" cy="1569660"/>
          </a:xfrm>
          <a:prstGeom prst="rect">
            <a:avLst/>
          </a:prstGeom>
        </p:spPr>
        <p:txBody>
          <a:bodyPr wrap="square">
            <a:spAutoFit/>
          </a:bodyPr>
          <a:lstStyle/>
          <a:p>
            <a:r>
              <a:rPr lang="en-CA" sz="3200" b="1" dirty="0" smtClean="0"/>
              <a:t>CEAB program improvement processes</a:t>
            </a:r>
            <a:endParaRPr lang="en-CA" sz="3200" b="1" dirty="0"/>
          </a:p>
        </p:txBody>
      </p:sp>
      <p:sp>
        <p:nvSpPr>
          <p:cNvPr id="7" name="Left-Right Arrow 6"/>
          <p:cNvSpPr/>
          <p:nvPr/>
        </p:nvSpPr>
        <p:spPr>
          <a:xfrm>
            <a:off x="3505200" y="839062"/>
            <a:ext cx="2133600" cy="533400"/>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56138" y="2975429"/>
            <a:ext cx="9087862" cy="1077218"/>
          </a:xfrm>
          <a:prstGeom prst="rect">
            <a:avLst/>
          </a:prstGeom>
        </p:spPr>
        <p:txBody>
          <a:bodyPr wrap="square">
            <a:spAutoFit/>
          </a:bodyPr>
          <a:lstStyle/>
          <a:p>
            <a:r>
              <a:rPr lang="en-CA" sz="3200" b="1" dirty="0" smtClean="0"/>
              <a:t>Develop sustainable process to evaluate performance against expectations</a:t>
            </a:r>
            <a:endParaRPr lang="en-CA" sz="3200" b="1" dirty="0"/>
          </a:p>
        </p:txBody>
      </p:sp>
      <p:sp>
        <p:nvSpPr>
          <p:cNvPr id="10" name="Rectangle 9"/>
          <p:cNvSpPr/>
          <p:nvPr/>
        </p:nvSpPr>
        <p:spPr>
          <a:xfrm>
            <a:off x="104269" y="5181600"/>
            <a:ext cx="8991600" cy="584775"/>
          </a:xfrm>
          <a:prstGeom prst="rect">
            <a:avLst/>
          </a:prstGeom>
        </p:spPr>
        <p:txBody>
          <a:bodyPr wrap="square">
            <a:spAutoFit/>
          </a:bodyPr>
          <a:lstStyle/>
          <a:p>
            <a:r>
              <a:rPr lang="en-CA" sz="3200" b="1" dirty="0" smtClean="0"/>
              <a:t>Facilitate a long-term collaboration with colleagues</a:t>
            </a:r>
            <a:endParaRPr lang="en-CA" sz="3200" b="1"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33118837"/>
              </p:ext>
            </p:extLst>
          </p:nvPr>
        </p:nvGraphicFramePr>
        <p:xfrm>
          <a:off x="228600" y="152400"/>
          <a:ext cx="8686800" cy="6667970"/>
        </p:xfrm>
        <a:graphic>
          <a:graphicData uri="http://schemas.openxmlformats.org/drawingml/2006/table">
            <a:tbl>
              <a:tblPr/>
              <a:tblGrid>
                <a:gridCol w="1371600"/>
                <a:gridCol w="2286000"/>
                <a:gridCol w="2133601"/>
                <a:gridCol w="2171699"/>
                <a:gridCol w="723900"/>
              </a:tblGrid>
              <a:tr h="475555">
                <a:tc gridSpan="5">
                  <a:txBody>
                    <a:bodyPr/>
                    <a:lstStyle/>
                    <a:p>
                      <a:pPr algn="ctr" fontAlgn="base"/>
                      <a:r>
                        <a:rPr lang="en-CA" sz="1600" b="1" i="0" u="none" strike="noStrike" dirty="0">
                          <a:effectLst/>
                          <a:latin typeface="inherit"/>
                        </a:rPr>
                        <a:t>ANALYTIC rubric for grading oral presentations</a:t>
                      </a:r>
                      <a:r>
                        <a:rPr lang="en-CA" sz="1600" b="0" i="0" u="none" strike="noStrike" dirty="0">
                          <a:effectLst/>
                          <a:latin typeface="inherit"/>
                        </a:rPr>
                        <a:t/>
                      </a:r>
                      <a:br>
                        <a:rPr lang="en-CA" sz="1600" b="0" i="0" u="none" strike="noStrike" dirty="0">
                          <a:effectLst/>
                          <a:latin typeface="inherit"/>
                        </a:rPr>
                      </a:br>
                      <a:r>
                        <a:rPr lang="en-CA" sz="1600" b="0" i="0" u="none" strike="noStrike" dirty="0">
                          <a:effectLst/>
                          <a:latin typeface="inherit"/>
                        </a:rPr>
                        <a:t>(</a:t>
                      </a:r>
                      <a:r>
                        <a:rPr lang="en-CA" sz="1600" b="0" i="0" u="sng" strike="noStrike" dirty="0">
                          <a:effectLst/>
                          <a:latin typeface="inherit"/>
                        </a:rPr>
                        <a:t>Assessing Academic Programs in Higher Education</a:t>
                      </a:r>
                      <a:r>
                        <a:rPr lang="en-CA" sz="1600" b="0" i="0" u="none" strike="noStrike" dirty="0">
                          <a:effectLst/>
                          <a:latin typeface="inherit"/>
                        </a:rPr>
                        <a:t> by Allen 2004)</a:t>
                      </a:r>
                    </a:p>
                  </a:txBody>
                  <a:tcPr marL="17035" marR="17035" marT="17035" marB="17035" anchor="ctr">
                    <a:lnL>
                      <a:noFill/>
                    </a:lnL>
                    <a:lnR>
                      <a:noFill/>
                    </a:lnR>
                    <a:lnT>
                      <a:noFill/>
                    </a:lnT>
                    <a:lnB w="9525" cap="flat" cmpd="sng" algn="ctr">
                      <a:solidFill>
                        <a:srgbClr val="000000"/>
                      </a:solidFill>
                      <a:prstDash val="solid"/>
                      <a:round/>
                      <a:headEnd type="none" w="med" len="med"/>
                      <a:tailEnd type="none" w="med" len="med"/>
                    </a:lnB>
                    <a:solidFill>
                      <a:srgbClr val="A0A0A4"/>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333480">
                <a:tc>
                  <a:txBody>
                    <a:bodyPr/>
                    <a:lstStyle/>
                    <a:p>
                      <a:pPr algn="ctr" fontAlgn="base"/>
                      <a:r>
                        <a:rPr lang="en-CA" sz="1400" b="0" i="0" u="none" strike="noStrike" dirty="0">
                          <a:effectLst/>
                          <a:latin typeface="inherit"/>
                        </a:rPr>
                        <a:t> </a:t>
                      </a:r>
                    </a:p>
                  </a:txBody>
                  <a:tcPr marL="17035" marR="17035" marT="17035" marB="17035">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CA" sz="1600" b="1" i="0" u="none" strike="noStrike" dirty="0">
                          <a:effectLst/>
                          <a:latin typeface="inherit"/>
                        </a:rPr>
                        <a:t>Below expectation</a:t>
                      </a:r>
                      <a:endParaRPr lang="en-CA" sz="1600" b="0" i="0" u="none" strike="noStrike" dirty="0">
                        <a:effectLst/>
                        <a:latin typeface="inherit"/>
                      </a:endParaRPr>
                    </a:p>
                  </a:txBody>
                  <a:tcPr marL="17035" marR="17035" marT="17035" marB="1703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CA" sz="1600" b="1" i="0" u="none" strike="noStrike">
                          <a:effectLst/>
                          <a:latin typeface="inherit"/>
                        </a:rPr>
                        <a:t>Satisfactory</a:t>
                      </a:r>
                      <a:endParaRPr lang="en-CA" sz="1600" b="0" i="0" u="none" strike="noStrike">
                        <a:effectLst/>
                        <a:latin typeface="inherit"/>
                      </a:endParaRPr>
                    </a:p>
                  </a:txBody>
                  <a:tcPr marL="17035" marR="17035" marT="17035" marB="1703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CA" sz="1600" b="1" i="0" u="none" strike="noStrike">
                          <a:effectLst/>
                          <a:latin typeface="inherit"/>
                        </a:rPr>
                        <a:t>Exemplary</a:t>
                      </a:r>
                      <a:endParaRPr lang="en-CA" sz="1600" b="0" i="0" u="none" strike="noStrike">
                        <a:effectLst/>
                        <a:latin typeface="inherit"/>
                      </a:endParaRPr>
                    </a:p>
                  </a:txBody>
                  <a:tcPr marL="17035" marR="17035" marT="17035" marB="1703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CA" sz="1600" b="1" i="0" u="none" strike="noStrike">
                          <a:effectLst/>
                          <a:latin typeface="inherit"/>
                        </a:rPr>
                        <a:t>Score</a:t>
                      </a:r>
                      <a:endParaRPr lang="en-CA" sz="1600" b="0" i="0" u="none" strike="noStrike">
                        <a:effectLst/>
                        <a:latin typeface="inherit"/>
                      </a:endParaRPr>
                    </a:p>
                  </a:txBody>
                  <a:tcPr marL="17035" marR="17035" marT="17035" marB="1703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1095965">
                <a:tc rowSpan="2">
                  <a:txBody>
                    <a:bodyPr/>
                    <a:lstStyle/>
                    <a:p>
                      <a:pPr algn="l" fontAlgn="base"/>
                      <a:r>
                        <a:rPr lang="en-CA" sz="1600" b="1" i="0" u="none" strike="noStrike" dirty="0">
                          <a:effectLst/>
                          <a:latin typeface="inherit"/>
                        </a:rPr>
                        <a:t>Organization</a:t>
                      </a:r>
                      <a:endParaRPr lang="en-CA" sz="1600" b="0" i="0" u="none" strike="noStrike" dirty="0">
                        <a:effectLst/>
                        <a:latin typeface="inherit"/>
                      </a:endParaRPr>
                    </a:p>
                  </a:txBody>
                  <a:tcPr marL="17035" marR="17035" marT="17035" marB="17035">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fontAlgn="base"/>
                      <a:r>
                        <a:rPr lang="en-CA" sz="1600" b="0" i="0" u="none" strike="noStrike" dirty="0">
                          <a:effectLst/>
                          <a:latin typeface="inherit"/>
                        </a:rPr>
                        <a:t>No apparent organization. Evidence is not used to support assertions.</a:t>
                      </a:r>
                    </a:p>
                  </a:txBody>
                  <a:tcPr marL="17035" marR="17035" marT="17035" marB="1703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solidFill>
                      <a:srgbClr val="FFFFFF"/>
                    </a:solidFill>
                  </a:tcPr>
                </a:tc>
                <a:tc>
                  <a:txBody>
                    <a:bodyPr/>
                    <a:lstStyle/>
                    <a:p>
                      <a:pPr algn="l" fontAlgn="base"/>
                      <a:r>
                        <a:rPr lang="en-CA" sz="1600" b="0" i="0" u="none" strike="noStrike" dirty="0">
                          <a:effectLst/>
                          <a:latin typeface="inherit"/>
                        </a:rPr>
                        <a:t>The presentation has a focus and provides some evidence that supports conclusions.</a:t>
                      </a:r>
                    </a:p>
                  </a:txBody>
                  <a:tcPr marL="17035" marR="17035" marT="17035" marB="1703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solidFill>
                      <a:srgbClr val="FFFFFF"/>
                    </a:solidFill>
                  </a:tcPr>
                </a:tc>
                <a:tc>
                  <a:txBody>
                    <a:bodyPr/>
                    <a:lstStyle/>
                    <a:p>
                      <a:pPr algn="l" fontAlgn="base"/>
                      <a:r>
                        <a:rPr lang="en-CA" sz="1600" b="0" i="0" u="none" strike="noStrike" dirty="0">
                          <a:effectLst/>
                          <a:latin typeface="inherit"/>
                        </a:rPr>
                        <a:t>The presentation is carefully organized and provides convincing evidence to support conclusions</a:t>
                      </a:r>
                    </a:p>
                  </a:txBody>
                  <a:tcPr marL="17035" marR="17035" marT="17035" marB="1703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solidFill>
                      <a:srgbClr val="FFFFFF"/>
                    </a:solidFill>
                  </a:tcPr>
                </a:tc>
                <a:tc rowSpan="2">
                  <a:txBody>
                    <a:bodyPr/>
                    <a:lstStyle/>
                    <a:p>
                      <a:pPr algn="l" fontAlgn="base"/>
                      <a:r>
                        <a:rPr lang="en-CA" sz="1600" b="0" i="0" u="none" strike="noStrike" dirty="0">
                          <a:effectLst/>
                          <a:latin typeface="inherit"/>
                        </a:rPr>
                        <a:t> </a:t>
                      </a:r>
                    </a:p>
                  </a:txBody>
                  <a:tcPr marL="17035" marR="17035" marT="17035" marB="1703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191407">
                <a:tc vMerge="1">
                  <a:txBody>
                    <a:bodyPr/>
                    <a:lstStyle/>
                    <a:p>
                      <a:endParaRPr lang="en-CA"/>
                    </a:p>
                  </a:txBody>
                  <a:tcPr/>
                </a:tc>
                <a:tc>
                  <a:txBody>
                    <a:bodyPr/>
                    <a:lstStyle/>
                    <a:p>
                      <a:pPr algn="ctr" fontAlgn="base"/>
                      <a:r>
                        <a:rPr lang="en-CA" sz="1600" b="0" i="0" u="none" strike="noStrike">
                          <a:effectLst/>
                          <a:latin typeface="inherit"/>
                        </a:rPr>
                        <a:t>(0 – 2)</a:t>
                      </a:r>
                    </a:p>
                  </a:txBody>
                  <a:tcPr marL="17035" marR="17035" marT="17035" marB="1703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CA" sz="1600" b="0" i="0" u="none" strike="noStrike" dirty="0">
                          <a:effectLst/>
                          <a:latin typeface="inherit"/>
                        </a:rPr>
                        <a:t>(3 – 5)</a:t>
                      </a:r>
                    </a:p>
                  </a:txBody>
                  <a:tcPr marL="17035" marR="17035" marT="17035" marB="1703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CA" sz="1600" b="0" i="0" u="none" strike="noStrike">
                          <a:effectLst/>
                          <a:latin typeface="inherit"/>
                        </a:rPr>
                        <a:t>(6 – 8)</a:t>
                      </a:r>
                    </a:p>
                  </a:txBody>
                  <a:tcPr marL="17035" marR="17035" marT="17035" marB="1703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solidFill>
                      <a:srgbClr val="FFFFFF"/>
                    </a:solidFill>
                  </a:tcPr>
                </a:tc>
                <a:tc vMerge="1">
                  <a:txBody>
                    <a:bodyPr/>
                    <a:lstStyle/>
                    <a:p>
                      <a:endParaRPr lang="en-CA"/>
                    </a:p>
                  </a:txBody>
                  <a:tcPr/>
                </a:tc>
              </a:tr>
              <a:tr h="1347865">
                <a:tc rowSpan="2">
                  <a:txBody>
                    <a:bodyPr/>
                    <a:lstStyle/>
                    <a:p>
                      <a:pPr algn="l" fontAlgn="base"/>
                      <a:r>
                        <a:rPr lang="en-CA" sz="1600" b="1" i="0" u="none" strike="noStrike" dirty="0">
                          <a:effectLst/>
                          <a:latin typeface="inherit"/>
                        </a:rPr>
                        <a:t>Content</a:t>
                      </a:r>
                      <a:endParaRPr lang="en-CA" sz="1600" b="0" i="0" u="none" strike="noStrike" dirty="0">
                        <a:effectLst/>
                        <a:latin typeface="inherit"/>
                      </a:endParaRPr>
                    </a:p>
                  </a:txBody>
                  <a:tcPr marL="17035" marR="17035" marT="17035" marB="17035">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fontAlgn="base"/>
                      <a:r>
                        <a:rPr lang="en-CA" sz="1600" b="0" i="0" u="none" strike="noStrike">
                          <a:effectLst/>
                          <a:latin typeface="inherit"/>
                        </a:rPr>
                        <a:t>The content is inaccurate or overly general.  Listeners are unlikely to learn anything or may be misled.</a:t>
                      </a:r>
                    </a:p>
                  </a:txBody>
                  <a:tcPr marL="17035" marR="17035" marT="17035" marB="1703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solidFill>
                      <a:srgbClr val="FFFFFF"/>
                    </a:solidFill>
                  </a:tcPr>
                </a:tc>
                <a:tc>
                  <a:txBody>
                    <a:bodyPr/>
                    <a:lstStyle/>
                    <a:p>
                      <a:pPr algn="l" fontAlgn="base"/>
                      <a:r>
                        <a:rPr lang="en-CA" sz="1600" b="0" i="0" u="none" strike="noStrike" dirty="0">
                          <a:effectLst/>
                          <a:latin typeface="inherit"/>
                        </a:rPr>
                        <a:t>The content is generally accurate, but incomplete.  Listeners may learn some isolated facts, but they are unlikely to gain new insights about the topic.</a:t>
                      </a:r>
                    </a:p>
                  </a:txBody>
                  <a:tcPr marL="17035" marR="17035" marT="17035" marB="1703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solidFill>
                      <a:srgbClr val="FFFFFF"/>
                    </a:solidFill>
                  </a:tcPr>
                </a:tc>
                <a:tc>
                  <a:txBody>
                    <a:bodyPr/>
                    <a:lstStyle/>
                    <a:p>
                      <a:pPr algn="l" fontAlgn="base"/>
                      <a:r>
                        <a:rPr lang="en-CA" sz="1600" b="0" i="0" u="none" strike="noStrike" dirty="0">
                          <a:effectLst/>
                          <a:latin typeface="inherit"/>
                        </a:rPr>
                        <a:t>The content is accurate and complete.  Listeners are likely to gain new insights about the topic.</a:t>
                      </a:r>
                    </a:p>
                  </a:txBody>
                  <a:tcPr marL="17035" marR="17035" marT="17035" marB="1703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solidFill>
                      <a:srgbClr val="FFFFFF"/>
                    </a:solidFill>
                  </a:tcPr>
                </a:tc>
                <a:tc rowSpan="2">
                  <a:txBody>
                    <a:bodyPr/>
                    <a:lstStyle/>
                    <a:p>
                      <a:pPr algn="l" fontAlgn="base"/>
                      <a:r>
                        <a:rPr lang="en-CA" sz="1600" b="0" i="0" u="none" strike="noStrike" dirty="0">
                          <a:effectLst/>
                          <a:latin typeface="inherit"/>
                        </a:rPr>
                        <a:t> </a:t>
                      </a:r>
                    </a:p>
                  </a:txBody>
                  <a:tcPr marL="17035" marR="17035" marT="17035" marB="1703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191407">
                <a:tc vMerge="1">
                  <a:txBody>
                    <a:bodyPr/>
                    <a:lstStyle/>
                    <a:p>
                      <a:endParaRPr lang="en-CA"/>
                    </a:p>
                  </a:txBody>
                  <a:tcPr/>
                </a:tc>
                <a:tc>
                  <a:txBody>
                    <a:bodyPr/>
                    <a:lstStyle/>
                    <a:p>
                      <a:pPr algn="ctr" fontAlgn="base"/>
                      <a:r>
                        <a:rPr lang="en-CA" sz="1600" b="0" i="0" u="none" strike="noStrike">
                          <a:effectLst/>
                          <a:latin typeface="inherit"/>
                        </a:rPr>
                        <a:t>(0 – 2)</a:t>
                      </a:r>
                    </a:p>
                  </a:txBody>
                  <a:tcPr marL="17035" marR="17035" marT="17035" marB="1703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CA" sz="1600" b="0" i="0" u="none" strike="noStrike">
                          <a:effectLst/>
                          <a:latin typeface="inherit"/>
                        </a:rPr>
                        <a:t>(5 – 7)</a:t>
                      </a:r>
                    </a:p>
                  </a:txBody>
                  <a:tcPr marL="17035" marR="17035" marT="17035" marB="1703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CA" sz="1600" b="0" i="0" u="none" strike="noStrike" dirty="0">
                          <a:effectLst/>
                          <a:latin typeface="inherit"/>
                        </a:rPr>
                        <a:t>(10 – 13)</a:t>
                      </a:r>
                    </a:p>
                  </a:txBody>
                  <a:tcPr marL="17035" marR="17035" marT="17035" marB="1703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solidFill>
                      <a:srgbClr val="FFFFFF"/>
                    </a:solidFill>
                  </a:tcPr>
                </a:tc>
                <a:tc vMerge="1">
                  <a:txBody>
                    <a:bodyPr/>
                    <a:lstStyle/>
                    <a:p>
                      <a:endParaRPr lang="en-CA"/>
                    </a:p>
                  </a:txBody>
                  <a:tcPr/>
                </a:tc>
              </a:tr>
              <a:tr h="1352770">
                <a:tc rowSpan="2">
                  <a:txBody>
                    <a:bodyPr/>
                    <a:lstStyle/>
                    <a:p>
                      <a:pPr algn="l" fontAlgn="base"/>
                      <a:r>
                        <a:rPr lang="en-CA" sz="1600" b="1" i="0" u="none" strike="noStrike" dirty="0">
                          <a:effectLst/>
                          <a:latin typeface="inherit"/>
                        </a:rPr>
                        <a:t>Style</a:t>
                      </a:r>
                      <a:endParaRPr lang="en-CA" sz="1600" b="0" i="0" u="none" strike="noStrike" dirty="0">
                        <a:effectLst/>
                        <a:latin typeface="inherit"/>
                      </a:endParaRPr>
                    </a:p>
                  </a:txBody>
                  <a:tcPr marL="17035" marR="17035" marT="17035" marB="17035">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l" fontAlgn="base"/>
                      <a:r>
                        <a:rPr lang="en-CA" sz="1600" b="0" i="0" u="none" strike="noStrike">
                          <a:effectLst/>
                          <a:latin typeface="inherit"/>
                        </a:rPr>
                        <a:t>The speaker appears anxious and uncomfortable, and reads notes, rather than speaks.  Listeners are largely ignored.</a:t>
                      </a:r>
                    </a:p>
                  </a:txBody>
                  <a:tcPr marL="17035" marR="17035" marT="17035" marB="1703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solidFill>
                      <a:srgbClr val="FFFFFF"/>
                    </a:solidFill>
                  </a:tcPr>
                </a:tc>
                <a:tc>
                  <a:txBody>
                    <a:bodyPr/>
                    <a:lstStyle/>
                    <a:p>
                      <a:pPr algn="l" fontAlgn="base"/>
                      <a:r>
                        <a:rPr lang="en-CA" sz="1600" b="0" i="0" u="none" strike="noStrike">
                          <a:effectLst/>
                          <a:latin typeface="inherit"/>
                        </a:rPr>
                        <a:t>The speaker is generally relaxed and comfortable, but too often relies on notes.  Listeners are sometimes ignored or misunderstood.</a:t>
                      </a:r>
                    </a:p>
                  </a:txBody>
                  <a:tcPr marL="17035" marR="17035" marT="17035" marB="1703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solidFill>
                      <a:srgbClr val="FFFFFF"/>
                    </a:solidFill>
                  </a:tcPr>
                </a:tc>
                <a:tc>
                  <a:txBody>
                    <a:bodyPr/>
                    <a:lstStyle/>
                    <a:p>
                      <a:pPr algn="l" fontAlgn="base"/>
                      <a:r>
                        <a:rPr lang="en-CA" sz="1600" b="0" i="0" u="none" strike="noStrike" dirty="0">
                          <a:effectLst/>
                          <a:latin typeface="inherit"/>
                        </a:rPr>
                        <a:t>The speaker is relaxed and comfortable, speaks without undue reliance on notes, and interacts effectively with listeners.</a:t>
                      </a:r>
                    </a:p>
                  </a:txBody>
                  <a:tcPr marL="17035" marR="17035" marT="17035" marB="1703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solidFill>
                      <a:srgbClr val="FFFFFF"/>
                    </a:solidFill>
                  </a:tcPr>
                </a:tc>
                <a:tc rowSpan="2">
                  <a:txBody>
                    <a:bodyPr/>
                    <a:lstStyle/>
                    <a:p>
                      <a:pPr algn="l" fontAlgn="base"/>
                      <a:r>
                        <a:rPr lang="en-CA" sz="1600" b="0" i="0" u="none" strike="noStrike" dirty="0">
                          <a:effectLst/>
                          <a:latin typeface="inherit"/>
                        </a:rPr>
                        <a:t> </a:t>
                      </a:r>
                    </a:p>
                  </a:txBody>
                  <a:tcPr marL="17035" marR="17035" marT="17035" marB="17035" anchor="ctr">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r>
              <a:tr h="191407">
                <a:tc vMerge="1">
                  <a:txBody>
                    <a:bodyPr/>
                    <a:lstStyle/>
                    <a:p>
                      <a:endParaRPr lang="en-CA"/>
                    </a:p>
                  </a:txBody>
                  <a:tcPr/>
                </a:tc>
                <a:tc>
                  <a:txBody>
                    <a:bodyPr/>
                    <a:lstStyle/>
                    <a:p>
                      <a:pPr algn="ctr" fontAlgn="base"/>
                      <a:r>
                        <a:rPr lang="en-CA" sz="1600" b="0" i="0" u="none" strike="noStrike">
                          <a:effectLst/>
                          <a:latin typeface="inherit"/>
                        </a:rPr>
                        <a:t>(0 – 2)</a:t>
                      </a:r>
                    </a:p>
                  </a:txBody>
                  <a:tcPr marL="17035" marR="17035" marT="17035" marB="1703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CA" sz="1600" b="0" i="0" u="none" strike="noStrike">
                          <a:effectLst/>
                          <a:latin typeface="inherit"/>
                        </a:rPr>
                        <a:t>(3 – 6)</a:t>
                      </a:r>
                    </a:p>
                  </a:txBody>
                  <a:tcPr marL="17035" marR="17035" marT="17035" marB="1703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solidFill>
                      <a:srgbClr val="FFFFFF"/>
                    </a:solidFill>
                  </a:tcPr>
                </a:tc>
                <a:tc>
                  <a:txBody>
                    <a:bodyPr/>
                    <a:lstStyle/>
                    <a:p>
                      <a:pPr algn="ctr" fontAlgn="base"/>
                      <a:r>
                        <a:rPr lang="en-CA" sz="1600" b="0" i="0" u="none" strike="noStrike" dirty="0">
                          <a:effectLst/>
                          <a:latin typeface="inherit"/>
                        </a:rPr>
                        <a:t>(7 – 9)</a:t>
                      </a:r>
                    </a:p>
                  </a:txBody>
                  <a:tcPr marL="17035" marR="17035" marT="17035" marB="1703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solidFill>
                      <a:srgbClr val="FFFFFF"/>
                    </a:solidFill>
                  </a:tcPr>
                </a:tc>
                <a:tc vMerge="1">
                  <a:txBody>
                    <a:bodyPr/>
                    <a:lstStyle/>
                    <a:p>
                      <a:endParaRPr lang="en-CA"/>
                    </a:p>
                  </a:txBody>
                  <a:tcPr/>
                </a:tc>
              </a:tr>
            </a:tbl>
          </a:graphicData>
        </a:graphic>
      </p:graphicFrame>
    </p:spTree>
    <p:extLst>
      <p:ext uri="{BB962C8B-B14F-4D97-AF65-F5344CB8AC3E}">
        <p14:creationId xmlns:p14="http://schemas.microsoft.com/office/powerpoint/2010/main" val="95220456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825162014"/>
              </p:ext>
            </p:extLst>
          </p:nvPr>
        </p:nvGraphicFramePr>
        <p:xfrm>
          <a:off x="0" y="0"/>
          <a:ext cx="9144000" cy="6857999"/>
        </p:xfrm>
        <a:graphic>
          <a:graphicData uri="http://schemas.openxmlformats.org/drawingml/2006/table">
            <a:tbl>
              <a:tblPr>
                <a:tableStyleId>{2D5ABB26-0587-4C30-8999-92F81FD0307C}</a:tableStyleId>
              </a:tblPr>
              <a:tblGrid>
                <a:gridCol w="1606691"/>
                <a:gridCol w="1666871"/>
                <a:gridCol w="1884503"/>
                <a:gridCol w="1686465"/>
                <a:gridCol w="1686465"/>
                <a:gridCol w="613005"/>
              </a:tblGrid>
              <a:tr h="579360">
                <a:tc>
                  <a:txBody>
                    <a:bodyPr/>
                    <a:lstStyle/>
                    <a:p>
                      <a:pPr algn="ctr">
                        <a:spcAft>
                          <a:spcPts val="0"/>
                        </a:spcAft>
                      </a:pPr>
                      <a:r>
                        <a:rPr lang="en-US" sz="1600" b="1" kern="50" dirty="0">
                          <a:effectLst/>
                        </a:rPr>
                        <a:t> </a:t>
                      </a:r>
                      <a:endParaRPr lang="en-CA" sz="1600" b="1" kern="50" dirty="0">
                        <a:effectLst/>
                        <a:latin typeface="Calibri"/>
                        <a:ea typeface="Calibri"/>
                        <a:cs typeface="Times New Roman"/>
                      </a:endParaRPr>
                    </a:p>
                  </a:txBody>
                  <a:tcPr marL="68029" marR="68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b="1" kern="50">
                          <a:effectLst/>
                        </a:rPr>
                        <a:t>0-3</a:t>
                      </a:r>
                      <a:endParaRPr lang="en-CA" sz="1600" b="1" kern="50">
                        <a:effectLst/>
                      </a:endParaRPr>
                    </a:p>
                    <a:p>
                      <a:pPr algn="ctr">
                        <a:spcAft>
                          <a:spcPts val="0"/>
                        </a:spcAft>
                      </a:pPr>
                      <a:r>
                        <a:rPr lang="en-US" sz="1600" b="1" kern="50">
                          <a:effectLst/>
                        </a:rPr>
                        <a:t>(not demonstrated)</a:t>
                      </a:r>
                      <a:endParaRPr lang="en-CA" sz="1600" b="1" kern="50">
                        <a:effectLst/>
                        <a:latin typeface="Calibri"/>
                        <a:ea typeface="Calibri"/>
                        <a:cs typeface="Times New Roman"/>
                      </a:endParaRPr>
                    </a:p>
                  </a:txBody>
                  <a:tcPr marL="68029" marR="68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b="1" kern="50" dirty="0">
                          <a:effectLst/>
                        </a:rPr>
                        <a:t>4</a:t>
                      </a:r>
                      <a:endParaRPr lang="en-CA" sz="1600" b="1" kern="50" dirty="0">
                        <a:effectLst/>
                      </a:endParaRPr>
                    </a:p>
                    <a:p>
                      <a:pPr algn="ctr">
                        <a:spcAft>
                          <a:spcPts val="0"/>
                        </a:spcAft>
                      </a:pPr>
                      <a:r>
                        <a:rPr lang="en-US" sz="1600" b="1" kern="50" dirty="0">
                          <a:effectLst/>
                        </a:rPr>
                        <a:t>(marginal)</a:t>
                      </a:r>
                      <a:endParaRPr lang="en-CA" sz="1600" b="1" kern="50" dirty="0">
                        <a:effectLst/>
                        <a:latin typeface="Calibri"/>
                        <a:ea typeface="Calibri"/>
                        <a:cs typeface="Times New Roman"/>
                      </a:endParaRPr>
                    </a:p>
                  </a:txBody>
                  <a:tcPr marL="68029" marR="68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b="1" kern="50">
                          <a:effectLst/>
                        </a:rPr>
                        <a:t>5-6</a:t>
                      </a:r>
                      <a:endParaRPr lang="en-CA" sz="1600" b="1" kern="50">
                        <a:effectLst/>
                      </a:endParaRPr>
                    </a:p>
                    <a:p>
                      <a:pPr algn="ctr">
                        <a:spcAft>
                          <a:spcPts val="0"/>
                        </a:spcAft>
                      </a:pPr>
                      <a:r>
                        <a:rPr lang="en-US" sz="1600" b="1" kern="50">
                          <a:effectLst/>
                        </a:rPr>
                        <a:t>(meets expectations)</a:t>
                      </a:r>
                      <a:endParaRPr lang="en-CA" sz="1600" b="1" kern="50">
                        <a:effectLst/>
                        <a:latin typeface="Calibri"/>
                        <a:ea typeface="Calibri"/>
                        <a:cs typeface="Times New Roman"/>
                      </a:endParaRPr>
                    </a:p>
                  </a:txBody>
                  <a:tcPr marL="68029" marR="68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b="1" kern="50">
                          <a:effectLst/>
                        </a:rPr>
                        <a:t>7-8</a:t>
                      </a:r>
                      <a:endParaRPr lang="en-CA" sz="1600" b="1" kern="50">
                        <a:effectLst/>
                      </a:endParaRPr>
                    </a:p>
                    <a:p>
                      <a:pPr algn="ctr">
                        <a:spcAft>
                          <a:spcPts val="0"/>
                        </a:spcAft>
                      </a:pPr>
                      <a:r>
                        <a:rPr lang="en-US" sz="1600" b="1" kern="50">
                          <a:effectLst/>
                        </a:rPr>
                        <a:t>(outstanding)</a:t>
                      </a:r>
                      <a:endParaRPr lang="en-CA" sz="1600" b="1" kern="50">
                        <a:effectLst/>
                        <a:latin typeface="Calibri"/>
                        <a:ea typeface="Calibri"/>
                        <a:cs typeface="Times New Roman"/>
                      </a:endParaRPr>
                    </a:p>
                  </a:txBody>
                  <a:tcPr marL="68029" marR="68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b="1" kern="50" dirty="0">
                          <a:effectLst/>
                        </a:rPr>
                        <a:t>Mark</a:t>
                      </a:r>
                      <a:endParaRPr lang="en-CA" sz="1600" b="1" kern="50" dirty="0">
                        <a:effectLst/>
                      </a:endParaRPr>
                    </a:p>
                    <a:p>
                      <a:pPr algn="ctr">
                        <a:spcAft>
                          <a:spcPts val="0"/>
                        </a:spcAft>
                      </a:pPr>
                      <a:r>
                        <a:rPr lang="en-US" sz="1600" b="1" kern="50" dirty="0" smtClean="0">
                          <a:effectLst/>
                        </a:rPr>
                        <a:t>(/8)</a:t>
                      </a:r>
                      <a:endParaRPr lang="en-CA" sz="1600" b="1" kern="50" dirty="0">
                        <a:effectLst/>
                        <a:latin typeface="Calibri"/>
                        <a:ea typeface="Calibri"/>
                        <a:cs typeface="Times New Roman"/>
                      </a:endParaRPr>
                    </a:p>
                  </a:txBody>
                  <a:tcPr marL="68029" marR="68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91363">
                <a:tc>
                  <a:txBody>
                    <a:bodyPr/>
                    <a:lstStyle/>
                    <a:p>
                      <a:pPr>
                        <a:lnSpc>
                          <a:spcPct val="115000"/>
                        </a:lnSpc>
                        <a:spcAft>
                          <a:spcPts val="1000"/>
                        </a:spcAft>
                      </a:pPr>
                      <a:r>
                        <a:rPr lang="en-US" sz="1600" b="1" kern="50" dirty="0">
                          <a:effectLst/>
                        </a:rPr>
                        <a:t>Purpose and style</a:t>
                      </a:r>
                      <a:endParaRPr lang="en-CA" sz="1600" b="1" kern="50" dirty="0">
                        <a:effectLst/>
                        <a:latin typeface="Calibri"/>
                        <a:ea typeface="Calibri"/>
                        <a:cs typeface="Times New Roman"/>
                      </a:endParaRPr>
                    </a:p>
                  </a:txBody>
                  <a:tcPr marL="68029" marR="68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US" sz="1600" kern="50">
                          <a:effectLst/>
                        </a:rPr>
                        <a:t>Unclear purpose, very hard to understand. </a:t>
                      </a:r>
                      <a:endParaRPr lang="en-CA" sz="1600" kern="50">
                        <a:effectLst/>
                        <a:latin typeface="Calibri"/>
                        <a:ea typeface="Calibri"/>
                        <a:cs typeface="Times New Roman"/>
                      </a:endParaRPr>
                    </a:p>
                  </a:txBody>
                  <a:tcPr marL="68029" marR="68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US" sz="1600" kern="50" dirty="0">
                          <a:effectLst/>
                        </a:rPr>
                        <a:t>Challenging to understand; tone and style </a:t>
                      </a:r>
                      <a:r>
                        <a:rPr lang="en-US" sz="1600" kern="50" dirty="0" smtClean="0">
                          <a:effectLst/>
                        </a:rPr>
                        <a:t>inappropriate </a:t>
                      </a:r>
                      <a:r>
                        <a:rPr lang="en-US" sz="1600" kern="50" dirty="0">
                          <a:effectLst/>
                        </a:rPr>
                        <a:t>for the audience.</a:t>
                      </a:r>
                      <a:endParaRPr lang="en-CA" sz="1600" kern="50" dirty="0">
                        <a:effectLst/>
                        <a:latin typeface="Calibri"/>
                        <a:ea typeface="Calibri"/>
                        <a:cs typeface="Times New Roman"/>
                      </a:endParaRPr>
                    </a:p>
                  </a:txBody>
                  <a:tcPr marL="68029" marR="68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US" sz="1600" kern="50" dirty="0">
                          <a:effectLst/>
                        </a:rPr>
                        <a:t>Clear purpose is met. Formal tone and style appropriate to audience</a:t>
                      </a:r>
                      <a:endParaRPr lang="en-CA" sz="1600" kern="50" dirty="0">
                        <a:effectLst/>
                        <a:latin typeface="Calibri"/>
                        <a:ea typeface="Calibri"/>
                        <a:cs typeface="Times New Roman"/>
                      </a:endParaRPr>
                    </a:p>
                  </a:txBody>
                  <a:tcPr marL="68029" marR="68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US" sz="1600" kern="50">
                          <a:effectLst/>
                        </a:rPr>
                        <a:t>Professional tone and style. Authoritative and convincing</a:t>
                      </a:r>
                      <a:endParaRPr lang="en-CA" sz="1600" kern="50">
                        <a:effectLst/>
                        <a:latin typeface="Calibri"/>
                        <a:ea typeface="Calibri"/>
                        <a:cs typeface="Times New Roman"/>
                      </a:endParaRPr>
                    </a:p>
                  </a:txBody>
                  <a:tcPr marL="68029" marR="68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US" sz="1600" kern="50" dirty="0">
                          <a:effectLst/>
                        </a:rPr>
                        <a:t>/8</a:t>
                      </a:r>
                      <a:endParaRPr lang="en-CA" sz="1600" kern="50" dirty="0">
                        <a:effectLst/>
                        <a:latin typeface="Calibri"/>
                        <a:ea typeface="Calibri"/>
                        <a:cs typeface="Times New Roman"/>
                      </a:endParaRPr>
                    </a:p>
                  </a:txBody>
                  <a:tcPr marL="68029" marR="68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82729">
                <a:tc>
                  <a:txBody>
                    <a:bodyPr/>
                    <a:lstStyle/>
                    <a:p>
                      <a:pPr>
                        <a:lnSpc>
                          <a:spcPct val="115000"/>
                        </a:lnSpc>
                        <a:spcAft>
                          <a:spcPts val="1000"/>
                        </a:spcAft>
                      </a:pPr>
                      <a:r>
                        <a:rPr lang="en-US" sz="1600" b="1" kern="50" dirty="0">
                          <a:effectLst/>
                        </a:rPr>
                        <a:t>Coherence and Format</a:t>
                      </a:r>
                      <a:endParaRPr lang="en-CA" sz="1600" b="1" kern="50" dirty="0">
                        <a:effectLst/>
                      </a:endParaRPr>
                    </a:p>
                    <a:p>
                      <a:pPr>
                        <a:lnSpc>
                          <a:spcPct val="115000"/>
                        </a:lnSpc>
                        <a:spcAft>
                          <a:spcPts val="1000"/>
                        </a:spcAft>
                      </a:pPr>
                      <a:r>
                        <a:rPr lang="en-US" sz="1600" b="1" kern="50" dirty="0">
                          <a:effectLst/>
                        </a:rPr>
                        <a:t>Sequence, transitions, formatting </a:t>
                      </a:r>
                      <a:endParaRPr lang="en-CA" sz="1600" b="1" kern="50" dirty="0">
                        <a:effectLst/>
                        <a:latin typeface="Calibri"/>
                        <a:ea typeface="Calibri"/>
                        <a:cs typeface="Times New Roman"/>
                      </a:endParaRPr>
                    </a:p>
                  </a:txBody>
                  <a:tcPr marL="68029" marR="68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US" sz="1600" kern="50" dirty="0">
                          <a:effectLst/>
                        </a:rPr>
                        <a:t>Poorly organized; rambling, lacks unity; Inconsistent writing/formatting; many gaps or redundancies. </a:t>
                      </a:r>
                      <a:endParaRPr lang="en-CA" sz="1600" kern="50" dirty="0">
                        <a:effectLst/>
                        <a:latin typeface="Calibri"/>
                        <a:ea typeface="Calibri"/>
                        <a:cs typeface="Times New Roman"/>
                      </a:endParaRPr>
                    </a:p>
                  </a:txBody>
                  <a:tcPr marL="68029" marR="68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US" sz="1600" kern="50">
                          <a:effectLst/>
                        </a:rPr>
                        <a:t>Organization sometimes unclear; significant gaps or redundancies, formatting problems; some wordy expressions, lacks transitions</a:t>
                      </a:r>
                      <a:endParaRPr lang="en-CA" sz="1600" kern="50">
                        <a:effectLst/>
                        <a:latin typeface="Calibri"/>
                        <a:ea typeface="Calibri"/>
                        <a:cs typeface="Times New Roman"/>
                      </a:endParaRPr>
                    </a:p>
                  </a:txBody>
                  <a:tcPr marL="68029" marR="68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US" sz="1600" kern="50" dirty="0">
                          <a:effectLst/>
                        </a:rPr>
                        <a:t>Organized, appropriate sections, uniformly and correctly formatted; little irrelevant information.</a:t>
                      </a:r>
                      <a:endParaRPr lang="en-CA" sz="1600" kern="50" dirty="0">
                        <a:effectLst/>
                        <a:latin typeface="Calibri"/>
                        <a:ea typeface="Calibri"/>
                        <a:cs typeface="Times New Roman"/>
                      </a:endParaRPr>
                    </a:p>
                  </a:txBody>
                  <a:tcPr marL="68029" marR="68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US" sz="1600" kern="50" dirty="0">
                          <a:effectLst/>
                        </a:rPr>
                        <a:t>Focused, logically organized; skillful and varied transitions. Professionally formatted. No irrelevant information</a:t>
                      </a:r>
                      <a:endParaRPr lang="en-CA" sz="1600" kern="50" dirty="0">
                        <a:effectLst/>
                        <a:latin typeface="Calibri"/>
                        <a:ea typeface="Calibri"/>
                        <a:cs typeface="Times New Roman"/>
                      </a:endParaRPr>
                    </a:p>
                  </a:txBody>
                  <a:tcPr marL="68029" marR="68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US" sz="1600" kern="50">
                          <a:effectLst/>
                        </a:rPr>
                        <a:t>/8</a:t>
                      </a:r>
                      <a:endParaRPr lang="en-CA" sz="1600" kern="50">
                        <a:effectLst/>
                        <a:latin typeface="Calibri"/>
                        <a:ea typeface="Calibri"/>
                        <a:cs typeface="Times New Roman"/>
                      </a:endParaRPr>
                    </a:p>
                  </a:txBody>
                  <a:tcPr marL="68029" marR="68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52274">
                <a:tc>
                  <a:txBody>
                    <a:bodyPr/>
                    <a:lstStyle/>
                    <a:p>
                      <a:pPr>
                        <a:lnSpc>
                          <a:spcPct val="115000"/>
                        </a:lnSpc>
                        <a:spcAft>
                          <a:spcPts val="1000"/>
                        </a:spcAft>
                      </a:pPr>
                      <a:r>
                        <a:rPr lang="en-US" sz="1600" b="1" kern="50" dirty="0">
                          <a:effectLst/>
                        </a:rPr>
                        <a:t>Graphical communications</a:t>
                      </a:r>
                      <a:endParaRPr lang="en-CA" sz="1600" b="1" kern="50" dirty="0">
                        <a:effectLst/>
                        <a:latin typeface="Calibri"/>
                        <a:ea typeface="Calibri"/>
                        <a:cs typeface="Times New Roman"/>
                      </a:endParaRPr>
                    </a:p>
                  </a:txBody>
                  <a:tcPr marL="68029" marR="68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US" sz="1600" kern="50">
                          <a:effectLst/>
                        </a:rPr>
                        <a:t>Figures and tables not related to text, don’t contribute to report; difficult to follow. </a:t>
                      </a:r>
                      <a:endParaRPr lang="en-CA" sz="1600" kern="50">
                        <a:effectLst/>
                        <a:latin typeface="Calibri"/>
                        <a:ea typeface="Calibri"/>
                        <a:cs typeface="Times New Roman"/>
                      </a:endParaRPr>
                    </a:p>
                  </a:txBody>
                  <a:tcPr marL="68029" marR="68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US" sz="1600" kern="50" dirty="0">
                          <a:effectLst/>
                        </a:rPr>
                        <a:t>Some figures and tables not discussed in text; figure/table captions missing; incomplete list of tables/ figures.</a:t>
                      </a:r>
                      <a:endParaRPr lang="en-CA" sz="1600" kern="50" dirty="0">
                        <a:effectLst/>
                        <a:latin typeface="Calibri"/>
                        <a:ea typeface="Calibri"/>
                        <a:cs typeface="Times New Roman"/>
                      </a:endParaRPr>
                    </a:p>
                  </a:txBody>
                  <a:tcPr marL="68029" marR="68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US" sz="1600" kern="50">
                          <a:effectLst/>
                        </a:rPr>
                        <a:t>Figures and tables referred to in text, captioned. Appropriate lists of figures/tables.</a:t>
                      </a:r>
                      <a:endParaRPr lang="en-CA" sz="1600" kern="50">
                        <a:effectLst/>
                        <a:latin typeface="Calibri"/>
                        <a:ea typeface="Calibri"/>
                        <a:cs typeface="Times New Roman"/>
                      </a:endParaRPr>
                    </a:p>
                  </a:txBody>
                  <a:tcPr marL="68029" marR="68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US" sz="1600" kern="50" dirty="0">
                          <a:effectLst/>
                        </a:rPr>
                        <a:t>Figures and tables professionally formatted, integrated into text, complementing text</a:t>
                      </a:r>
                      <a:endParaRPr lang="en-CA" sz="1600" kern="50" dirty="0">
                        <a:effectLst/>
                        <a:latin typeface="Calibri"/>
                        <a:ea typeface="Calibri"/>
                        <a:cs typeface="Times New Roman"/>
                      </a:endParaRPr>
                    </a:p>
                  </a:txBody>
                  <a:tcPr marL="68029" marR="68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r>
                        <a:rPr lang="en-US" sz="1600" kern="50" dirty="0">
                          <a:effectLst/>
                        </a:rPr>
                        <a:t>/8</a:t>
                      </a:r>
                      <a:endParaRPr lang="en-CA" sz="1600" kern="50" dirty="0">
                        <a:effectLst/>
                        <a:latin typeface="Calibri"/>
                        <a:ea typeface="Calibri"/>
                        <a:cs typeface="Times New Roman"/>
                      </a:endParaRPr>
                    </a:p>
                  </a:txBody>
                  <a:tcPr marL="68029" marR="68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8160">
                <a:tc>
                  <a:txBody>
                    <a:bodyPr/>
                    <a:lstStyle/>
                    <a:p>
                      <a:pPr>
                        <a:lnSpc>
                          <a:spcPct val="115000"/>
                        </a:lnSpc>
                        <a:spcAft>
                          <a:spcPts val="1000"/>
                        </a:spcAft>
                      </a:pPr>
                      <a:r>
                        <a:rPr lang="en-CA" sz="1600" b="1" kern="50" dirty="0" smtClean="0">
                          <a:effectLst/>
                          <a:latin typeface="Calibri"/>
                          <a:ea typeface="Calibri"/>
                          <a:cs typeface="Times New Roman"/>
                        </a:rPr>
                        <a:t>Etc.</a:t>
                      </a:r>
                      <a:endParaRPr lang="en-CA" sz="1600" b="1" kern="50" dirty="0">
                        <a:effectLst/>
                        <a:latin typeface="Calibri"/>
                        <a:ea typeface="Calibri"/>
                        <a:cs typeface="Times New Roman"/>
                      </a:endParaRPr>
                    </a:p>
                  </a:txBody>
                  <a:tcPr marL="68029" marR="68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CA" sz="1600" kern="50" dirty="0" smtClean="0">
                          <a:effectLst/>
                          <a:latin typeface="Calibri"/>
                          <a:ea typeface="Calibri"/>
                          <a:cs typeface="Times New Roman"/>
                        </a:rPr>
                        <a:t>…</a:t>
                      </a:r>
                      <a:endParaRPr lang="en-CA" sz="1600" kern="50" dirty="0">
                        <a:effectLst/>
                        <a:latin typeface="Calibri"/>
                        <a:ea typeface="Calibri"/>
                        <a:cs typeface="Times New Roman"/>
                      </a:endParaRPr>
                    </a:p>
                  </a:txBody>
                  <a:tcPr marL="68029" marR="68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CA" sz="1600" kern="50" dirty="0" smtClean="0">
                          <a:effectLst/>
                          <a:latin typeface="Calibri"/>
                          <a:ea typeface="Calibri"/>
                          <a:cs typeface="Times New Roman"/>
                        </a:rPr>
                        <a:t>…</a:t>
                      </a:r>
                      <a:endParaRPr lang="en-CA" sz="1600" kern="50" dirty="0">
                        <a:effectLst/>
                        <a:latin typeface="Calibri"/>
                        <a:ea typeface="Calibri"/>
                        <a:cs typeface="Times New Roman"/>
                      </a:endParaRPr>
                    </a:p>
                  </a:txBody>
                  <a:tcPr marL="68029" marR="68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CA" sz="1600" kern="50" dirty="0" smtClean="0">
                          <a:effectLst/>
                          <a:latin typeface="Calibri"/>
                          <a:ea typeface="Calibri"/>
                          <a:cs typeface="Times New Roman"/>
                        </a:rPr>
                        <a:t>…</a:t>
                      </a:r>
                      <a:endParaRPr lang="en-CA" sz="1600" kern="50" dirty="0">
                        <a:effectLst/>
                        <a:latin typeface="Calibri"/>
                        <a:ea typeface="Calibri"/>
                        <a:cs typeface="Times New Roman"/>
                      </a:endParaRPr>
                    </a:p>
                  </a:txBody>
                  <a:tcPr marL="68029" marR="68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CA" sz="1600" kern="50" dirty="0" smtClean="0">
                          <a:effectLst/>
                          <a:latin typeface="Calibri"/>
                          <a:ea typeface="Calibri"/>
                          <a:cs typeface="Times New Roman"/>
                        </a:rPr>
                        <a:t>…</a:t>
                      </a:r>
                      <a:endParaRPr lang="en-CA" sz="1600" kern="50" dirty="0">
                        <a:effectLst/>
                        <a:latin typeface="Calibri"/>
                        <a:ea typeface="Calibri"/>
                        <a:cs typeface="Times New Roman"/>
                      </a:endParaRPr>
                    </a:p>
                  </a:txBody>
                  <a:tcPr marL="68029" marR="68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15000"/>
                        </a:lnSpc>
                        <a:spcAft>
                          <a:spcPts val="1000"/>
                        </a:spcAft>
                      </a:pPr>
                      <a:endParaRPr lang="en-CA" sz="1600" kern="50" dirty="0">
                        <a:effectLst/>
                        <a:latin typeface="Calibri"/>
                        <a:ea typeface="Calibri"/>
                        <a:cs typeface="Times New Roman"/>
                      </a:endParaRPr>
                    </a:p>
                  </a:txBody>
                  <a:tcPr marL="68029" marR="68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1423148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observable statements of performance are important</a:t>
            </a:r>
            <a:endParaRPr lang="en-CA" dirty="0"/>
          </a:p>
        </p:txBody>
      </p:sp>
      <p:sp>
        <p:nvSpPr>
          <p:cNvPr id="3" name="Text Placeholder 2"/>
          <p:cNvSpPr>
            <a:spLocks noGrp="1"/>
          </p:cNvSpPr>
          <p:nvPr>
            <p:ph type="body" idx="1"/>
          </p:nvPr>
        </p:nvSpPr>
        <p:spPr/>
        <p:txBody>
          <a:bodyPr/>
          <a:lstStyle/>
          <a:p>
            <a:endParaRPr lang="en-CA"/>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838200"/>
            <a:ext cx="7772400" cy="4930775"/>
          </a:xfrm>
        </p:spPr>
        <p:txBody>
          <a:bodyPr>
            <a:normAutofit/>
          </a:bodyPr>
          <a:lstStyle/>
          <a:p>
            <a:r>
              <a:rPr lang="en-CA" dirty="0" smtClean="0">
                <a:solidFill>
                  <a:schemeClr val="accent2"/>
                </a:solidFill>
              </a:rPr>
              <a:t>Breakout </a:t>
            </a:r>
            <a:r>
              <a:rPr lang="en-CA" sz="5400" dirty="0" smtClean="0">
                <a:solidFill>
                  <a:schemeClr val="accent1">
                    <a:lumMod val="50000"/>
                  </a:schemeClr>
                </a:solidFill>
              </a:rPr>
              <a:t>2</a:t>
            </a:r>
            <a:r>
              <a:rPr lang="en-CA" dirty="0" smtClean="0"/>
              <a:t/>
            </a:r>
            <a:br>
              <a:rPr lang="en-CA" dirty="0" smtClean="0"/>
            </a:br>
            <a:r>
              <a:rPr lang="en-CA" dirty="0"/>
              <a:t/>
            </a:r>
            <a:br>
              <a:rPr lang="en-CA" dirty="0"/>
            </a:br>
            <a:r>
              <a:rPr lang="en-CA" dirty="0" smtClean="0"/>
              <a:t>create one deliverable and rubric for your course</a:t>
            </a:r>
            <a:endParaRPr lang="en-CA" dirty="0"/>
          </a:p>
        </p:txBody>
      </p:sp>
      <p:sp>
        <p:nvSpPr>
          <p:cNvPr id="3" name="Text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423195046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smtClean="0"/>
              <a:t>… and Conference presentations</a:t>
            </a:r>
            <a:endParaRPr lang="en-CA" dirty="0"/>
          </a:p>
        </p:txBody>
      </p:sp>
      <p:pic>
        <p:nvPicPr>
          <p:cNvPr id="3074" name="Picture 2" descr="National Institute for Learning Outcomes Assess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62000"/>
            <a:ext cx="5067300" cy="9620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0" y="1767346"/>
            <a:ext cx="7315200" cy="369332"/>
          </a:xfrm>
          <a:prstGeom prst="rect">
            <a:avLst/>
          </a:prstGeom>
        </p:spPr>
        <p:txBody>
          <a:bodyPr wrap="square">
            <a:spAutoFit/>
          </a:bodyPr>
          <a:lstStyle/>
          <a:p>
            <a:r>
              <a:rPr lang="en-CA" dirty="0">
                <a:hlinkClick r:id="rId4"/>
              </a:rPr>
              <a:t>http://www.learningoutcomeassessment.org/Rubrics.htm#Samples</a:t>
            </a:r>
            <a:endParaRPr lang="en-CA" dirty="0"/>
          </a:p>
        </p:txBody>
      </p:sp>
    </p:spTree>
    <p:extLst>
      <p:ext uri="{BB962C8B-B14F-4D97-AF65-F5344CB8AC3E}">
        <p14:creationId xmlns:p14="http://schemas.microsoft.com/office/powerpoint/2010/main" val="412801827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44133431"/>
              </p:ext>
            </p:extLst>
          </p:nvPr>
        </p:nvGraphicFramePr>
        <p:xfrm>
          <a:off x="0" y="76200"/>
          <a:ext cx="8991600" cy="6497915"/>
        </p:xfrm>
        <a:graphic>
          <a:graphicData uri="http://schemas.openxmlformats.org/drawingml/2006/table">
            <a:tbl>
              <a:tblPr firstRow="1" firstCol="1" bandRow="1">
                <a:tableStyleId>{2D5ABB26-0587-4C30-8999-92F81FD0307C}</a:tableStyleId>
              </a:tblPr>
              <a:tblGrid>
                <a:gridCol w="1219200"/>
                <a:gridCol w="2057400"/>
                <a:gridCol w="1066800"/>
                <a:gridCol w="990600"/>
                <a:gridCol w="1295400"/>
                <a:gridCol w="1066800"/>
                <a:gridCol w="1295400"/>
              </a:tblGrid>
              <a:tr h="2381158">
                <a:tc rowSpan="2" gridSpan="2">
                  <a:txBody>
                    <a:bodyPr/>
                    <a:lstStyle/>
                    <a:p>
                      <a:pPr algn="just">
                        <a:lnSpc>
                          <a:spcPct val="95000"/>
                        </a:lnSpc>
                        <a:spcAft>
                          <a:spcPts val="600"/>
                        </a:spcAft>
                      </a:pPr>
                      <a:r>
                        <a:rPr lang="en-US" sz="1400" dirty="0">
                          <a:effectLst/>
                        </a:rPr>
                        <a:t> </a:t>
                      </a:r>
                      <a:endParaRPr lang="en-CA" sz="1600" dirty="0">
                        <a:effectLst/>
                        <a:latin typeface="Palatino Linotype"/>
                        <a:ea typeface="Times New Roman"/>
                        <a:cs typeface="Times New Roman"/>
                      </a:endParaRPr>
                    </a:p>
                  </a:txBody>
                  <a:tcPr marL="61275" marR="612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pPr algn="ctr">
                        <a:lnSpc>
                          <a:spcPct val="95000"/>
                        </a:lnSpc>
                        <a:spcAft>
                          <a:spcPts val="600"/>
                        </a:spcAft>
                      </a:pPr>
                      <a:endParaRPr lang="en-CA" sz="1600" dirty="0">
                        <a:effectLst/>
                        <a:latin typeface="Palatino Linotype"/>
                        <a:ea typeface="Times New Roman"/>
                        <a:cs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ct val="95000"/>
                        </a:lnSpc>
                        <a:spcAft>
                          <a:spcPts val="600"/>
                        </a:spcAft>
                      </a:pPr>
                      <a:r>
                        <a:rPr lang="en-US" sz="1400" b="1" dirty="0">
                          <a:effectLst/>
                        </a:rPr>
                        <a:t>Below </a:t>
                      </a:r>
                      <a:r>
                        <a:rPr lang="en-US" sz="1400" b="1" dirty="0" smtClean="0">
                          <a:effectLst/>
                        </a:rPr>
                        <a:t>Expectations</a:t>
                      </a:r>
                    </a:p>
                    <a:p>
                      <a:pPr algn="ctr">
                        <a:lnSpc>
                          <a:spcPct val="95000"/>
                        </a:lnSpc>
                        <a:spcAft>
                          <a:spcPts val="600"/>
                        </a:spcAft>
                      </a:pPr>
                      <a:endParaRPr lang="en-US" sz="1400" dirty="0" smtClean="0">
                        <a:effectLst/>
                      </a:endParaRPr>
                    </a:p>
                    <a:p>
                      <a:pPr algn="ctr">
                        <a:lnSpc>
                          <a:spcPct val="95000"/>
                        </a:lnSpc>
                        <a:spcAft>
                          <a:spcPts val="600"/>
                        </a:spcAft>
                      </a:pPr>
                      <a:endParaRPr lang="en-US" sz="1400" dirty="0" smtClean="0">
                        <a:effectLst/>
                      </a:endParaRPr>
                    </a:p>
                    <a:p>
                      <a:pPr algn="ctr">
                        <a:lnSpc>
                          <a:spcPct val="95000"/>
                        </a:lnSpc>
                        <a:spcAft>
                          <a:spcPts val="600"/>
                        </a:spcAft>
                      </a:pPr>
                      <a:endParaRPr lang="en-CA" sz="1600" dirty="0">
                        <a:effectLst/>
                      </a:endParaRPr>
                    </a:p>
                    <a:p>
                      <a:pPr algn="ctr">
                        <a:lnSpc>
                          <a:spcPct val="95000"/>
                        </a:lnSpc>
                        <a:spcAft>
                          <a:spcPts val="600"/>
                        </a:spcAft>
                      </a:pPr>
                      <a:r>
                        <a:rPr lang="en-US" sz="1400" dirty="0">
                          <a:effectLst/>
                        </a:rPr>
                        <a:t>Major Errors or lack of Depth</a:t>
                      </a:r>
                      <a:endParaRPr lang="en-CA" sz="1600" dirty="0">
                        <a:effectLst/>
                      </a:endParaRPr>
                    </a:p>
                    <a:p>
                      <a:pPr algn="ctr">
                        <a:lnSpc>
                          <a:spcPct val="95000"/>
                        </a:lnSpc>
                        <a:spcAft>
                          <a:spcPts val="600"/>
                        </a:spcAft>
                      </a:pPr>
                      <a:r>
                        <a:rPr lang="en-US" sz="1400" dirty="0">
                          <a:effectLst/>
                        </a:rPr>
                        <a:t>Unacceptable quality</a:t>
                      </a:r>
                      <a:endParaRPr lang="en-CA" sz="1600" dirty="0">
                        <a:effectLst/>
                        <a:latin typeface="Palatino Linotype"/>
                        <a:ea typeface="Times New Roman"/>
                        <a:cs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a:txBody>
                    <a:bodyPr/>
                    <a:lstStyle/>
                    <a:p>
                      <a:pPr algn="ctr">
                        <a:lnSpc>
                          <a:spcPct val="95000"/>
                        </a:lnSpc>
                        <a:spcAft>
                          <a:spcPts val="600"/>
                        </a:spcAft>
                      </a:pPr>
                      <a:r>
                        <a:rPr lang="en-US" sz="1400" b="1" dirty="0">
                          <a:effectLst/>
                        </a:rPr>
                        <a:t>Marginal</a:t>
                      </a:r>
                      <a:endParaRPr lang="en-CA" sz="1600" b="1" dirty="0">
                        <a:effectLst/>
                      </a:endParaRPr>
                    </a:p>
                    <a:p>
                      <a:pPr algn="ctr">
                        <a:lnSpc>
                          <a:spcPct val="95000"/>
                        </a:lnSpc>
                        <a:spcAft>
                          <a:spcPts val="600"/>
                        </a:spcAft>
                      </a:pPr>
                      <a:endParaRPr lang="en-US" sz="1400" dirty="0" smtClean="0">
                        <a:effectLst/>
                      </a:endParaRPr>
                    </a:p>
                    <a:p>
                      <a:pPr algn="ctr">
                        <a:lnSpc>
                          <a:spcPct val="95000"/>
                        </a:lnSpc>
                        <a:spcAft>
                          <a:spcPts val="600"/>
                        </a:spcAft>
                      </a:pPr>
                      <a:r>
                        <a:rPr lang="en-US" sz="1400" dirty="0" smtClean="0">
                          <a:effectLst/>
                        </a:rPr>
                        <a:t>Some </a:t>
                      </a:r>
                      <a:r>
                        <a:rPr lang="en-US" sz="1400" dirty="0">
                          <a:effectLst/>
                        </a:rPr>
                        <a:t>significant errors or lack of depth</a:t>
                      </a:r>
                      <a:endParaRPr lang="en-CA" sz="1600" dirty="0">
                        <a:effectLst/>
                      </a:endParaRPr>
                    </a:p>
                    <a:p>
                      <a:pPr algn="ctr">
                        <a:lnSpc>
                          <a:spcPct val="95000"/>
                        </a:lnSpc>
                        <a:spcAft>
                          <a:spcPts val="600"/>
                        </a:spcAft>
                      </a:pPr>
                      <a:r>
                        <a:rPr lang="en-US" sz="1400" dirty="0">
                          <a:effectLst/>
                        </a:rPr>
                        <a:t>Satisfactory quality</a:t>
                      </a:r>
                      <a:endParaRPr lang="en-CA" sz="1600" dirty="0">
                        <a:effectLst/>
                        <a:latin typeface="Palatino Linotype"/>
                        <a:ea typeface="Times New Roman"/>
                        <a:cs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5000"/>
                        </a:lnSpc>
                        <a:spcAft>
                          <a:spcPts val="600"/>
                        </a:spcAft>
                      </a:pPr>
                      <a:r>
                        <a:rPr lang="en-US" sz="1400" b="1" dirty="0">
                          <a:effectLst/>
                        </a:rPr>
                        <a:t>Meets </a:t>
                      </a:r>
                      <a:r>
                        <a:rPr lang="en-US" sz="1400" b="1" dirty="0" smtClean="0">
                          <a:effectLst/>
                        </a:rPr>
                        <a:t>Expectations</a:t>
                      </a:r>
                    </a:p>
                    <a:p>
                      <a:pPr algn="ctr">
                        <a:lnSpc>
                          <a:spcPct val="95000"/>
                        </a:lnSpc>
                        <a:spcAft>
                          <a:spcPts val="600"/>
                        </a:spcAft>
                      </a:pPr>
                      <a:endParaRPr lang="en-CA" sz="1600" dirty="0" smtClean="0">
                        <a:effectLst/>
                      </a:endParaRPr>
                    </a:p>
                    <a:p>
                      <a:pPr algn="ctr">
                        <a:lnSpc>
                          <a:spcPct val="95000"/>
                        </a:lnSpc>
                        <a:spcAft>
                          <a:spcPts val="600"/>
                        </a:spcAft>
                      </a:pPr>
                      <a:endParaRPr lang="en-CA" sz="1600" dirty="0">
                        <a:effectLst/>
                      </a:endParaRPr>
                    </a:p>
                    <a:p>
                      <a:pPr algn="ctr">
                        <a:lnSpc>
                          <a:spcPct val="95000"/>
                        </a:lnSpc>
                        <a:spcAft>
                          <a:spcPts val="600"/>
                        </a:spcAft>
                      </a:pPr>
                      <a:r>
                        <a:rPr lang="en-US" sz="1400" dirty="0">
                          <a:effectLst/>
                        </a:rPr>
                        <a:t>Appropriate depth / few errors</a:t>
                      </a:r>
                      <a:endParaRPr lang="en-CA" sz="1600" dirty="0">
                        <a:effectLst/>
                      </a:endParaRPr>
                    </a:p>
                    <a:p>
                      <a:pPr algn="ctr">
                        <a:lnSpc>
                          <a:spcPct val="95000"/>
                        </a:lnSpc>
                        <a:spcAft>
                          <a:spcPts val="600"/>
                        </a:spcAft>
                      </a:pPr>
                      <a:r>
                        <a:rPr lang="en-US" sz="1400" dirty="0">
                          <a:effectLst/>
                        </a:rPr>
                        <a:t>Good quality</a:t>
                      </a:r>
                      <a:endParaRPr lang="en-CA" sz="1600" dirty="0">
                        <a:effectLst/>
                        <a:latin typeface="Palatino Linotype"/>
                        <a:ea typeface="Times New Roman"/>
                        <a:cs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5000"/>
                        </a:lnSpc>
                        <a:spcAft>
                          <a:spcPts val="600"/>
                        </a:spcAft>
                      </a:pPr>
                      <a:r>
                        <a:rPr lang="en-US" sz="1400" b="1" dirty="0" smtClean="0">
                          <a:effectLst/>
                        </a:rPr>
                        <a:t>Exemplary</a:t>
                      </a:r>
                    </a:p>
                    <a:p>
                      <a:pPr algn="ctr">
                        <a:lnSpc>
                          <a:spcPct val="95000"/>
                        </a:lnSpc>
                        <a:spcAft>
                          <a:spcPts val="600"/>
                        </a:spcAft>
                      </a:pPr>
                      <a:endParaRPr lang="en-US" sz="1400" dirty="0" smtClean="0">
                        <a:effectLst/>
                      </a:endParaRPr>
                    </a:p>
                    <a:p>
                      <a:pPr algn="ctr">
                        <a:lnSpc>
                          <a:spcPct val="95000"/>
                        </a:lnSpc>
                        <a:spcAft>
                          <a:spcPts val="600"/>
                        </a:spcAft>
                      </a:pPr>
                      <a:endParaRPr lang="en-CA" sz="1600" dirty="0">
                        <a:effectLst/>
                      </a:endParaRPr>
                    </a:p>
                    <a:p>
                      <a:pPr algn="ctr">
                        <a:lnSpc>
                          <a:spcPct val="95000"/>
                        </a:lnSpc>
                        <a:spcAft>
                          <a:spcPts val="600"/>
                        </a:spcAft>
                      </a:pPr>
                      <a:r>
                        <a:rPr lang="en-US" sz="1400" dirty="0">
                          <a:effectLst/>
                        </a:rPr>
                        <a:t>Exceptional depth / accuracy</a:t>
                      </a:r>
                      <a:endParaRPr lang="en-CA" sz="1600" dirty="0">
                        <a:effectLst/>
                      </a:endParaRPr>
                    </a:p>
                    <a:p>
                      <a:pPr algn="ctr">
                        <a:lnSpc>
                          <a:spcPct val="95000"/>
                        </a:lnSpc>
                        <a:spcAft>
                          <a:spcPts val="600"/>
                        </a:spcAft>
                      </a:pPr>
                      <a:r>
                        <a:rPr lang="en-US" sz="1400" dirty="0">
                          <a:effectLst/>
                        </a:rPr>
                        <a:t>Outstanding quality</a:t>
                      </a:r>
                      <a:endParaRPr lang="en-CA" sz="1600" dirty="0">
                        <a:effectLst/>
                        <a:latin typeface="Palatino Linotype"/>
                        <a:ea typeface="Times New Roman"/>
                        <a:cs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2798">
                <a:tc gridSpan="2" vMerge="1">
                  <a:txBody>
                    <a:bodyPr/>
                    <a:lstStyle/>
                    <a:p>
                      <a:endParaRPr lang="en-CA"/>
                    </a:p>
                  </a:txBody>
                  <a:tcPr/>
                </a:tc>
                <a:tc hMerge="1" vMerge="1">
                  <a:txBody>
                    <a:bodyPr/>
                    <a:lstStyle/>
                    <a:p>
                      <a:pPr algn="ctr">
                        <a:lnSpc>
                          <a:spcPct val="95000"/>
                        </a:lnSpc>
                        <a:spcAft>
                          <a:spcPts val="600"/>
                        </a:spcAft>
                      </a:pPr>
                      <a:endParaRPr lang="en-CA" sz="1600">
                        <a:effectLst/>
                        <a:latin typeface="Palatino Linotype"/>
                        <a:ea typeface="Times New Roman"/>
                        <a:cs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5000"/>
                        </a:lnSpc>
                        <a:spcAft>
                          <a:spcPts val="600"/>
                        </a:spcAft>
                      </a:pPr>
                      <a:r>
                        <a:rPr lang="en-US" sz="1400">
                          <a:effectLst/>
                        </a:rPr>
                        <a:t>0</a:t>
                      </a:r>
                      <a:endParaRPr lang="en-CA" sz="1600">
                        <a:effectLst/>
                        <a:latin typeface="Palatino Linotype"/>
                        <a:ea typeface="Times New Roman"/>
                        <a:cs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5000"/>
                        </a:lnSpc>
                        <a:spcAft>
                          <a:spcPts val="600"/>
                        </a:spcAft>
                      </a:pPr>
                      <a:r>
                        <a:rPr lang="en-US" sz="1400" dirty="0">
                          <a:effectLst/>
                        </a:rPr>
                        <a:t>1</a:t>
                      </a:r>
                      <a:endParaRPr lang="en-CA" sz="1600" dirty="0">
                        <a:effectLst/>
                        <a:latin typeface="Palatino Linotype"/>
                        <a:ea typeface="Times New Roman"/>
                        <a:cs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5000"/>
                        </a:lnSpc>
                        <a:spcAft>
                          <a:spcPts val="600"/>
                        </a:spcAft>
                      </a:pPr>
                      <a:r>
                        <a:rPr lang="en-US" sz="1400">
                          <a:effectLst/>
                        </a:rPr>
                        <a:t>2</a:t>
                      </a:r>
                      <a:endParaRPr lang="en-CA" sz="1600">
                        <a:effectLst/>
                        <a:latin typeface="Palatino Linotype"/>
                        <a:ea typeface="Times New Roman"/>
                        <a:cs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5000"/>
                        </a:lnSpc>
                        <a:spcAft>
                          <a:spcPts val="600"/>
                        </a:spcAft>
                      </a:pPr>
                      <a:r>
                        <a:rPr lang="en-US" sz="1400">
                          <a:effectLst/>
                        </a:rPr>
                        <a:t>3</a:t>
                      </a:r>
                      <a:endParaRPr lang="en-CA" sz="1600">
                        <a:effectLst/>
                        <a:latin typeface="Palatino Linotype"/>
                        <a:ea typeface="Times New Roman"/>
                        <a:cs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5000"/>
                        </a:lnSpc>
                        <a:spcAft>
                          <a:spcPts val="600"/>
                        </a:spcAft>
                      </a:pPr>
                      <a:r>
                        <a:rPr lang="en-US" sz="1400" dirty="0">
                          <a:effectLst/>
                        </a:rPr>
                        <a:t>4</a:t>
                      </a:r>
                      <a:endParaRPr lang="en-CA" sz="1600" dirty="0">
                        <a:effectLst/>
                        <a:latin typeface="Palatino Linotype"/>
                        <a:ea typeface="Times New Roman"/>
                        <a:cs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089">
                <a:tc gridSpan="7">
                  <a:txBody>
                    <a:bodyPr/>
                    <a:lstStyle/>
                    <a:p>
                      <a:pPr algn="ctr">
                        <a:lnSpc>
                          <a:spcPct val="95000"/>
                        </a:lnSpc>
                        <a:spcAft>
                          <a:spcPts val="600"/>
                        </a:spcAft>
                      </a:pPr>
                      <a:r>
                        <a:rPr lang="en-US" sz="1400" b="1" dirty="0">
                          <a:effectLst/>
                        </a:rPr>
                        <a:t>(rows omitted)</a:t>
                      </a:r>
                      <a:endParaRPr lang="en-CA" sz="1800" b="1" dirty="0">
                        <a:effectLst/>
                        <a:latin typeface="Palatino Linotype"/>
                        <a:ea typeface="Times New Roman"/>
                        <a:cs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745596">
                <a:tc rowSpan="4">
                  <a:txBody>
                    <a:bodyPr/>
                    <a:lstStyle/>
                    <a:p>
                      <a:pPr algn="l">
                        <a:lnSpc>
                          <a:spcPct val="95000"/>
                        </a:lnSpc>
                        <a:spcAft>
                          <a:spcPts val="600"/>
                        </a:spcAft>
                      </a:pPr>
                      <a:r>
                        <a:rPr lang="en-US" sz="1400" b="1" dirty="0">
                          <a:effectLst/>
                        </a:rPr>
                        <a:t>Development and Analysis of Solution</a:t>
                      </a:r>
                      <a:endParaRPr lang="en-CA" sz="1600" b="1" dirty="0">
                        <a:effectLst/>
                        <a:latin typeface="Palatino Linotype"/>
                        <a:ea typeface="Times New Roman"/>
                        <a:cs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95000"/>
                        </a:lnSpc>
                        <a:spcAft>
                          <a:spcPts val="600"/>
                        </a:spcAft>
                      </a:pPr>
                      <a:r>
                        <a:rPr lang="en-US" sz="1400" dirty="0">
                          <a:effectLst/>
                        </a:rPr>
                        <a:t>Conceptualization: variety and quality of design solutions considered</a:t>
                      </a:r>
                      <a:endParaRPr lang="en-CA" sz="1600" dirty="0">
                        <a:effectLst/>
                        <a:latin typeface="Palatino Linotype"/>
                        <a:ea typeface="Times New Roman"/>
                        <a:cs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5000"/>
                        </a:lnSpc>
                        <a:spcAft>
                          <a:spcPts val="600"/>
                        </a:spcAft>
                      </a:pPr>
                      <a:r>
                        <a:rPr lang="en-US" sz="1400" dirty="0">
                          <a:effectLst/>
                        </a:rPr>
                        <a:t> </a:t>
                      </a:r>
                      <a:endParaRPr lang="en-CA" sz="1600" dirty="0">
                        <a:effectLst/>
                        <a:latin typeface="Palatino Linotype"/>
                        <a:ea typeface="Times New Roman"/>
                        <a:cs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5000"/>
                        </a:lnSpc>
                        <a:spcAft>
                          <a:spcPts val="600"/>
                        </a:spcAft>
                      </a:pPr>
                      <a:r>
                        <a:rPr lang="en-US" sz="1400" dirty="0">
                          <a:effectLst/>
                        </a:rPr>
                        <a:t> </a:t>
                      </a:r>
                      <a:endParaRPr lang="en-CA" sz="1600" dirty="0">
                        <a:effectLst/>
                        <a:latin typeface="Palatino Linotype"/>
                        <a:ea typeface="Times New Roman"/>
                        <a:cs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5000"/>
                        </a:lnSpc>
                        <a:spcAft>
                          <a:spcPts val="600"/>
                        </a:spcAft>
                      </a:pPr>
                      <a:r>
                        <a:rPr lang="en-US" sz="1400" dirty="0">
                          <a:effectLst/>
                        </a:rPr>
                        <a:t> </a:t>
                      </a:r>
                      <a:endParaRPr lang="en-CA" sz="1600" dirty="0">
                        <a:effectLst/>
                        <a:latin typeface="Palatino Linotype"/>
                        <a:ea typeface="Times New Roman"/>
                        <a:cs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5000"/>
                        </a:lnSpc>
                        <a:spcAft>
                          <a:spcPts val="600"/>
                        </a:spcAft>
                      </a:pPr>
                      <a:r>
                        <a:rPr lang="en-US" sz="1400" dirty="0">
                          <a:effectLst/>
                        </a:rPr>
                        <a:t> </a:t>
                      </a:r>
                      <a:endParaRPr lang="en-CA" sz="1600" dirty="0">
                        <a:effectLst/>
                        <a:latin typeface="Palatino Linotype"/>
                        <a:ea typeface="Times New Roman"/>
                        <a:cs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5000"/>
                        </a:lnSpc>
                        <a:spcAft>
                          <a:spcPts val="600"/>
                        </a:spcAft>
                      </a:pPr>
                      <a:r>
                        <a:rPr lang="en-US" sz="1400" dirty="0">
                          <a:effectLst/>
                        </a:rPr>
                        <a:t> </a:t>
                      </a:r>
                      <a:endParaRPr lang="en-CA" sz="1600" dirty="0">
                        <a:effectLst/>
                        <a:latin typeface="Palatino Linotype"/>
                        <a:ea typeface="Times New Roman"/>
                        <a:cs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5596">
                <a:tc vMerge="1">
                  <a:txBody>
                    <a:bodyPr/>
                    <a:lstStyle/>
                    <a:p>
                      <a:endParaRPr lang="en-CA"/>
                    </a:p>
                  </a:txBody>
                  <a:tcPr/>
                </a:tc>
                <a:tc>
                  <a:txBody>
                    <a:bodyPr/>
                    <a:lstStyle/>
                    <a:p>
                      <a:pPr algn="l">
                        <a:lnSpc>
                          <a:spcPct val="95000"/>
                        </a:lnSpc>
                        <a:spcAft>
                          <a:spcPts val="600"/>
                        </a:spcAft>
                      </a:pPr>
                      <a:r>
                        <a:rPr lang="en-US" sz="1400">
                          <a:effectLst/>
                        </a:rPr>
                        <a:t>Data: appropriate tools used to collect, analyze, and present data</a:t>
                      </a:r>
                      <a:endParaRPr lang="en-CA" sz="1600">
                        <a:effectLst/>
                        <a:latin typeface="Palatino Linotype"/>
                        <a:ea typeface="Times New Roman"/>
                        <a:cs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5000"/>
                        </a:lnSpc>
                        <a:spcAft>
                          <a:spcPts val="600"/>
                        </a:spcAft>
                      </a:pPr>
                      <a:r>
                        <a:rPr lang="en-US" sz="1400">
                          <a:effectLst/>
                        </a:rPr>
                        <a:t> </a:t>
                      </a:r>
                      <a:endParaRPr lang="en-CA" sz="1600">
                        <a:effectLst/>
                        <a:latin typeface="Palatino Linotype"/>
                        <a:ea typeface="Times New Roman"/>
                        <a:cs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5000"/>
                        </a:lnSpc>
                        <a:spcAft>
                          <a:spcPts val="600"/>
                        </a:spcAft>
                      </a:pPr>
                      <a:r>
                        <a:rPr lang="en-US" sz="1400">
                          <a:effectLst/>
                        </a:rPr>
                        <a:t> </a:t>
                      </a:r>
                      <a:endParaRPr lang="en-CA" sz="1600">
                        <a:effectLst/>
                        <a:latin typeface="Palatino Linotype"/>
                        <a:ea typeface="Times New Roman"/>
                        <a:cs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5000"/>
                        </a:lnSpc>
                        <a:spcAft>
                          <a:spcPts val="600"/>
                        </a:spcAft>
                      </a:pPr>
                      <a:r>
                        <a:rPr lang="en-US" sz="1400">
                          <a:effectLst/>
                        </a:rPr>
                        <a:t> </a:t>
                      </a:r>
                      <a:endParaRPr lang="en-CA" sz="1600">
                        <a:effectLst/>
                        <a:latin typeface="Palatino Linotype"/>
                        <a:ea typeface="Times New Roman"/>
                        <a:cs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5000"/>
                        </a:lnSpc>
                        <a:spcAft>
                          <a:spcPts val="600"/>
                        </a:spcAft>
                      </a:pPr>
                      <a:r>
                        <a:rPr lang="en-US" sz="1400" dirty="0">
                          <a:effectLst/>
                        </a:rPr>
                        <a:t> </a:t>
                      </a:r>
                      <a:endParaRPr lang="en-CA" sz="1600" dirty="0">
                        <a:effectLst/>
                        <a:latin typeface="Palatino Linotype"/>
                        <a:ea typeface="Times New Roman"/>
                        <a:cs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5000"/>
                        </a:lnSpc>
                        <a:spcAft>
                          <a:spcPts val="600"/>
                        </a:spcAft>
                      </a:pPr>
                      <a:r>
                        <a:rPr lang="en-US" sz="1400" dirty="0">
                          <a:effectLst/>
                        </a:rPr>
                        <a:t> </a:t>
                      </a:r>
                      <a:endParaRPr lang="en-CA" sz="1600" dirty="0">
                        <a:effectLst/>
                        <a:latin typeface="Palatino Linotype"/>
                        <a:ea typeface="Times New Roman"/>
                        <a:cs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5596">
                <a:tc vMerge="1">
                  <a:txBody>
                    <a:bodyPr/>
                    <a:lstStyle/>
                    <a:p>
                      <a:endParaRPr lang="en-CA"/>
                    </a:p>
                  </a:txBody>
                  <a:tcPr/>
                </a:tc>
                <a:tc>
                  <a:txBody>
                    <a:bodyPr/>
                    <a:lstStyle/>
                    <a:p>
                      <a:pPr algn="l">
                        <a:lnSpc>
                          <a:spcPct val="95000"/>
                        </a:lnSpc>
                        <a:spcAft>
                          <a:spcPts val="600"/>
                        </a:spcAft>
                      </a:pPr>
                      <a:r>
                        <a:rPr lang="en-US" sz="1400">
                          <a:effectLst/>
                        </a:rPr>
                        <a:t>Detailed Design: design decisions supported with appropriate justification</a:t>
                      </a:r>
                      <a:endParaRPr lang="en-CA" sz="1600">
                        <a:effectLst/>
                        <a:latin typeface="Palatino Linotype"/>
                        <a:ea typeface="Times New Roman"/>
                        <a:cs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5000"/>
                        </a:lnSpc>
                        <a:spcAft>
                          <a:spcPts val="600"/>
                        </a:spcAft>
                      </a:pPr>
                      <a:r>
                        <a:rPr lang="en-US" sz="1400">
                          <a:effectLst/>
                        </a:rPr>
                        <a:t> </a:t>
                      </a:r>
                      <a:endParaRPr lang="en-CA" sz="1600">
                        <a:effectLst/>
                        <a:latin typeface="Palatino Linotype"/>
                        <a:ea typeface="Times New Roman"/>
                        <a:cs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5000"/>
                        </a:lnSpc>
                        <a:spcAft>
                          <a:spcPts val="600"/>
                        </a:spcAft>
                      </a:pPr>
                      <a:r>
                        <a:rPr lang="en-US" sz="1400">
                          <a:effectLst/>
                        </a:rPr>
                        <a:t> </a:t>
                      </a:r>
                      <a:endParaRPr lang="en-CA" sz="1600">
                        <a:effectLst/>
                        <a:latin typeface="Palatino Linotype"/>
                        <a:ea typeface="Times New Roman"/>
                        <a:cs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5000"/>
                        </a:lnSpc>
                        <a:spcAft>
                          <a:spcPts val="600"/>
                        </a:spcAft>
                      </a:pPr>
                      <a:r>
                        <a:rPr lang="en-US" sz="1400">
                          <a:effectLst/>
                        </a:rPr>
                        <a:t> </a:t>
                      </a:r>
                      <a:endParaRPr lang="en-CA" sz="1600">
                        <a:effectLst/>
                        <a:latin typeface="Palatino Linotype"/>
                        <a:ea typeface="Times New Roman"/>
                        <a:cs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5000"/>
                        </a:lnSpc>
                        <a:spcAft>
                          <a:spcPts val="600"/>
                        </a:spcAft>
                      </a:pPr>
                      <a:r>
                        <a:rPr lang="en-US" sz="1400">
                          <a:effectLst/>
                        </a:rPr>
                        <a:t> </a:t>
                      </a:r>
                      <a:endParaRPr lang="en-CA" sz="1600">
                        <a:effectLst/>
                        <a:latin typeface="Palatino Linotype"/>
                        <a:ea typeface="Times New Roman"/>
                        <a:cs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5000"/>
                        </a:lnSpc>
                        <a:spcAft>
                          <a:spcPts val="600"/>
                        </a:spcAft>
                      </a:pPr>
                      <a:r>
                        <a:rPr lang="en-US" sz="1400" dirty="0">
                          <a:effectLst/>
                        </a:rPr>
                        <a:t> </a:t>
                      </a:r>
                      <a:endParaRPr lang="en-CA" sz="1600" dirty="0">
                        <a:effectLst/>
                        <a:latin typeface="Palatino Linotype"/>
                        <a:ea typeface="Times New Roman"/>
                        <a:cs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0993">
                <a:tc vMerge="1">
                  <a:txBody>
                    <a:bodyPr/>
                    <a:lstStyle/>
                    <a:p>
                      <a:endParaRPr lang="en-CA"/>
                    </a:p>
                  </a:txBody>
                  <a:tcPr/>
                </a:tc>
                <a:tc>
                  <a:txBody>
                    <a:bodyPr/>
                    <a:lstStyle/>
                    <a:p>
                      <a:pPr algn="l">
                        <a:lnSpc>
                          <a:spcPct val="95000"/>
                        </a:lnSpc>
                        <a:spcAft>
                          <a:spcPts val="600"/>
                        </a:spcAft>
                      </a:pPr>
                      <a:r>
                        <a:rPr lang="en-US" sz="1400">
                          <a:effectLst/>
                        </a:rPr>
                        <a:t>Predictions: appropriate tools used to predict performance of final device</a:t>
                      </a:r>
                      <a:endParaRPr lang="en-CA" sz="1600">
                        <a:effectLst/>
                        <a:latin typeface="Palatino Linotype"/>
                        <a:ea typeface="Times New Roman"/>
                        <a:cs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5000"/>
                        </a:lnSpc>
                        <a:spcAft>
                          <a:spcPts val="600"/>
                        </a:spcAft>
                      </a:pPr>
                      <a:r>
                        <a:rPr lang="en-US" sz="1400">
                          <a:effectLst/>
                        </a:rPr>
                        <a:t> </a:t>
                      </a:r>
                      <a:endParaRPr lang="en-CA" sz="1600">
                        <a:effectLst/>
                        <a:latin typeface="Palatino Linotype"/>
                        <a:ea typeface="Times New Roman"/>
                        <a:cs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5000"/>
                        </a:lnSpc>
                        <a:spcAft>
                          <a:spcPts val="600"/>
                        </a:spcAft>
                      </a:pPr>
                      <a:r>
                        <a:rPr lang="en-US" sz="1400">
                          <a:effectLst/>
                        </a:rPr>
                        <a:t> </a:t>
                      </a:r>
                      <a:endParaRPr lang="en-CA" sz="1600">
                        <a:effectLst/>
                        <a:latin typeface="Palatino Linotype"/>
                        <a:ea typeface="Times New Roman"/>
                        <a:cs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5000"/>
                        </a:lnSpc>
                        <a:spcAft>
                          <a:spcPts val="600"/>
                        </a:spcAft>
                      </a:pPr>
                      <a:r>
                        <a:rPr lang="en-US" sz="1400">
                          <a:effectLst/>
                        </a:rPr>
                        <a:t> </a:t>
                      </a:r>
                      <a:endParaRPr lang="en-CA" sz="1600">
                        <a:effectLst/>
                        <a:latin typeface="Palatino Linotype"/>
                        <a:ea typeface="Times New Roman"/>
                        <a:cs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5000"/>
                        </a:lnSpc>
                        <a:spcAft>
                          <a:spcPts val="600"/>
                        </a:spcAft>
                      </a:pPr>
                      <a:r>
                        <a:rPr lang="en-US" sz="1400">
                          <a:effectLst/>
                        </a:rPr>
                        <a:t> </a:t>
                      </a:r>
                      <a:endParaRPr lang="en-CA" sz="1600">
                        <a:effectLst/>
                        <a:latin typeface="Palatino Linotype"/>
                        <a:ea typeface="Times New Roman"/>
                        <a:cs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95000"/>
                        </a:lnSpc>
                        <a:spcAft>
                          <a:spcPts val="600"/>
                        </a:spcAft>
                      </a:pPr>
                      <a:r>
                        <a:rPr lang="en-US" sz="1400" dirty="0">
                          <a:effectLst/>
                        </a:rPr>
                        <a:t> </a:t>
                      </a:r>
                      <a:endParaRPr lang="en-CA" sz="1600" dirty="0">
                        <a:effectLst/>
                        <a:latin typeface="Palatino Linotype"/>
                        <a:ea typeface="Times New Roman"/>
                        <a:cs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089">
                <a:tc gridSpan="7">
                  <a:txBody>
                    <a:bodyPr/>
                    <a:lstStyle/>
                    <a:p>
                      <a:pPr algn="ctr">
                        <a:lnSpc>
                          <a:spcPct val="95000"/>
                        </a:lnSpc>
                        <a:spcAft>
                          <a:spcPts val="600"/>
                        </a:spcAft>
                      </a:pPr>
                      <a:r>
                        <a:rPr lang="en-US" sz="1100" b="1" dirty="0">
                          <a:effectLst/>
                        </a:rPr>
                        <a:t>(rows omitted)</a:t>
                      </a:r>
                      <a:endParaRPr lang="en-CA" sz="1400" b="1" dirty="0">
                        <a:effectLst/>
                        <a:latin typeface="Palatino Linotype"/>
                        <a:ea typeface="Times New Roman"/>
                        <a:cs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bl>
          </a:graphicData>
        </a:graphic>
      </p:graphicFrame>
    </p:spTree>
    <p:extLst>
      <p:ext uri="{BB962C8B-B14F-4D97-AF65-F5344CB8AC3E}">
        <p14:creationId xmlns:p14="http://schemas.microsoft.com/office/powerpoint/2010/main" val="121386245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40663484"/>
              </p:ext>
            </p:extLst>
          </p:nvPr>
        </p:nvGraphicFramePr>
        <p:xfrm>
          <a:off x="0" y="0"/>
          <a:ext cx="9144000" cy="6768615"/>
        </p:xfrm>
        <a:graphic>
          <a:graphicData uri="http://schemas.openxmlformats.org/drawingml/2006/table">
            <a:tbl>
              <a:tblPr firstRow="1" firstCol="1" bandRow="1">
                <a:tableStyleId>{5C22544A-7EE6-4342-B048-85BDC9FD1C3A}</a:tableStyleId>
              </a:tblPr>
              <a:tblGrid>
                <a:gridCol w="1276393"/>
                <a:gridCol w="1276393"/>
                <a:gridCol w="1360092"/>
                <a:gridCol w="1360092"/>
                <a:gridCol w="1360092"/>
                <a:gridCol w="1255469"/>
                <a:gridCol w="1255469"/>
              </a:tblGrid>
              <a:tr h="259374">
                <a:tc rowSpan="3" gridSpan="2">
                  <a:txBody>
                    <a:bodyPr/>
                    <a:lstStyle/>
                    <a:p>
                      <a:pPr marL="457200" algn="just">
                        <a:lnSpc>
                          <a:spcPct val="95000"/>
                        </a:lnSpc>
                        <a:spcAft>
                          <a:spcPts val="600"/>
                        </a:spcAft>
                      </a:pPr>
                      <a:r>
                        <a:rPr lang="en-US" sz="1000" dirty="0">
                          <a:effectLst/>
                        </a:rPr>
                        <a:t> </a:t>
                      </a:r>
                      <a:endParaRPr lang="en-CA" sz="800" dirty="0">
                        <a:effectLst/>
                        <a:latin typeface="Palatino Linotype"/>
                        <a:ea typeface="Times New Roman"/>
                        <a:cs typeface="Times New Roman"/>
                      </a:endParaRPr>
                    </a:p>
                  </a:txBody>
                  <a:tcPr marL="50575" marR="50575"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rowSpan="3" hMerge="1">
                  <a:txBody>
                    <a:bodyPr/>
                    <a:lstStyle/>
                    <a:p>
                      <a:endParaRPr lang="en-CA"/>
                    </a:p>
                  </a:txBody>
                  <a:tcPr/>
                </a:tc>
                <a:tc gridSpan="5">
                  <a:txBody>
                    <a:bodyPr/>
                    <a:lstStyle/>
                    <a:p>
                      <a:pPr algn="ctr">
                        <a:lnSpc>
                          <a:spcPct val="95000"/>
                        </a:lnSpc>
                        <a:spcAft>
                          <a:spcPts val="600"/>
                        </a:spcAft>
                      </a:pPr>
                      <a:r>
                        <a:rPr lang="en-US" sz="1800" dirty="0">
                          <a:effectLst/>
                        </a:rPr>
                        <a:t>Level of Mastery</a:t>
                      </a:r>
                      <a:endParaRPr lang="en-CA" sz="1400" dirty="0">
                        <a:effectLst/>
                        <a:latin typeface="Palatino Linotype"/>
                        <a:ea typeface="Times New Roman"/>
                        <a:cs typeface="Times New Roman"/>
                      </a:endParaRPr>
                    </a:p>
                  </a:txBody>
                  <a:tcPr marL="50575" marR="50575" marT="0" marB="0" anchor="ctr">
                    <a:lnL w="12700" cmpd="sng">
                      <a:noFill/>
                    </a:ln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906022">
                <a:tc gridSpan="2" vMerge="1">
                  <a:txBody>
                    <a:bodyPr/>
                    <a:lstStyle/>
                    <a:p>
                      <a:endParaRPr lang="en-CA"/>
                    </a:p>
                  </a:txBody>
                  <a:tcPr/>
                </a:tc>
                <a:tc hMerge="1" vMerge="1">
                  <a:txBody>
                    <a:bodyPr/>
                    <a:lstStyle/>
                    <a:p>
                      <a:endParaRPr lang="en-CA"/>
                    </a:p>
                  </a:txBody>
                  <a:tcPr/>
                </a:tc>
                <a:tc gridSpan="2">
                  <a:txBody>
                    <a:bodyPr/>
                    <a:lstStyle/>
                    <a:p>
                      <a:pPr algn="ctr">
                        <a:lnSpc>
                          <a:spcPct val="95000"/>
                        </a:lnSpc>
                        <a:spcAft>
                          <a:spcPts val="0"/>
                        </a:spcAft>
                      </a:pPr>
                      <a:r>
                        <a:rPr lang="en-US" sz="1200" dirty="0">
                          <a:effectLst/>
                        </a:rPr>
                        <a:t>Below Expectations</a:t>
                      </a:r>
                      <a:endParaRPr lang="en-CA" sz="1400" dirty="0">
                        <a:effectLst/>
                      </a:endParaRPr>
                    </a:p>
                    <a:p>
                      <a:pPr algn="ctr">
                        <a:lnSpc>
                          <a:spcPct val="95000"/>
                        </a:lnSpc>
                        <a:spcAft>
                          <a:spcPts val="0"/>
                        </a:spcAft>
                      </a:pPr>
                      <a:r>
                        <a:rPr lang="en-US" sz="1200" dirty="0">
                          <a:effectLst/>
                        </a:rPr>
                        <a:t>Major Errors or lack of Depth</a:t>
                      </a:r>
                      <a:endParaRPr lang="en-CA" sz="1400" dirty="0">
                        <a:effectLst/>
                      </a:endParaRPr>
                    </a:p>
                    <a:p>
                      <a:pPr algn="ctr">
                        <a:lnSpc>
                          <a:spcPct val="95000"/>
                        </a:lnSpc>
                        <a:spcAft>
                          <a:spcPts val="0"/>
                        </a:spcAft>
                      </a:pPr>
                      <a:r>
                        <a:rPr lang="en-US" sz="1200" dirty="0">
                          <a:effectLst/>
                        </a:rPr>
                        <a:t>Unacceptable quality</a:t>
                      </a:r>
                      <a:endParaRPr lang="en-CA" sz="1400" dirty="0">
                        <a:effectLst/>
                        <a:latin typeface="Palatino Linotype"/>
                        <a:ea typeface="Times New Roman"/>
                        <a:cs typeface="Times New Roman"/>
                      </a:endParaRPr>
                    </a:p>
                  </a:txBody>
                  <a:tcPr marL="50575" marR="50575" marT="0" marB="0" anchor="ctr">
                    <a:lnL w="38100" cmpd="sng">
                      <a:noFill/>
                    </a:lnL>
                  </a:tcPr>
                </a:tc>
                <a:tc hMerge="1">
                  <a:txBody>
                    <a:bodyPr/>
                    <a:lstStyle/>
                    <a:p>
                      <a:endParaRPr lang="en-CA"/>
                    </a:p>
                  </a:txBody>
                  <a:tcPr/>
                </a:tc>
                <a:tc>
                  <a:txBody>
                    <a:bodyPr/>
                    <a:lstStyle/>
                    <a:p>
                      <a:pPr algn="ctr">
                        <a:lnSpc>
                          <a:spcPct val="95000"/>
                        </a:lnSpc>
                        <a:spcAft>
                          <a:spcPts val="0"/>
                        </a:spcAft>
                      </a:pPr>
                      <a:r>
                        <a:rPr lang="en-US" sz="1200" dirty="0">
                          <a:effectLst/>
                        </a:rPr>
                        <a:t>Marginal</a:t>
                      </a:r>
                      <a:endParaRPr lang="en-CA" sz="1400" dirty="0">
                        <a:effectLst/>
                      </a:endParaRPr>
                    </a:p>
                    <a:p>
                      <a:pPr algn="ctr">
                        <a:lnSpc>
                          <a:spcPct val="95000"/>
                        </a:lnSpc>
                        <a:spcAft>
                          <a:spcPts val="0"/>
                        </a:spcAft>
                      </a:pPr>
                      <a:r>
                        <a:rPr lang="en-US" sz="1200" dirty="0">
                          <a:effectLst/>
                        </a:rPr>
                        <a:t>Some significant errors or lack of depth</a:t>
                      </a:r>
                      <a:endParaRPr lang="en-CA" sz="1400" dirty="0">
                        <a:effectLst/>
                      </a:endParaRPr>
                    </a:p>
                    <a:p>
                      <a:pPr algn="ctr">
                        <a:lnSpc>
                          <a:spcPct val="95000"/>
                        </a:lnSpc>
                        <a:spcAft>
                          <a:spcPts val="0"/>
                        </a:spcAft>
                      </a:pPr>
                      <a:r>
                        <a:rPr lang="en-US" sz="1200" dirty="0">
                          <a:effectLst/>
                        </a:rPr>
                        <a:t>Satisfactory quality</a:t>
                      </a:r>
                      <a:endParaRPr lang="en-CA" sz="1400" dirty="0">
                        <a:effectLst/>
                        <a:latin typeface="Palatino Linotype"/>
                        <a:ea typeface="Times New Roman"/>
                        <a:cs typeface="Times New Roman"/>
                      </a:endParaRPr>
                    </a:p>
                  </a:txBody>
                  <a:tcPr marL="50575" marR="50575" marT="0" marB="0" anchor="ctr"/>
                </a:tc>
                <a:tc>
                  <a:txBody>
                    <a:bodyPr/>
                    <a:lstStyle/>
                    <a:p>
                      <a:pPr algn="ctr">
                        <a:lnSpc>
                          <a:spcPct val="95000"/>
                        </a:lnSpc>
                        <a:spcAft>
                          <a:spcPts val="0"/>
                        </a:spcAft>
                      </a:pPr>
                      <a:r>
                        <a:rPr lang="en-US" sz="1200" dirty="0">
                          <a:effectLst/>
                        </a:rPr>
                        <a:t>Meets Expectations</a:t>
                      </a:r>
                      <a:endParaRPr lang="en-CA" sz="1400" dirty="0">
                        <a:effectLst/>
                      </a:endParaRPr>
                    </a:p>
                    <a:p>
                      <a:pPr algn="ctr">
                        <a:lnSpc>
                          <a:spcPct val="95000"/>
                        </a:lnSpc>
                        <a:spcAft>
                          <a:spcPts val="0"/>
                        </a:spcAft>
                      </a:pPr>
                      <a:r>
                        <a:rPr lang="en-US" sz="1200" dirty="0">
                          <a:effectLst/>
                        </a:rPr>
                        <a:t>Appropriate depth / few errors</a:t>
                      </a:r>
                      <a:endParaRPr lang="en-CA" sz="1400" dirty="0">
                        <a:effectLst/>
                      </a:endParaRPr>
                    </a:p>
                    <a:p>
                      <a:pPr algn="ctr">
                        <a:lnSpc>
                          <a:spcPct val="95000"/>
                        </a:lnSpc>
                        <a:spcAft>
                          <a:spcPts val="0"/>
                        </a:spcAft>
                      </a:pPr>
                      <a:r>
                        <a:rPr lang="en-US" sz="1200" dirty="0">
                          <a:effectLst/>
                        </a:rPr>
                        <a:t>Good quality</a:t>
                      </a:r>
                      <a:endParaRPr lang="en-CA" sz="1400" dirty="0">
                        <a:effectLst/>
                        <a:latin typeface="Palatino Linotype"/>
                        <a:ea typeface="Times New Roman"/>
                        <a:cs typeface="Times New Roman"/>
                      </a:endParaRPr>
                    </a:p>
                  </a:txBody>
                  <a:tcPr marL="50575" marR="50575" marT="0" marB="0" anchor="ctr"/>
                </a:tc>
                <a:tc>
                  <a:txBody>
                    <a:bodyPr/>
                    <a:lstStyle/>
                    <a:p>
                      <a:pPr algn="ctr">
                        <a:lnSpc>
                          <a:spcPct val="95000"/>
                        </a:lnSpc>
                        <a:spcAft>
                          <a:spcPts val="0"/>
                        </a:spcAft>
                      </a:pPr>
                      <a:r>
                        <a:rPr lang="en-US" sz="1200" dirty="0">
                          <a:effectLst/>
                        </a:rPr>
                        <a:t>Exemplary</a:t>
                      </a:r>
                      <a:endParaRPr lang="en-CA" sz="1400" dirty="0">
                        <a:effectLst/>
                      </a:endParaRPr>
                    </a:p>
                    <a:p>
                      <a:pPr algn="ctr">
                        <a:lnSpc>
                          <a:spcPct val="95000"/>
                        </a:lnSpc>
                        <a:spcAft>
                          <a:spcPts val="0"/>
                        </a:spcAft>
                      </a:pPr>
                      <a:r>
                        <a:rPr lang="en-US" sz="1200" dirty="0">
                          <a:effectLst/>
                        </a:rPr>
                        <a:t>Exceptional depth / accuracy</a:t>
                      </a:r>
                      <a:endParaRPr lang="en-CA" sz="1400" dirty="0">
                        <a:effectLst/>
                      </a:endParaRPr>
                    </a:p>
                    <a:p>
                      <a:pPr algn="ctr">
                        <a:lnSpc>
                          <a:spcPct val="95000"/>
                        </a:lnSpc>
                        <a:spcAft>
                          <a:spcPts val="0"/>
                        </a:spcAft>
                      </a:pPr>
                      <a:r>
                        <a:rPr lang="en-US" sz="1200" dirty="0">
                          <a:effectLst/>
                        </a:rPr>
                        <a:t>Outstanding quality</a:t>
                      </a:r>
                      <a:endParaRPr lang="en-CA" sz="1400" dirty="0">
                        <a:effectLst/>
                        <a:latin typeface="Palatino Linotype"/>
                        <a:ea typeface="Times New Roman"/>
                        <a:cs typeface="Times New Roman"/>
                      </a:endParaRPr>
                    </a:p>
                  </a:txBody>
                  <a:tcPr marL="50575" marR="50575" marT="0" marB="0" anchor="ctr"/>
                </a:tc>
              </a:tr>
              <a:tr h="185267">
                <a:tc gridSpan="2" vMerge="1">
                  <a:txBody>
                    <a:bodyPr/>
                    <a:lstStyle/>
                    <a:p>
                      <a:endParaRPr lang="en-CA"/>
                    </a:p>
                  </a:txBody>
                  <a:tcPr/>
                </a:tc>
                <a:tc hMerge="1" vMerge="1">
                  <a:txBody>
                    <a:bodyPr/>
                    <a:lstStyle/>
                    <a:p>
                      <a:endParaRPr lang="en-CA"/>
                    </a:p>
                  </a:txBody>
                  <a:tcPr/>
                </a:tc>
                <a:tc>
                  <a:txBody>
                    <a:bodyPr/>
                    <a:lstStyle/>
                    <a:p>
                      <a:pPr algn="ctr">
                        <a:lnSpc>
                          <a:spcPct val="95000"/>
                        </a:lnSpc>
                        <a:spcAft>
                          <a:spcPts val="0"/>
                        </a:spcAft>
                      </a:pPr>
                      <a:r>
                        <a:rPr lang="en-US" sz="1800" dirty="0">
                          <a:effectLst/>
                        </a:rPr>
                        <a:t>0</a:t>
                      </a:r>
                      <a:endParaRPr lang="en-CA" sz="2000" dirty="0">
                        <a:effectLst/>
                        <a:latin typeface="Palatino Linotype"/>
                        <a:ea typeface="Times New Roman"/>
                        <a:cs typeface="Times New Roman"/>
                      </a:endParaRPr>
                    </a:p>
                  </a:txBody>
                  <a:tcPr marL="50575" marR="50575" marT="0" marB="0" anchor="ctr">
                    <a:lnL w="38100" cmpd="sng">
                      <a:noFill/>
                    </a:lnL>
                  </a:tcPr>
                </a:tc>
                <a:tc>
                  <a:txBody>
                    <a:bodyPr/>
                    <a:lstStyle/>
                    <a:p>
                      <a:pPr algn="ctr">
                        <a:lnSpc>
                          <a:spcPct val="95000"/>
                        </a:lnSpc>
                        <a:spcAft>
                          <a:spcPts val="0"/>
                        </a:spcAft>
                      </a:pPr>
                      <a:r>
                        <a:rPr lang="en-US" sz="1800">
                          <a:effectLst/>
                        </a:rPr>
                        <a:t>1</a:t>
                      </a:r>
                      <a:endParaRPr lang="en-CA" sz="2000">
                        <a:effectLst/>
                        <a:latin typeface="Palatino Linotype"/>
                        <a:ea typeface="Times New Roman"/>
                        <a:cs typeface="Times New Roman"/>
                      </a:endParaRPr>
                    </a:p>
                  </a:txBody>
                  <a:tcPr marL="50575" marR="50575" marT="0" marB="0" anchor="ctr"/>
                </a:tc>
                <a:tc>
                  <a:txBody>
                    <a:bodyPr/>
                    <a:lstStyle/>
                    <a:p>
                      <a:pPr algn="ctr">
                        <a:lnSpc>
                          <a:spcPct val="95000"/>
                        </a:lnSpc>
                        <a:spcAft>
                          <a:spcPts val="0"/>
                        </a:spcAft>
                      </a:pPr>
                      <a:r>
                        <a:rPr lang="en-US" sz="1800">
                          <a:effectLst/>
                        </a:rPr>
                        <a:t>2</a:t>
                      </a:r>
                      <a:endParaRPr lang="en-CA" sz="2000">
                        <a:effectLst/>
                        <a:latin typeface="Palatino Linotype"/>
                        <a:ea typeface="Times New Roman"/>
                        <a:cs typeface="Times New Roman"/>
                      </a:endParaRPr>
                    </a:p>
                  </a:txBody>
                  <a:tcPr marL="50575" marR="50575" marT="0" marB="0" anchor="ctr"/>
                </a:tc>
                <a:tc>
                  <a:txBody>
                    <a:bodyPr/>
                    <a:lstStyle/>
                    <a:p>
                      <a:pPr algn="ctr">
                        <a:lnSpc>
                          <a:spcPct val="95000"/>
                        </a:lnSpc>
                        <a:spcAft>
                          <a:spcPts val="0"/>
                        </a:spcAft>
                      </a:pPr>
                      <a:r>
                        <a:rPr lang="en-US" sz="1800">
                          <a:effectLst/>
                        </a:rPr>
                        <a:t>3</a:t>
                      </a:r>
                      <a:endParaRPr lang="en-CA" sz="2000">
                        <a:effectLst/>
                        <a:latin typeface="Palatino Linotype"/>
                        <a:ea typeface="Times New Roman"/>
                        <a:cs typeface="Times New Roman"/>
                      </a:endParaRPr>
                    </a:p>
                  </a:txBody>
                  <a:tcPr marL="50575" marR="50575" marT="0" marB="0" anchor="ctr"/>
                </a:tc>
                <a:tc>
                  <a:txBody>
                    <a:bodyPr/>
                    <a:lstStyle/>
                    <a:p>
                      <a:pPr algn="ctr">
                        <a:lnSpc>
                          <a:spcPct val="95000"/>
                        </a:lnSpc>
                        <a:spcAft>
                          <a:spcPts val="0"/>
                        </a:spcAft>
                      </a:pPr>
                      <a:r>
                        <a:rPr lang="en-US" sz="1800" dirty="0">
                          <a:effectLst/>
                        </a:rPr>
                        <a:t>4</a:t>
                      </a:r>
                      <a:endParaRPr lang="en-CA" sz="2000" dirty="0">
                        <a:effectLst/>
                        <a:latin typeface="Palatino Linotype"/>
                        <a:ea typeface="Times New Roman"/>
                        <a:cs typeface="Times New Roman"/>
                      </a:endParaRPr>
                    </a:p>
                  </a:txBody>
                  <a:tcPr marL="50575" marR="50575" marT="0" marB="0" anchor="ctr"/>
                </a:tc>
              </a:tr>
              <a:tr h="175859">
                <a:tc gridSpan="7">
                  <a:txBody>
                    <a:bodyPr/>
                    <a:lstStyle/>
                    <a:p>
                      <a:pPr algn="ctr">
                        <a:lnSpc>
                          <a:spcPct val="95000"/>
                        </a:lnSpc>
                        <a:spcAft>
                          <a:spcPts val="600"/>
                        </a:spcAft>
                      </a:pPr>
                      <a:endParaRPr lang="en-CA" sz="800" dirty="0">
                        <a:effectLst/>
                        <a:latin typeface="Palatino Linotype"/>
                        <a:ea typeface="Times New Roman"/>
                        <a:cs typeface="Times New Roman"/>
                      </a:endParaRPr>
                    </a:p>
                  </a:txBody>
                  <a:tcPr marL="50575" marR="50575" marT="0" marB="0">
                    <a:lnT w="38100" cmpd="sng">
                      <a:noFill/>
                    </a:lnT>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1934436">
                <a:tc rowSpan="3">
                  <a:txBody>
                    <a:bodyPr/>
                    <a:lstStyle/>
                    <a:p>
                      <a:pPr algn="l">
                        <a:lnSpc>
                          <a:spcPct val="95000"/>
                        </a:lnSpc>
                        <a:spcAft>
                          <a:spcPts val="600"/>
                        </a:spcAft>
                      </a:pPr>
                      <a:r>
                        <a:rPr lang="en-US" sz="1600" dirty="0">
                          <a:effectLst/>
                        </a:rPr>
                        <a:t>Development and Analysis of Solution</a:t>
                      </a:r>
                      <a:endParaRPr lang="en-CA" sz="1800" dirty="0">
                        <a:effectLst/>
                        <a:latin typeface="Palatino Linotype"/>
                        <a:ea typeface="Times New Roman"/>
                        <a:cs typeface="Times New Roman"/>
                      </a:endParaRPr>
                    </a:p>
                  </a:txBody>
                  <a:tcPr marL="50575" marR="50575" marT="0" marB="0" anchor="ctr"/>
                </a:tc>
                <a:tc>
                  <a:txBody>
                    <a:bodyPr/>
                    <a:lstStyle/>
                    <a:p>
                      <a:pPr algn="l">
                        <a:lnSpc>
                          <a:spcPct val="95000"/>
                        </a:lnSpc>
                        <a:spcAft>
                          <a:spcPts val="600"/>
                        </a:spcAft>
                      </a:pPr>
                      <a:r>
                        <a:rPr lang="en-US" sz="1400" b="1" dirty="0">
                          <a:effectLst/>
                        </a:rPr>
                        <a:t>Data</a:t>
                      </a:r>
                      <a:r>
                        <a:rPr lang="en-US" sz="1400" dirty="0">
                          <a:effectLst/>
                        </a:rPr>
                        <a:t>: appropriate tools used to collect and analyze data</a:t>
                      </a:r>
                      <a:endParaRPr lang="en-CA" sz="1600" dirty="0">
                        <a:effectLst/>
                        <a:latin typeface="Palatino Linotype"/>
                        <a:ea typeface="Times New Roman"/>
                        <a:cs typeface="Times New Roman"/>
                      </a:endParaRPr>
                    </a:p>
                  </a:txBody>
                  <a:tcPr marL="50575" marR="50575" marT="0" marB="0" anchor="ctr"/>
                </a:tc>
                <a:tc>
                  <a:txBody>
                    <a:bodyPr/>
                    <a:lstStyle/>
                    <a:p>
                      <a:pPr algn="l">
                        <a:lnSpc>
                          <a:spcPct val="95000"/>
                        </a:lnSpc>
                        <a:spcAft>
                          <a:spcPts val="600"/>
                        </a:spcAft>
                      </a:pPr>
                      <a:r>
                        <a:rPr lang="en-US" sz="1400" dirty="0">
                          <a:effectLst/>
                        </a:rPr>
                        <a:t>No physical prototyping is used in the project.</a:t>
                      </a:r>
                      <a:endParaRPr lang="en-CA" sz="1600" dirty="0">
                        <a:effectLst/>
                        <a:latin typeface="Palatino Linotype"/>
                        <a:ea typeface="Times New Roman"/>
                        <a:cs typeface="Times New Roman"/>
                      </a:endParaRPr>
                    </a:p>
                  </a:txBody>
                  <a:tcPr marL="50575" marR="50575" marT="0" marB="0" anchor="ctr"/>
                </a:tc>
                <a:tc>
                  <a:txBody>
                    <a:bodyPr/>
                    <a:lstStyle/>
                    <a:p>
                      <a:pPr algn="l">
                        <a:lnSpc>
                          <a:spcPct val="95000"/>
                        </a:lnSpc>
                        <a:spcAft>
                          <a:spcPts val="600"/>
                        </a:spcAft>
                      </a:pPr>
                      <a:r>
                        <a:rPr lang="en-US" sz="1400" dirty="0">
                          <a:effectLst/>
                        </a:rPr>
                        <a:t>Physical prototyping tools are described but in very limited detail.  There may be errors in the use of the tools. </a:t>
                      </a:r>
                      <a:endParaRPr lang="en-CA" sz="1600" dirty="0">
                        <a:effectLst/>
                        <a:latin typeface="Palatino Linotype"/>
                        <a:ea typeface="Times New Roman"/>
                        <a:cs typeface="Times New Roman"/>
                      </a:endParaRPr>
                    </a:p>
                  </a:txBody>
                  <a:tcPr marL="50575" marR="50575" marT="0" marB="0" anchor="ctr"/>
                </a:tc>
                <a:tc>
                  <a:txBody>
                    <a:bodyPr/>
                    <a:lstStyle/>
                    <a:p>
                      <a:pPr algn="l">
                        <a:lnSpc>
                          <a:spcPct val="95000"/>
                        </a:lnSpc>
                        <a:spcAft>
                          <a:spcPts val="600"/>
                        </a:spcAft>
                      </a:pPr>
                      <a:r>
                        <a:rPr lang="en-US" sz="1400" dirty="0">
                          <a:effectLst/>
                        </a:rPr>
                        <a:t>Physical prototyping tools are described but only limited detail is </a:t>
                      </a:r>
                      <a:r>
                        <a:rPr lang="en-US" sz="1400" dirty="0" smtClean="0">
                          <a:effectLst/>
                        </a:rPr>
                        <a:t>included.</a:t>
                      </a:r>
                      <a:endParaRPr lang="en-CA" sz="1600" dirty="0">
                        <a:effectLst/>
                        <a:latin typeface="Palatino Linotype"/>
                        <a:ea typeface="Times New Roman"/>
                        <a:cs typeface="Times New Roman"/>
                      </a:endParaRPr>
                    </a:p>
                  </a:txBody>
                  <a:tcPr marL="50575" marR="50575" marT="0" marB="0" anchor="ctr"/>
                </a:tc>
                <a:tc>
                  <a:txBody>
                    <a:bodyPr/>
                    <a:lstStyle/>
                    <a:p>
                      <a:pPr algn="l">
                        <a:lnSpc>
                          <a:spcPct val="95000"/>
                        </a:lnSpc>
                        <a:spcAft>
                          <a:spcPts val="600"/>
                        </a:spcAft>
                      </a:pPr>
                      <a:r>
                        <a:rPr lang="en-US" sz="1400" dirty="0" smtClean="0">
                          <a:effectLst/>
                        </a:rPr>
                        <a:t>Appropriate </a:t>
                      </a:r>
                      <a:r>
                        <a:rPr lang="en-US" sz="1400" dirty="0">
                          <a:effectLst/>
                        </a:rPr>
                        <a:t>tools for physical prototyping are </a:t>
                      </a:r>
                      <a:r>
                        <a:rPr lang="en-US" sz="1400" dirty="0" smtClean="0">
                          <a:effectLst/>
                        </a:rPr>
                        <a:t>selected</a:t>
                      </a:r>
                      <a:r>
                        <a:rPr lang="en-US" sz="1400" baseline="0" dirty="0" smtClean="0">
                          <a:effectLst/>
                        </a:rPr>
                        <a:t> and used correctly</a:t>
                      </a:r>
                      <a:endParaRPr lang="en-CA" sz="1600" dirty="0">
                        <a:effectLst/>
                        <a:latin typeface="Palatino Linotype"/>
                        <a:ea typeface="Times New Roman"/>
                        <a:cs typeface="Times New Roman"/>
                      </a:endParaRPr>
                    </a:p>
                  </a:txBody>
                  <a:tcPr marL="50575" marR="50575" marT="0" marB="0" anchor="ctr"/>
                </a:tc>
                <a:tc>
                  <a:txBody>
                    <a:bodyPr/>
                    <a:lstStyle/>
                    <a:p>
                      <a:pPr algn="l">
                        <a:lnSpc>
                          <a:spcPct val="95000"/>
                        </a:lnSpc>
                        <a:spcAft>
                          <a:spcPts val="600"/>
                        </a:spcAft>
                      </a:pPr>
                      <a:r>
                        <a:rPr lang="en-US" sz="1400" dirty="0">
                          <a:effectLst/>
                        </a:rPr>
                        <a:t>Ideal tools for physical prototyping are </a:t>
                      </a:r>
                      <a:r>
                        <a:rPr lang="en-US" sz="1400" dirty="0" smtClean="0">
                          <a:effectLst/>
                        </a:rPr>
                        <a:t>selected</a:t>
                      </a:r>
                      <a:r>
                        <a:rPr lang="en-US" sz="1400" baseline="0" dirty="0" smtClean="0">
                          <a:effectLst/>
                        </a:rPr>
                        <a:t> </a:t>
                      </a:r>
                      <a:r>
                        <a:rPr lang="en-US" sz="1400" dirty="0" smtClean="0">
                          <a:effectLst/>
                        </a:rPr>
                        <a:t>and </a:t>
                      </a:r>
                      <a:r>
                        <a:rPr lang="en-US" sz="1400" dirty="0">
                          <a:effectLst/>
                        </a:rPr>
                        <a:t>used correctly. </a:t>
                      </a:r>
                      <a:endParaRPr lang="en-CA" sz="1600" dirty="0">
                        <a:effectLst/>
                        <a:latin typeface="Palatino Linotype"/>
                        <a:ea typeface="Times New Roman"/>
                        <a:cs typeface="Times New Roman"/>
                      </a:endParaRPr>
                    </a:p>
                  </a:txBody>
                  <a:tcPr marL="50575" marR="50575" marT="0" marB="0" anchor="ctr"/>
                </a:tc>
              </a:tr>
              <a:tr h="1406862">
                <a:tc vMerge="1">
                  <a:txBody>
                    <a:bodyPr/>
                    <a:lstStyle/>
                    <a:p>
                      <a:endParaRPr lang="en-CA"/>
                    </a:p>
                  </a:txBody>
                  <a:tcPr/>
                </a:tc>
                <a:tc>
                  <a:txBody>
                    <a:bodyPr/>
                    <a:lstStyle/>
                    <a:p>
                      <a:pPr algn="l">
                        <a:lnSpc>
                          <a:spcPct val="95000"/>
                        </a:lnSpc>
                        <a:spcAft>
                          <a:spcPts val="600"/>
                        </a:spcAft>
                      </a:pPr>
                      <a:r>
                        <a:rPr lang="en-US" sz="1400" b="1" dirty="0">
                          <a:effectLst/>
                        </a:rPr>
                        <a:t>Detailed Design:</a:t>
                      </a:r>
                      <a:r>
                        <a:rPr lang="en-US" sz="1400" dirty="0">
                          <a:effectLst/>
                        </a:rPr>
                        <a:t> design decisions supported with appropriate justification</a:t>
                      </a:r>
                      <a:endParaRPr lang="en-CA" sz="1600" dirty="0">
                        <a:effectLst/>
                        <a:latin typeface="Palatino Linotype"/>
                        <a:ea typeface="Times New Roman"/>
                        <a:cs typeface="Times New Roman"/>
                      </a:endParaRPr>
                    </a:p>
                  </a:txBody>
                  <a:tcPr marL="50575" marR="50575" marT="0" marB="0" anchor="ctr"/>
                </a:tc>
                <a:tc>
                  <a:txBody>
                    <a:bodyPr/>
                    <a:lstStyle/>
                    <a:p>
                      <a:pPr algn="l">
                        <a:lnSpc>
                          <a:spcPct val="95000"/>
                        </a:lnSpc>
                        <a:spcAft>
                          <a:spcPts val="600"/>
                        </a:spcAft>
                      </a:pPr>
                      <a:r>
                        <a:rPr lang="en-US" sz="1400" dirty="0">
                          <a:effectLst/>
                        </a:rPr>
                        <a:t>There is no evidence of the application of engineering </a:t>
                      </a:r>
                      <a:r>
                        <a:rPr lang="en-US" sz="1400" dirty="0" smtClean="0">
                          <a:effectLst/>
                        </a:rPr>
                        <a:t>knowledge</a:t>
                      </a:r>
                      <a:endParaRPr lang="en-CA" sz="1600" dirty="0">
                        <a:effectLst/>
                        <a:latin typeface="Palatino Linotype"/>
                        <a:ea typeface="Times New Roman"/>
                        <a:cs typeface="Times New Roman"/>
                      </a:endParaRPr>
                    </a:p>
                  </a:txBody>
                  <a:tcPr marL="50575" marR="50575" marT="0" marB="0" anchor="ctr"/>
                </a:tc>
                <a:tc>
                  <a:txBody>
                    <a:bodyPr/>
                    <a:lstStyle/>
                    <a:p>
                      <a:pPr algn="l">
                        <a:lnSpc>
                          <a:spcPct val="95000"/>
                        </a:lnSpc>
                        <a:spcAft>
                          <a:spcPts val="600"/>
                        </a:spcAft>
                      </a:pPr>
                      <a:r>
                        <a:rPr lang="en-US" sz="1400" dirty="0">
                          <a:effectLst/>
                        </a:rPr>
                        <a:t>There is little evidence of the application of engineering </a:t>
                      </a:r>
                      <a:r>
                        <a:rPr lang="en-US" sz="1400" dirty="0" smtClean="0">
                          <a:effectLst/>
                        </a:rPr>
                        <a:t>knowledge</a:t>
                      </a:r>
                      <a:endParaRPr lang="en-CA" sz="1600" dirty="0">
                        <a:effectLst/>
                        <a:latin typeface="Palatino Linotype"/>
                        <a:ea typeface="Times New Roman"/>
                        <a:cs typeface="Times New Roman"/>
                      </a:endParaRPr>
                    </a:p>
                  </a:txBody>
                  <a:tcPr marL="50575" marR="50575" marT="0" marB="0" anchor="ctr"/>
                </a:tc>
                <a:tc>
                  <a:txBody>
                    <a:bodyPr/>
                    <a:lstStyle/>
                    <a:p>
                      <a:pPr algn="l">
                        <a:lnSpc>
                          <a:spcPct val="95000"/>
                        </a:lnSpc>
                        <a:spcAft>
                          <a:spcPts val="600"/>
                        </a:spcAft>
                      </a:pPr>
                      <a:r>
                        <a:rPr lang="en-US" sz="1400" dirty="0">
                          <a:effectLst/>
                        </a:rPr>
                        <a:t>There is some evidence of the application of engineering </a:t>
                      </a:r>
                      <a:r>
                        <a:rPr lang="en-US" sz="1400" dirty="0" smtClean="0">
                          <a:effectLst/>
                        </a:rPr>
                        <a:t>knowledge.</a:t>
                      </a:r>
                      <a:endParaRPr lang="en-CA" sz="1600" dirty="0">
                        <a:effectLst/>
                        <a:latin typeface="Palatino Linotype"/>
                        <a:ea typeface="Times New Roman"/>
                        <a:cs typeface="Times New Roman"/>
                      </a:endParaRPr>
                    </a:p>
                  </a:txBody>
                  <a:tcPr marL="50575" marR="50575" marT="0" marB="0" anchor="ctr"/>
                </a:tc>
                <a:tc>
                  <a:txBody>
                    <a:bodyPr/>
                    <a:lstStyle/>
                    <a:p>
                      <a:pPr algn="l">
                        <a:lnSpc>
                          <a:spcPct val="95000"/>
                        </a:lnSpc>
                        <a:spcAft>
                          <a:spcPts val="600"/>
                        </a:spcAft>
                      </a:pPr>
                      <a:r>
                        <a:rPr lang="en-US" sz="1400" dirty="0">
                          <a:effectLst/>
                        </a:rPr>
                        <a:t>There is adequate evidence of the application of engineering </a:t>
                      </a:r>
                      <a:r>
                        <a:rPr lang="en-US" sz="1400" dirty="0" smtClean="0">
                          <a:effectLst/>
                        </a:rPr>
                        <a:t>knowledge</a:t>
                      </a:r>
                      <a:endParaRPr lang="en-CA" sz="1600" dirty="0">
                        <a:effectLst/>
                        <a:latin typeface="Palatino Linotype"/>
                        <a:ea typeface="Times New Roman"/>
                        <a:cs typeface="Times New Roman"/>
                      </a:endParaRPr>
                    </a:p>
                  </a:txBody>
                  <a:tcPr marL="50575" marR="50575" marT="0" marB="0" anchor="ctr"/>
                </a:tc>
                <a:tc>
                  <a:txBody>
                    <a:bodyPr/>
                    <a:lstStyle/>
                    <a:p>
                      <a:pPr algn="l">
                        <a:lnSpc>
                          <a:spcPct val="95000"/>
                        </a:lnSpc>
                        <a:spcAft>
                          <a:spcPts val="600"/>
                        </a:spcAft>
                      </a:pPr>
                      <a:r>
                        <a:rPr lang="en-US" sz="1400" dirty="0">
                          <a:effectLst/>
                        </a:rPr>
                        <a:t>There is good evidence of the application of engineering </a:t>
                      </a:r>
                      <a:r>
                        <a:rPr lang="en-US" sz="1400" dirty="0" smtClean="0">
                          <a:effectLst/>
                        </a:rPr>
                        <a:t>knowledge</a:t>
                      </a:r>
                      <a:endParaRPr lang="en-CA" sz="1600" dirty="0">
                        <a:effectLst/>
                        <a:latin typeface="Palatino Linotype"/>
                        <a:ea typeface="Times New Roman"/>
                        <a:cs typeface="Times New Roman"/>
                      </a:endParaRPr>
                    </a:p>
                  </a:txBody>
                  <a:tcPr marL="50575" marR="50575" marT="0" marB="0" anchor="ctr"/>
                </a:tc>
              </a:tr>
              <a:tr h="850336">
                <a:tc vMerge="1">
                  <a:txBody>
                    <a:bodyPr/>
                    <a:lstStyle/>
                    <a:p>
                      <a:endParaRPr lang="en-CA"/>
                    </a:p>
                  </a:txBody>
                  <a:tcPr/>
                </a:tc>
                <a:tc>
                  <a:txBody>
                    <a:bodyPr/>
                    <a:lstStyle/>
                    <a:p>
                      <a:pPr algn="l">
                        <a:lnSpc>
                          <a:spcPct val="95000"/>
                        </a:lnSpc>
                        <a:spcAft>
                          <a:spcPts val="600"/>
                        </a:spcAft>
                      </a:pPr>
                      <a:r>
                        <a:rPr lang="en-US" sz="1400" b="1" dirty="0">
                          <a:effectLst/>
                        </a:rPr>
                        <a:t>Performance Predictions: </a:t>
                      </a:r>
                      <a:r>
                        <a:rPr lang="en-US" sz="1400" dirty="0">
                          <a:effectLst/>
                        </a:rPr>
                        <a:t>appropriate tools used to predict performance</a:t>
                      </a:r>
                      <a:endParaRPr lang="en-CA" sz="1600" dirty="0">
                        <a:effectLst/>
                        <a:latin typeface="Palatino Linotype"/>
                        <a:ea typeface="Times New Roman"/>
                        <a:cs typeface="Times New Roman"/>
                      </a:endParaRPr>
                    </a:p>
                  </a:txBody>
                  <a:tcPr marL="50575" marR="50575" marT="0" marB="0" anchor="ctr"/>
                </a:tc>
                <a:tc>
                  <a:txBody>
                    <a:bodyPr/>
                    <a:lstStyle/>
                    <a:p>
                      <a:pPr algn="l">
                        <a:lnSpc>
                          <a:spcPct val="95000"/>
                        </a:lnSpc>
                        <a:spcAft>
                          <a:spcPts val="600"/>
                        </a:spcAft>
                      </a:pPr>
                      <a:r>
                        <a:rPr lang="en-US" sz="1400" dirty="0">
                          <a:effectLst/>
                        </a:rPr>
                        <a:t>Discrepancies between predictions and actual performance are not explained.</a:t>
                      </a:r>
                      <a:endParaRPr lang="en-CA" sz="1600" dirty="0">
                        <a:effectLst/>
                        <a:latin typeface="Palatino Linotype"/>
                        <a:ea typeface="Times New Roman"/>
                        <a:cs typeface="Times New Roman"/>
                      </a:endParaRPr>
                    </a:p>
                  </a:txBody>
                  <a:tcPr marL="50575" marR="50575" marT="0" marB="0" anchor="ctr"/>
                </a:tc>
                <a:tc>
                  <a:txBody>
                    <a:bodyPr/>
                    <a:lstStyle/>
                    <a:p>
                      <a:pPr algn="l">
                        <a:lnSpc>
                          <a:spcPct val="95000"/>
                        </a:lnSpc>
                        <a:spcAft>
                          <a:spcPts val="600"/>
                        </a:spcAft>
                      </a:pPr>
                      <a:r>
                        <a:rPr lang="en-US" sz="1400" dirty="0">
                          <a:effectLst/>
                        </a:rPr>
                        <a:t>Discrepancies are mentioned, but reasons for the discrepancies are not explained or are incorrect.</a:t>
                      </a:r>
                      <a:endParaRPr lang="en-CA" sz="1600" dirty="0">
                        <a:effectLst/>
                        <a:latin typeface="Palatino Linotype"/>
                        <a:ea typeface="Times New Roman"/>
                        <a:cs typeface="Times New Roman"/>
                      </a:endParaRPr>
                    </a:p>
                  </a:txBody>
                  <a:tcPr marL="50575" marR="50575" marT="0" marB="0" anchor="ctr"/>
                </a:tc>
                <a:tc>
                  <a:txBody>
                    <a:bodyPr/>
                    <a:lstStyle/>
                    <a:p>
                      <a:pPr algn="l">
                        <a:lnSpc>
                          <a:spcPct val="95000"/>
                        </a:lnSpc>
                        <a:spcAft>
                          <a:spcPts val="600"/>
                        </a:spcAft>
                      </a:pPr>
                      <a:r>
                        <a:rPr lang="en-US" sz="1400" dirty="0">
                          <a:effectLst/>
                        </a:rPr>
                        <a:t>Discrepancies </a:t>
                      </a:r>
                      <a:r>
                        <a:rPr lang="en-US" sz="1400" dirty="0" smtClean="0">
                          <a:effectLst/>
                        </a:rPr>
                        <a:t>in results are </a:t>
                      </a:r>
                      <a:r>
                        <a:rPr lang="en-US" sz="1400" dirty="0">
                          <a:effectLst/>
                        </a:rPr>
                        <a:t>explained, but reasons for the discrepancies are incomplete </a:t>
                      </a:r>
                      <a:endParaRPr lang="en-CA" sz="1600" dirty="0">
                        <a:effectLst/>
                        <a:latin typeface="Palatino Linotype"/>
                        <a:ea typeface="Times New Roman"/>
                        <a:cs typeface="Times New Roman"/>
                      </a:endParaRPr>
                    </a:p>
                  </a:txBody>
                  <a:tcPr marL="50575" marR="50575" marT="0" marB="0" anchor="ctr"/>
                </a:tc>
                <a:tc>
                  <a:txBody>
                    <a:bodyPr/>
                    <a:lstStyle/>
                    <a:p>
                      <a:pPr algn="l">
                        <a:lnSpc>
                          <a:spcPct val="95000"/>
                        </a:lnSpc>
                        <a:spcAft>
                          <a:spcPts val="600"/>
                        </a:spcAft>
                      </a:pPr>
                      <a:r>
                        <a:rPr lang="en-US" sz="1400" dirty="0">
                          <a:effectLst/>
                        </a:rPr>
                        <a:t>Discrepancies are explained.  The </a:t>
                      </a:r>
                      <a:r>
                        <a:rPr lang="en-US" sz="1400" dirty="0" smtClean="0">
                          <a:effectLst/>
                        </a:rPr>
                        <a:t>accuracy</a:t>
                      </a:r>
                      <a:r>
                        <a:rPr lang="en-US" sz="1400" baseline="0" dirty="0" smtClean="0">
                          <a:effectLst/>
                        </a:rPr>
                        <a:t> and/or </a:t>
                      </a:r>
                      <a:r>
                        <a:rPr lang="en-US" sz="1400" dirty="0" smtClean="0">
                          <a:effectLst/>
                        </a:rPr>
                        <a:t>assumptions in </a:t>
                      </a:r>
                      <a:r>
                        <a:rPr lang="en-US" sz="1400" dirty="0">
                          <a:effectLst/>
                        </a:rPr>
                        <a:t>the </a:t>
                      </a:r>
                      <a:r>
                        <a:rPr lang="en-US" sz="1400" dirty="0" smtClean="0">
                          <a:effectLst/>
                        </a:rPr>
                        <a:t> prediction are partially </a:t>
                      </a:r>
                      <a:r>
                        <a:rPr lang="en-US" sz="1400" dirty="0">
                          <a:effectLst/>
                        </a:rPr>
                        <a:t>described.</a:t>
                      </a:r>
                      <a:endParaRPr lang="en-CA" sz="1600" dirty="0">
                        <a:effectLst/>
                        <a:latin typeface="Palatino Linotype"/>
                        <a:ea typeface="Times New Roman"/>
                        <a:cs typeface="Times New Roman"/>
                      </a:endParaRPr>
                    </a:p>
                  </a:txBody>
                  <a:tcPr marL="50575" marR="50575" marT="0" marB="0" anchor="ctr"/>
                </a:tc>
                <a:tc>
                  <a:txBody>
                    <a:bodyPr/>
                    <a:lstStyle/>
                    <a:p>
                      <a:pPr algn="l">
                        <a:lnSpc>
                          <a:spcPct val="95000"/>
                        </a:lnSpc>
                        <a:spcAft>
                          <a:spcPts val="600"/>
                        </a:spcAft>
                      </a:pPr>
                      <a:r>
                        <a:rPr lang="en-US" sz="1400" dirty="0">
                          <a:effectLst/>
                        </a:rPr>
                        <a:t>Discrepancies are well justified.  The </a:t>
                      </a:r>
                      <a:r>
                        <a:rPr lang="en-US" sz="1400" dirty="0" smtClean="0">
                          <a:effectLst/>
                        </a:rPr>
                        <a:t>accuracy</a:t>
                      </a:r>
                      <a:r>
                        <a:rPr lang="en-US" sz="1400" baseline="0" dirty="0" smtClean="0">
                          <a:effectLst/>
                        </a:rPr>
                        <a:t> </a:t>
                      </a:r>
                      <a:r>
                        <a:rPr lang="en-US" sz="1400" dirty="0" smtClean="0">
                          <a:effectLst/>
                        </a:rPr>
                        <a:t>and </a:t>
                      </a:r>
                      <a:r>
                        <a:rPr lang="en-US" sz="1400" dirty="0">
                          <a:effectLst/>
                        </a:rPr>
                        <a:t>assumptions </a:t>
                      </a:r>
                      <a:r>
                        <a:rPr lang="en-US" sz="1400" dirty="0" smtClean="0">
                          <a:effectLst/>
                        </a:rPr>
                        <a:t>in </a:t>
                      </a:r>
                      <a:r>
                        <a:rPr lang="en-US" sz="1400" dirty="0">
                          <a:effectLst/>
                        </a:rPr>
                        <a:t>the </a:t>
                      </a:r>
                      <a:r>
                        <a:rPr lang="en-US" sz="1400" dirty="0" smtClean="0">
                          <a:effectLst/>
                        </a:rPr>
                        <a:t>prediction </a:t>
                      </a:r>
                      <a:r>
                        <a:rPr lang="en-US" sz="1400" dirty="0">
                          <a:effectLst/>
                        </a:rPr>
                        <a:t>approaches are explained and considered.</a:t>
                      </a:r>
                      <a:r>
                        <a:rPr lang="en-US" sz="1200" dirty="0">
                          <a:effectLst/>
                        </a:rPr>
                        <a:t> </a:t>
                      </a:r>
                      <a:endParaRPr lang="en-CA" sz="1600" dirty="0">
                        <a:effectLst/>
                        <a:latin typeface="Palatino Linotype"/>
                        <a:ea typeface="Times New Roman"/>
                        <a:cs typeface="Times New Roman"/>
                      </a:endParaRPr>
                    </a:p>
                  </a:txBody>
                  <a:tcPr marL="50575" marR="50575" marT="0" marB="0" anchor="ctr"/>
                </a:tc>
              </a:tr>
            </a:tbl>
          </a:graphicData>
        </a:graphic>
      </p:graphicFrame>
    </p:spTree>
    <p:extLst>
      <p:ext uri="{BB962C8B-B14F-4D97-AF65-F5344CB8AC3E}">
        <p14:creationId xmlns:p14="http://schemas.microsoft.com/office/powerpoint/2010/main" val="281407584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Group 2"/>
          <p:cNvGraphicFramePr>
            <a:graphicFrameLocks noGrp="1"/>
          </p:cNvGraphicFramePr>
          <p:nvPr>
            <p:extLst>
              <p:ext uri="{D42A27DB-BD31-4B8C-83A1-F6EECF244321}">
                <p14:modId xmlns:p14="http://schemas.microsoft.com/office/powerpoint/2010/main" val="3217767983"/>
              </p:ext>
            </p:extLst>
          </p:nvPr>
        </p:nvGraphicFramePr>
        <p:xfrm>
          <a:off x="430412" y="986824"/>
          <a:ext cx="8445600" cy="4305349"/>
        </p:xfrm>
        <a:graphic>
          <a:graphicData uri="http://schemas.openxmlformats.org/drawingml/2006/table">
            <a:tbl>
              <a:tblPr>
                <a:tableStyleId>{E8B1032C-EA38-4F05-BA0D-38AFFFC7BED3}</a:tableStyleId>
              </a:tblPr>
              <a:tblGrid>
                <a:gridCol w="1703188"/>
                <a:gridCol w="1676400"/>
                <a:gridCol w="1754012"/>
                <a:gridCol w="1654560"/>
                <a:gridCol w="1657440"/>
              </a:tblGrid>
              <a:tr h="634203">
                <a:tc rowSpan="2">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000" b="1" i="0" u="none" strike="noStrike" cap="none" normalizeH="0" baseline="0" dirty="0" smtClean="0">
                          <a:ln>
                            <a:noFill/>
                          </a:ln>
                          <a:solidFill>
                            <a:srgbClr val="000000"/>
                          </a:solidFill>
                          <a:effectLst/>
                          <a:latin typeface="+mn-lt"/>
                          <a:ea typeface="Bitstream Vera Sans" charset="0"/>
                          <a:cs typeface="Bitstream Vera Sans" charset="0"/>
                        </a:rPr>
                        <a:t>Outcome</a:t>
                      </a:r>
                    </a:p>
                  </a:txBody>
                  <a:tcPr marL="82944" marR="82944" marT="14402" marB="41476" anchor="ctr" horzOverflow="overflow"/>
                </a:tc>
                <a:tc gridSpan="4">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000" b="1" i="0" u="none" strike="noStrike" cap="none" normalizeH="0" baseline="0" dirty="0" smtClean="0">
                          <a:ln>
                            <a:noFill/>
                          </a:ln>
                          <a:solidFill>
                            <a:srgbClr val="000000"/>
                          </a:solidFill>
                          <a:effectLst/>
                          <a:latin typeface="+mn-lt"/>
                          <a:ea typeface="Bitstream Vera Sans" charset="0"/>
                          <a:cs typeface="Bitstream Vera Sans" charset="0"/>
                        </a:rPr>
                        <a:t>Scale (Level of Mastery)</a:t>
                      </a:r>
                    </a:p>
                  </a:txBody>
                  <a:tcPr marL="82944" marR="82944" marT="14402" marB="41476" anchor="ctr" horzOverflow="overflow"/>
                </a:tc>
                <a:tc hMerge="1">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800" b="1" i="0" u="none" strike="noStrike" cap="none" normalizeH="0" baseline="0" dirty="0" smtClean="0">
                        <a:ln>
                          <a:noFill/>
                        </a:ln>
                        <a:solidFill>
                          <a:srgbClr val="000000"/>
                        </a:solidFill>
                        <a:effectLst/>
                        <a:latin typeface="+mn-lt"/>
                        <a:ea typeface="Bitstream Vera Sans" charset="0"/>
                        <a:cs typeface="Bitstream Vera Sans" charset="0"/>
                      </a:endParaRPr>
                    </a:p>
                  </a:txBody>
                  <a:tcPr marT="15876" anchor="ctr" horzOverflow="overflow"/>
                </a:tc>
                <a:tc hMerge="1">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800" b="1" i="0" u="none" strike="noStrike" cap="none" normalizeH="0" baseline="0" dirty="0" smtClean="0">
                        <a:ln>
                          <a:noFill/>
                        </a:ln>
                        <a:solidFill>
                          <a:srgbClr val="000000"/>
                        </a:solidFill>
                        <a:effectLst/>
                        <a:latin typeface="+mn-lt"/>
                        <a:ea typeface="Bitstream Vera Sans" charset="0"/>
                        <a:cs typeface="Bitstream Vera Sans" charset="0"/>
                      </a:endParaRPr>
                    </a:p>
                  </a:txBody>
                  <a:tcPr marT="15876" anchor="ctr" horzOverflow="overflow"/>
                </a:tc>
                <a:tc hMerge="1">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800" b="1" i="0" u="none" strike="noStrike" cap="none" normalizeH="0" baseline="0" dirty="0" smtClean="0">
                        <a:ln>
                          <a:noFill/>
                        </a:ln>
                        <a:solidFill>
                          <a:srgbClr val="000000"/>
                        </a:solidFill>
                        <a:effectLst/>
                        <a:latin typeface="+mn-lt"/>
                        <a:ea typeface="Bitstream Vera Sans" charset="0"/>
                        <a:cs typeface="Bitstream Vera Sans" charset="0"/>
                      </a:endParaRPr>
                    </a:p>
                  </a:txBody>
                  <a:tcPr marT="15876" anchor="ctr" horzOverflow="overflow"/>
                </a:tc>
              </a:tr>
              <a:tr h="980581">
                <a:tc vMerge="1">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kumimoji="0" lang="en-US" sz="1800" b="1" i="0" u="none" strike="noStrike" cap="none" normalizeH="0" baseline="0" dirty="0" smtClean="0">
                        <a:ln>
                          <a:noFill/>
                        </a:ln>
                        <a:solidFill>
                          <a:srgbClr val="000000"/>
                        </a:solidFill>
                        <a:effectLst/>
                        <a:latin typeface="+mn-lt"/>
                        <a:ea typeface="Bitstream Vera Sans" charset="0"/>
                        <a:cs typeface="Bitstream Vera Sans" charset="0"/>
                      </a:endParaRPr>
                    </a:p>
                  </a:txBody>
                  <a:tcPr marT="15876" anchor="ctr" horzOverflow="overflow"/>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000" b="1" u="none" strike="noStrike" cap="none" normalizeH="0" baseline="0" dirty="0" smtClean="0">
                          <a:ln>
                            <a:noFill/>
                          </a:ln>
                          <a:effectLst/>
                        </a:rPr>
                        <a:t>Not demonstrated</a:t>
                      </a:r>
                      <a:endParaRPr kumimoji="0" lang="en-US" sz="20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14402" marB="41476" anchor="ctr" horzOverflow="overflow"/>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000" b="1" u="none" strike="noStrike" cap="none" normalizeH="0" baseline="0" dirty="0" smtClean="0">
                          <a:ln>
                            <a:noFill/>
                          </a:ln>
                          <a:effectLst/>
                        </a:rPr>
                        <a:t>Marginal</a:t>
                      </a:r>
                      <a:endParaRPr kumimoji="0" lang="en-US" sz="20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14402" marB="41476" anchor="ctr" horzOverflow="overflow"/>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000" b="1" u="none" strike="noStrike" cap="none" normalizeH="0" baseline="0" dirty="0" smtClean="0">
                          <a:ln>
                            <a:noFill/>
                          </a:ln>
                          <a:effectLst/>
                        </a:rPr>
                        <a:t>Meets expectations</a:t>
                      </a:r>
                      <a:endParaRPr kumimoji="0" lang="en-US" sz="20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14402" marB="41476" anchor="ctr" horzOverflow="overflow"/>
                </a:tc>
                <a:tc>
                  <a:txBody>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000" b="1" u="none" strike="noStrike" cap="none" normalizeH="0" baseline="0" smtClean="0">
                          <a:ln>
                            <a:noFill/>
                          </a:ln>
                          <a:effectLst/>
                        </a:rPr>
                        <a:t>Exceeds expectations</a:t>
                      </a:r>
                      <a:endParaRPr kumimoji="0" lang="en-US" sz="2000" b="1" i="0" u="none" strike="noStrike" cap="none" normalizeH="0" baseline="0" dirty="0" smtClean="0">
                        <a:ln>
                          <a:noFill/>
                        </a:ln>
                        <a:solidFill>
                          <a:srgbClr val="000000"/>
                        </a:solidFill>
                        <a:effectLst/>
                        <a:latin typeface="+mn-lt"/>
                        <a:ea typeface="Bitstream Vera Sans" charset="0"/>
                        <a:cs typeface="Bitstream Vera Sans" charset="0"/>
                      </a:endParaRPr>
                    </a:p>
                  </a:txBody>
                  <a:tcPr marL="82944" marR="82944" marT="14402" marB="41476" anchor="ctr" horzOverflow="overflow"/>
                </a:tc>
              </a:tr>
              <a:tr h="910011">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000" b="0" i="1" u="none" strike="noStrike" cap="none" normalizeH="0" baseline="0" dirty="0" smtClean="0">
                          <a:ln>
                            <a:noFill/>
                          </a:ln>
                          <a:effectLst/>
                          <a:latin typeface="+mn-lt"/>
                        </a:rPr>
                        <a:t>3.01:  Newtonian mechanics</a:t>
                      </a:r>
                    </a:p>
                  </a:txBody>
                  <a:tcPr marL="82944" marR="82944" marT="14402"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000" b="0" i="0" u="none" strike="noStrike" cap="none" normalizeH="0" baseline="0" dirty="0" smtClean="0">
                          <a:ln>
                            <a:noFill/>
                          </a:ln>
                          <a:solidFill>
                            <a:srgbClr val="000000"/>
                          </a:solidFill>
                          <a:effectLst/>
                          <a:latin typeface="+mn-lt"/>
                          <a:ea typeface="Bitstream Vera Sans" charset="0"/>
                          <a:cs typeface="Bitstream Vera Sans" charset="0"/>
                        </a:rPr>
                        <a:t>remembers</a:t>
                      </a:r>
                    </a:p>
                  </a:txBody>
                  <a:tcPr marL="82944" marR="82944" marT="41476"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000" b="0" i="0" u="none" strike="noStrike" cap="none" normalizeH="0" baseline="0" dirty="0" smtClean="0">
                          <a:ln>
                            <a:noFill/>
                          </a:ln>
                          <a:solidFill>
                            <a:srgbClr val="000000"/>
                          </a:solidFill>
                          <a:effectLst/>
                          <a:latin typeface="+mn-lt"/>
                          <a:ea typeface="Bitstream Vera Sans" charset="0"/>
                          <a:cs typeface="Bitstream Vera Sans" charset="0"/>
                        </a:rPr>
                        <a:t>understands</a:t>
                      </a:r>
                    </a:p>
                  </a:txBody>
                  <a:tcPr marL="82944" marR="82944" marT="41476"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000" b="0" i="0" u="none" strike="noStrike" cap="none" normalizeH="0" baseline="0" dirty="0" smtClean="0">
                          <a:ln>
                            <a:noFill/>
                          </a:ln>
                          <a:solidFill>
                            <a:srgbClr val="000000"/>
                          </a:solidFill>
                          <a:effectLst/>
                          <a:latin typeface="+mn-lt"/>
                          <a:ea typeface="Bitstream Vera Sans" charset="0"/>
                          <a:cs typeface="Bitstream Vera Sans" charset="0"/>
                        </a:rPr>
                        <a:t>synthesizes</a:t>
                      </a:r>
                    </a:p>
                  </a:txBody>
                  <a:tcPr marL="82944" marR="82944" marT="41476"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000" b="0" i="0" u="none" strike="noStrike" cap="none" normalizeH="0" baseline="0" dirty="0" smtClean="0">
                          <a:ln>
                            <a:noFill/>
                          </a:ln>
                          <a:solidFill>
                            <a:srgbClr val="000000"/>
                          </a:solidFill>
                          <a:effectLst/>
                          <a:latin typeface="+mn-lt"/>
                          <a:ea typeface="Bitstream Vera Sans" charset="0"/>
                          <a:cs typeface="Bitstream Vera Sans" charset="0"/>
                        </a:rPr>
                        <a:t>evaluates</a:t>
                      </a:r>
                    </a:p>
                  </a:txBody>
                  <a:tcPr marL="82944" marR="82944" marT="41476" marB="41476" anchor="ctr" horzOverflow="overflow"/>
                </a:tc>
              </a:tr>
              <a:tr h="910011">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000" b="0" i="1" u="none" strike="noStrike" cap="none" normalizeH="0" baseline="0" dirty="0" smtClean="0">
                          <a:ln>
                            <a:noFill/>
                          </a:ln>
                          <a:solidFill>
                            <a:srgbClr val="000000"/>
                          </a:solidFill>
                          <a:effectLst/>
                          <a:latin typeface="+mn-lt"/>
                          <a:ea typeface="Bitstream Vera Sans" charset="0"/>
                          <a:cs typeface="Bitstream Vera Sans" charset="0"/>
                        </a:rPr>
                        <a:t>3.02: Defines problem</a:t>
                      </a:r>
                    </a:p>
                  </a:txBody>
                  <a:tcPr marL="82944" marR="82944" marT="14402"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000" b="0" i="0" u="none" strike="noStrike" cap="none" normalizeH="0" baseline="0" dirty="0" smtClean="0">
                          <a:ln>
                            <a:noFill/>
                          </a:ln>
                          <a:solidFill>
                            <a:srgbClr val="000000"/>
                          </a:solidFill>
                          <a:effectLst/>
                          <a:latin typeface="+mn-lt"/>
                          <a:ea typeface="Bitstream Vera Sans" charset="0"/>
                          <a:cs typeface="Bitstream Vera Sans" charset="0"/>
                        </a:rPr>
                        <a:t>remembers</a:t>
                      </a:r>
                    </a:p>
                  </a:txBody>
                  <a:tcPr marL="82944" marR="82944" marT="41476"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000" b="0" i="0" u="none" strike="noStrike" cap="none" normalizeH="0" baseline="0" dirty="0" smtClean="0">
                          <a:ln>
                            <a:noFill/>
                          </a:ln>
                          <a:solidFill>
                            <a:srgbClr val="000000"/>
                          </a:solidFill>
                          <a:effectLst/>
                          <a:latin typeface="+mn-lt"/>
                          <a:ea typeface="Bitstream Vera Sans" charset="0"/>
                          <a:cs typeface="Bitstream Vera Sans" charset="0"/>
                        </a:rPr>
                        <a:t>analyzes</a:t>
                      </a:r>
                    </a:p>
                  </a:txBody>
                  <a:tcPr marL="82944" marR="82944" marT="41476"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000" b="0" i="0" u="none" strike="noStrike" cap="none" normalizeH="0" baseline="0" dirty="0" smtClean="0">
                          <a:ln>
                            <a:noFill/>
                          </a:ln>
                          <a:solidFill>
                            <a:srgbClr val="000000"/>
                          </a:solidFill>
                          <a:effectLst/>
                          <a:latin typeface="+mn-lt"/>
                          <a:ea typeface="Bitstream Vera Sans" charset="0"/>
                          <a:cs typeface="Bitstream Vera Sans" charset="0"/>
                        </a:rPr>
                        <a:t>evaluates</a:t>
                      </a:r>
                    </a:p>
                  </a:txBody>
                  <a:tcPr marL="82944" marR="82944" marT="41476"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000" b="0" i="0" u="none" strike="noStrike" cap="none" normalizeH="0" baseline="0" dirty="0" smtClean="0">
                          <a:ln>
                            <a:noFill/>
                          </a:ln>
                          <a:solidFill>
                            <a:srgbClr val="000000"/>
                          </a:solidFill>
                          <a:effectLst/>
                          <a:latin typeface="+mn-lt"/>
                          <a:ea typeface="Bitstream Vera Sans" charset="0"/>
                          <a:cs typeface="Bitstream Vera Sans" charset="0"/>
                        </a:rPr>
                        <a:t>creates</a:t>
                      </a:r>
                    </a:p>
                  </a:txBody>
                  <a:tcPr marL="82944" marR="82944" marT="41476" marB="41476" anchor="ctr" horzOverflow="overflow"/>
                </a:tc>
              </a:tr>
              <a:tr h="870543">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000" b="0" i="1" u="none" strike="noStrike" cap="none" normalizeH="0" baseline="0" dirty="0" smtClean="0">
                          <a:ln>
                            <a:noFill/>
                          </a:ln>
                          <a:solidFill>
                            <a:srgbClr val="000000"/>
                          </a:solidFill>
                          <a:effectLst/>
                          <a:latin typeface="+mn-lt"/>
                          <a:ea typeface="Bitstream Vera Sans" charset="0"/>
                          <a:cs typeface="Bitstream Vera Sans" charset="0"/>
                        </a:rPr>
                        <a:t>3. 03:Designs investigation</a:t>
                      </a:r>
                    </a:p>
                  </a:txBody>
                  <a:tcPr marL="82944" marR="82944" marT="14402"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000" b="0" i="0" u="none" strike="noStrike" cap="none" normalizeH="0" baseline="0" dirty="0" smtClean="0">
                          <a:ln>
                            <a:noFill/>
                          </a:ln>
                          <a:solidFill>
                            <a:srgbClr val="000000"/>
                          </a:solidFill>
                          <a:effectLst/>
                          <a:latin typeface="+mn-lt"/>
                          <a:ea typeface="Bitstream Vera Sans" charset="0"/>
                          <a:cs typeface="Bitstream Vera Sans" charset="0"/>
                        </a:rPr>
                        <a:t>remembers</a:t>
                      </a:r>
                    </a:p>
                  </a:txBody>
                  <a:tcPr marL="82944" marR="82944" marT="41476"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000" b="0" i="0" u="none" strike="noStrike" cap="none" normalizeH="0" baseline="0" dirty="0" smtClean="0">
                          <a:ln>
                            <a:noFill/>
                          </a:ln>
                          <a:solidFill>
                            <a:srgbClr val="000000"/>
                          </a:solidFill>
                          <a:effectLst/>
                          <a:latin typeface="+mn-lt"/>
                          <a:ea typeface="Bitstream Vera Sans" charset="0"/>
                          <a:cs typeface="Bitstream Vera Sans" charset="0"/>
                        </a:rPr>
                        <a:t>understands</a:t>
                      </a:r>
                    </a:p>
                  </a:txBody>
                  <a:tcPr marL="82944" marR="82944" marT="41476"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000" b="0" i="0" u="none" strike="noStrike" cap="none" normalizeH="0" baseline="0" dirty="0" smtClean="0">
                          <a:ln>
                            <a:noFill/>
                          </a:ln>
                          <a:solidFill>
                            <a:srgbClr val="000000"/>
                          </a:solidFill>
                          <a:effectLst/>
                          <a:latin typeface="+mn-lt"/>
                          <a:ea typeface="Bitstream Vera Sans" charset="0"/>
                          <a:cs typeface="Bitstream Vera Sans" charset="0"/>
                        </a:rPr>
                        <a:t>analyzes</a:t>
                      </a:r>
                    </a:p>
                  </a:txBody>
                  <a:tcPr marL="82944" marR="82944" marT="41476" marB="41476" anchor="ctr" horzOverflow="overflow"/>
                </a:tc>
                <a:tc>
                  <a:txBody>
                    <a:bodyPr/>
                    <a:lstStyle/>
                    <a:p>
                      <a:pPr marL="0" marR="0" lvl="0" indent="0" algn="ctr" defTabSz="449263" rtl="0" eaLnBrk="1" fontAlgn="base" latinLnBrk="0" hangingPunct="0">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kumimoji="0" lang="en-US" sz="2000" b="0" i="0" u="none" strike="noStrike" cap="none" normalizeH="0" baseline="0" dirty="0" smtClean="0">
                          <a:ln>
                            <a:noFill/>
                          </a:ln>
                          <a:solidFill>
                            <a:srgbClr val="000000"/>
                          </a:solidFill>
                          <a:effectLst/>
                          <a:latin typeface="+mn-lt"/>
                          <a:ea typeface="Bitstream Vera Sans" charset="0"/>
                          <a:cs typeface="Bitstream Vera Sans" charset="0"/>
                        </a:rPr>
                        <a:t>creates</a:t>
                      </a:r>
                    </a:p>
                  </a:txBody>
                  <a:tcPr marL="82944" marR="82944" marT="41476" marB="41476" anchor="ctr" horzOverflow="overflow"/>
                </a:tc>
              </a:tr>
            </a:tbl>
          </a:graphicData>
        </a:graphic>
      </p:graphicFrame>
    </p:spTree>
    <p:extLst>
      <p:ext uri="{BB962C8B-B14F-4D97-AF65-F5344CB8AC3E}">
        <p14:creationId xmlns:p14="http://schemas.microsoft.com/office/powerpoint/2010/main" val="349503757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Calibration for graders</a:t>
            </a:r>
            <a:endParaRPr lang="en-CA" dirty="0"/>
          </a:p>
        </p:txBody>
      </p:sp>
      <p:sp>
        <p:nvSpPr>
          <p:cNvPr id="3" name="Text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257207299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95925"/>
            <a:ext cx="8494713" cy="1362075"/>
          </a:xfrm>
        </p:spPr>
        <p:txBody>
          <a:bodyPr/>
          <a:lstStyle/>
          <a:p>
            <a:r>
              <a:rPr lang="en-CA" dirty="0" smtClean="0"/>
              <a:t>Case study: Value for instructor</a:t>
            </a:r>
            <a:endParaRPr lang="en-CA" dirty="0"/>
          </a:p>
        </p:txBody>
      </p:sp>
      <p:graphicFrame>
        <p:nvGraphicFramePr>
          <p:cNvPr id="5" name="Chart 4"/>
          <p:cNvGraphicFramePr>
            <a:graphicFrameLocks/>
          </p:cNvGraphicFramePr>
          <p:nvPr>
            <p:extLst>
              <p:ext uri="{D42A27DB-BD31-4B8C-83A1-F6EECF244321}">
                <p14:modId xmlns:p14="http://schemas.microsoft.com/office/powerpoint/2010/main" val="2148309634"/>
              </p:ext>
            </p:extLst>
          </p:nvPr>
        </p:nvGraphicFramePr>
        <p:xfrm>
          <a:off x="0" y="0"/>
          <a:ext cx="91440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p:cNvSpPr/>
          <p:nvPr/>
        </p:nvSpPr>
        <p:spPr>
          <a:xfrm>
            <a:off x="7239000" y="286657"/>
            <a:ext cx="914400" cy="3429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a:off x="1879600" y="304800"/>
            <a:ext cx="914400" cy="3429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965200" y="304800"/>
            <a:ext cx="914400" cy="3429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6310086" y="304800"/>
            <a:ext cx="914400" cy="3429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p:cNvSpPr/>
          <p:nvPr/>
        </p:nvSpPr>
        <p:spPr>
          <a:xfrm>
            <a:off x="2761343" y="286657"/>
            <a:ext cx="914400" cy="3429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3675743" y="304800"/>
            <a:ext cx="914400" cy="3429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603531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8" grpId="1" animBg="1"/>
      <p:bldP spid="9" grpId="0" animBg="1"/>
      <p:bldP spid="9" grpId="1" animBg="1"/>
      <p:bldP spid="10" grpId="0" animBg="1"/>
      <p:bldP spid="10" grpId="1" animBg="1"/>
      <p:bldP spid="11" grpId="0" animBg="1"/>
      <p:bldP spid="1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t="10455" b="14836"/>
          <a:stretch/>
        </p:blipFill>
        <p:spPr bwMode="auto">
          <a:xfrm>
            <a:off x="5254" y="-47117"/>
            <a:ext cx="9138746" cy="6905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6" name="Title 3"/>
          <p:cNvSpPr>
            <a:spLocks noGrp="1"/>
          </p:cNvSpPr>
          <p:nvPr>
            <p:ph type="title"/>
          </p:nvPr>
        </p:nvSpPr>
        <p:spPr>
          <a:xfrm>
            <a:off x="5254" y="-31351"/>
            <a:ext cx="9138746" cy="1143000"/>
          </a:xfrm>
        </p:spPr>
        <p:txBody>
          <a:bodyPr>
            <a:normAutofit/>
          </a:bodyPr>
          <a:lstStyle/>
          <a:p>
            <a:pPr algn="l"/>
            <a:r>
              <a:rPr lang="en-US" dirty="0" smtClean="0"/>
              <a:t>CEAB requirements include:</a:t>
            </a:r>
          </a:p>
        </p:txBody>
      </p:sp>
      <p:sp>
        <p:nvSpPr>
          <p:cNvPr id="3" name="Rectangle 2"/>
          <p:cNvSpPr/>
          <p:nvPr/>
        </p:nvSpPr>
        <p:spPr>
          <a:xfrm>
            <a:off x="3886200" y="914400"/>
            <a:ext cx="5181600" cy="5334000"/>
          </a:xfrm>
          <a:prstGeom prst="rect">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Content Placeholder 4"/>
          <p:cNvSpPr>
            <a:spLocks noGrp="1"/>
          </p:cNvSpPr>
          <p:nvPr>
            <p:ph idx="1"/>
          </p:nvPr>
        </p:nvSpPr>
        <p:spPr>
          <a:xfrm>
            <a:off x="3962400" y="990600"/>
            <a:ext cx="5150068" cy="5584844"/>
          </a:xfrm>
        </p:spPr>
        <p:txBody>
          <a:bodyPr>
            <a:normAutofit fontScale="92500" lnSpcReduction="20000"/>
          </a:bodyPr>
          <a:lstStyle/>
          <a:p>
            <a:pPr marL="457200" indent="-457200">
              <a:buFont typeface="+mj-lt"/>
              <a:buAutoNum type="alphaLcParenR"/>
              <a:defRPr/>
            </a:pPr>
            <a:r>
              <a:rPr lang="en-US" sz="2800" b="1" i="1" dirty="0" smtClean="0"/>
              <a:t>indicators</a:t>
            </a:r>
            <a:r>
              <a:rPr lang="en-US" sz="2800" b="1" dirty="0" smtClean="0"/>
              <a:t> </a:t>
            </a:r>
            <a:r>
              <a:rPr lang="en-US" sz="2800" dirty="0"/>
              <a:t>that describe specific abilities expected of </a:t>
            </a:r>
            <a:r>
              <a:rPr lang="en-US" sz="2800" dirty="0" smtClean="0"/>
              <a:t>students</a:t>
            </a:r>
            <a:endParaRPr lang="en-US" sz="2800" dirty="0"/>
          </a:p>
          <a:p>
            <a:pPr marL="514350" indent="-514350">
              <a:buFont typeface="+mj-lt"/>
              <a:buAutoNum type="alphaLcParenR"/>
              <a:defRPr/>
            </a:pPr>
            <a:r>
              <a:rPr lang="en-US" sz="2800" dirty="0" smtClean="0"/>
              <a:t>A </a:t>
            </a:r>
            <a:r>
              <a:rPr lang="en-US" sz="2800" b="1" dirty="0" smtClean="0"/>
              <a:t>mapping </a:t>
            </a:r>
            <a:r>
              <a:rPr lang="en-US" sz="2800" dirty="0" smtClean="0"/>
              <a:t>of where </a:t>
            </a:r>
            <a:r>
              <a:rPr lang="en-US" sz="2800" dirty="0"/>
              <a:t>attributes are developed and assessed within the </a:t>
            </a:r>
            <a:r>
              <a:rPr lang="en-US" sz="2800" dirty="0" smtClean="0"/>
              <a:t>program</a:t>
            </a:r>
            <a:endParaRPr lang="en-US" sz="2800" dirty="0"/>
          </a:p>
          <a:p>
            <a:pPr marL="514350" indent="-514350">
              <a:buFont typeface="+mj-lt"/>
              <a:buAutoNum type="alphaLcParenR"/>
              <a:defRPr/>
            </a:pPr>
            <a:r>
              <a:rPr lang="en-US" sz="2800" dirty="0" smtClean="0"/>
              <a:t>Description of </a:t>
            </a:r>
            <a:r>
              <a:rPr lang="en-US" sz="2800" b="1" i="1" dirty="0" smtClean="0"/>
              <a:t>assessment </a:t>
            </a:r>
            <a:r>
              <a:rPr lang="en-US" sz="2800" b="1" i="1" dirty="0"/>
              <a:t>tools</a:t>
            </a:r>
            <a:r>
              <a:rPr lang="en-US" sz="2800" dirty="0"/>
              <a:t> </a:t>
            </a:r>
            <a:r>
              <a:rPr lang="en-US" sz="2800" dirty="0" smtClean="0"/>
              <a:t>used to measure student performance (reports</a:t>
            </a:r>
            <a:r>
              <a:rPr lang="en-US" sz="2800" dirty="0"/>
              <a:t>, </a:t>
            </a:r>
            <a:r>
              <a:rPr lang="en-US" sz="2800" dirty="0" smtClean="0"/>
              <a:t>exams, oral </a:t>
            </a:r>
            <a:r>
              <a:rPr lang="en-US" sz="2800" dirty="0"/>
              <a:t>presentations, </a:t>
            </a:r>
            <a:r>
              <a:rPr lang="en-US" sz="2800" dirty="0" smtClean="0"/>
              <a:t>…)</a:t>
            </a:r>
            <a:endParaRPr lang="en-US" sz="2800" dirty="0"/>
          </a:p>
          <a:p>
            <a:pPr marL="514350" indent="-514350">
              <a:buFont typeface="+mj-lt"/>
              <a:buAutoNum type="alphaLcParenR"/>
              <a:defRPr/>
            </a:pPr>
            <a:r>
              <a:rPr lang="en-US" sz="2800" dirty="0" smtClean="0"/>
              <a:t> </a:t>
            </a:r>
            <a:r>
              <a:rPr lang="en-US" sz="2800" b="1" dirty="0" smtClean="0"/>
              <a:t>Evaluation </a:t>
            </a:r>
            <a:r>
              <a:rPr lang="en-US" sz="2800" dirty="0"/>
              <a:t>of </a:t>
            </a:r>
            <a:r>
              <a:rPr lang="en-US" sz="2800" dirty="0" smtClean="0"/>
              <a:t>measured student </a:t>
            </a:r>
            <a:r>
              <a:rPr lang="en-US" sz="2800" dirty="0"/>
              <a:t>performance relative to program expectations</a:t>
            </a:r>
          </a:p>
          <a:p>
            <a:pPr marL="514350" indent="-514350">
              <a:buFont typeface="+mj-lt"/>
              <a:buAutoNum type="alphaLcParenR"/>
              <a:defRPr/>
            </a:pPr>
            <a:r>
              <a:rPr lang="en-US" sz="2800" dirty="0"/>
              <a:t>a description of the </a:t>
            </a:r>
            <a:r>
              <a:rPr lang="en-US" sz="2800" b="1" dirty="0" smtClean="0"/>
              <a:t>program improvement </a:t>
            </a:r>
            <a:r>
              <a:rPr lang="en-US" sz="2800" dirty="0" smtClean="0"/>
              <a:t>resulting from process</a:t>
            </a:r>
            <a:endParaRPr lang="en-US" sz="2800" dirty="0"/>
          </a:p>
        </p:txBody>
      </p:sp>
      <p:sp>
        <p:nvSpPr>
          <p:cNvPr id="2" name="Slide Number Placeholder 1"/>
          <p:cNvSpPr>
            <a:spLocks noGrp="1"/>
          </p:cNvSpPr>
          <p:nvPr>
            <p:ph type="sldNum" sz="quarter" idx="12"/>
          </p:nvPr>
        </p:nvSpPr>
        <p:spPr/>
        <p:txBody>
          <a:bodyPr/>
          <a:lstStyle/>
          <a:p>
            <a:pPr>
              <a:defRPr/>
            </a:pPr>
            <a:fld id="{8B073426-6DEB-4E18-827B-69449BFFB518}" type="slidenum">
              <a:rPr lang="en-US" smtClean="0"/>
              <a:pPr>
                <a:defRPr/>
              </a:pPr>
              <a:t>4</a:t>
            </a:fld>
            <a:endParaRPr lang="en-US"/>
          </a:p>
        </p:txBody>
      </p:sp>
    </p:spTree>
    <p:extLst>
      <p:ext uri="{BB962C8B-B14F-4D97-AF65-F5344CB8AC3E}">
        <p14:creationId xmlns:p14="http://schemas.microsoft.com/office/powerpoint/2010/main" val="157281847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Look for trends over a semester</a:t>
            </a:r>
            <a:endParaRPr lang="en-CA" dirty="0"/>
          </a:p>
        </p:txBody>
      </p:sp>
      <p:sp>
        <p:nvSpPr>
          <p:cNvPr id="3" name="Footer Placeholder 2"/>
          <p:cNvSpPr>
            <a:spLocks noGrp="1"/>
          </p:cNvSpPr>
          <p:nvPr>
            <p:ph type="ftr" sz="quarter" idx="11"/>
          </p:nvPr>
        </p:nvSpPr>
        <p:spPr/>
        <p:txBody>
          <a:bodyPr/>
          <a:lstStyle/>
          <a:p>
            <a:pPr>
              <a:defRPr/>
            </a:pPr>
            <a:r>
              <a:rPr lang="en-US" smtClean="0"/>
              <a:t>Engineering Graduate Attribute Development (EGAD) Project</a:t>
            </a:r>
            <a:endParaRPr lang="en-US"/>
          </a:p>
        </p:txBody>
      </p:sp>
      <p:sp>
        <p:nvSpPr>
          <p:cNvPr id="4" name="Slide Number Placeholder 3"/>
          <p:cNvSpPr>
            <a:spLocks noGrp="1"/>
          </p:cNvSpPr>
          <p:nvPr>
            <p:ph type="sldNum" sz="quarter" idx="12"/>
          </p:nvPr>
        </p:nvSpPr>
        <p:spPr/>
        <p:txBody>
          <a:bodyPr/>
          <a:lstStyle/>
          <a:p>
            <a:pPr>
              <a:defRPr/>
            </a:pPr>
            <a:fld id="{5210314F-006B-4606-9226-2E7A2606274E}" type="slidenum">
              <a:rPr lang="en-US" smtClean="0"/>
              <a:pPr>
                <a:defRPr/>
              </a:pPr>
              <a:t>40</a:t>
            </a:fld>
            <a:endParaRPr lang="en-US"/>
          </a:p>
        </p:txBody>
      </p:sp>
      <p:graphicFrame>
        <p:nvGraphicFramePr>
          <p:cNvPr id="6" name="Chart 5"/>
          <p:cNvGraphicFramePr/>
          <p:nvPr>
            <p:extLst>
              <p:ext uri="{D42A27DB-BD31-4B8C-83A1-F6EECF244321}">
                <p14:modId xmlns:p14="http://schemas.microsoft.com/office/powerpoint/2010/main" val="323644132"/>
              </p:ext>
            </p:extLst>
          </p:nvPr>
        </p:nvGraphicFramePr>
        <p:xfrm>
          <a:off x="391680" y="1534593"/>
          <a:ext cx="8099369" cy="45712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123266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914400" y="-29029"/>
            <a:ext cx="7315200" cy="4056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 r="6839" b="45117"/>
          <a:stretch/>
        </p:blipFill>
        <p:spPr bwMode="auto">
          <a:xfrm>
            <a:off x="0" y="4114801"/>
            <a:ext cx="99337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flipH="1">
            <a:off x="1143000" y="3276600"/>
            <a:ext cx="1219200" cy="12954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148250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6697" y="1779687"/>
            <a:ext cx="5176417" cy="584775"/>
          </a:xfrm>
          <a:prstGeom prst="rect">
            <a:avLst/>
          </a:prstGeom>
          <a:noFill/>
        </p:spPr>
        <p:txBody>
          <a:bodyPr wrap="none" rtlCol="0">
            <a:spAutoFit/>
          </a:bodyPr>
          <a:lstStyle/>
          <a:p>
            <a:pPr algn="r"/>
            <a:r>
              <a:rPr lang="en-CA" sz="3200" b="1" dirty="0" smtClean="0">
                <a:solidFill>
                  <a:schemeClr val="accent1"/>
                </a:solidFill>
              </a:rPr>
              <a:t>what is “good” performance?</a:t>
            </a:r>
            <a:endParaRPr lang="en-CA" sz="3200" b="1" dirty="0">
              <a:solidFill>
                <a:schemeClr val="accent1"/>
              </a:solidFill>
            </a:endParaRPr>
          </a:p>
        </p:txBody>
      </p:sp>
      <p:sp>
        <p:nvSpPr>
          <p:cNvPr id="5" name="TextBox 4"/>
          <p:cNvSpPr txBox="1"/>
          <p:nvPr/>
        </p:nvSpPr>
        <p:spPr>
          <a:xfrm>
            <a:off x="0" y="696683"/>
            <a:ext cx="3947876" cy="769441"/>
          </a:xfrm>
          <a:prstGeom prst="rect">
            <a:avLst/>
          </a:prstGeom>
          <a:noFill/>
        </p:spPr>
        <p:txBody>
          <a:bodyPr wrap="none" rtlCol="0">
            <a:spAutoFit/>
          </a:bodyPr>
          <a:lstStyle/>
          <a:p>
            <a:r>
              <a:rPr lang="en-CA" sz="4400" b="1" dirty="0" smtClean="0">
                <a:solidFill>
                  <a:schemeClr val="accent2"/>
                </a:solidFill>
              </a:rPr>
              <a:t>Pitfalls to avoid:</a:t>
            </a:r>
            <a:endParaRPr lang="en-CA" b="1" dirty="0">
              <a:solidFill>
                <a:schemeClr val="accent2"/>
              </a:solidFill>
            </a:endParaRPr>
          </a:p>
        </p:txBody>
      </p:sp>
      <p:sp>
        <p:nvSpPr>
          <p:cNvPr id="2" name="Rectangle 1"/>
          <p:cNvSpPr/>
          <p:nvPr/>
        </p:nvSpPr>
        <p:spPr>
          <a:xfrm>
            <a:off x="3629" y="1779687"/>
            <a:ext cx="3300262" cy="584775"/>
          </a:xfrm>
          <a:prstGeom prst="rect">
            <a:avLst/>
          </a:prstGeom>
        </p:spPr>
        <p:txBody>
          <a:bodyPr wrap="none">
            <a:spAutoFit/>
          </a:bodyPr>
          <a:lstStyle/>
          <a:p>
            <a:r>
              <a:rPr lang="en-CA" sz="3200" b="1" dirty="0">
                <a:solidFill>
                  <a:schemeClr val="accent3"/>
                </a:solidFill>
              </a:rPr>
              <a:t>Johnny B. </a:t>
            </a:r>
            <a:r>
              <a:rPr lang="en-CA" sz="3200" b="1" dirty="0" smtClean="0">
                <a:solidFill>
                  <a:schemeClr val="accent3"/>
                </a:solidFill>
              </a:rPr>
              <a:t>“Good”:</a:t>
            </a:r>
            <a:endParaRPr lang="en-CA" sz="3600" dirty="0">
              <a:solidFill>
                <a:schemeClr val="accent3"/>
              </a:solidFill>
            </a:endParaRPr>
          </a:p>
        </p:txBody>
      </p:sp>
      <p:sp>
        <p:nvSpPr>
          <p:cNvPr id="6" name="Rectangle 5"/>
          <p:cNvSpPr/>
          <p:nvPr/>
        </p:nvSpPr>
        <p:spPr>
          <a:xfrm>
            <a:off x="3629" y="3001088"/>
            <a:ext cx="2209800" cy="830997"/>
          </a:xfrm>
          <a:prstGeom prst="rect">
            <a:avLst/>
          </a:prstGeom>
        </p:spPr>
        <p:txBody>
          <a:bodyPr wrap="square">
            <a:spAutoFit/>
          </a:bodyPr>
          <a:lstStyle/>
          <a:p>
            <a:r>
              <a:rPr lang="en-CA" sz="4800" b="1" dirty="0" smtClean="0">
                <a:solidFill>
                  <a:schemeClr val="accent3"/>
                </a:solidFill>
                <a:latin typeface="Gill Sans MT Ext Condensed Bold" pitchFamily="34" charset="0"/>
              </a:rPr>
              <a:t>NARROW</a:t>
            </a:r>
            <a:r>
              <a:rPr lang="en-CA" sz="4800" b="1" dirty="0" smtClean="0">
                <a:solidFill>
                  <a:schemeClr val="accent3"/>
                </a:solidFill>
              </a:rPr>
              <a:t>:</a:t>
            </a:r>
            <a:endParaRPr lang="en-CA" sz="3200" dirty="0">
              <a:solidFill>
                <a:schemeClr val="accent3"/>
              </a:solidFill>
            </a:endParaRPr>
          </a:p>
        </p:txBody>
      </p:sp>
      <p:sp>
        <p:nvSpPr>
          <p:cNvPr id="7" name="TextBox 6"/>
          <p:cNvSpPr txBox="1"/>
          <p:nvPr/>
        </p:nvSpPr>
        <p:spPr>
          <a:xfrm>
            <a:off x="1553524" y="3124200"/>
            <a:ext cx="7590476" cy="584775"/>
          </a:xfrm>
          <a:prstGeom prst="rect">
            <a:avLst/>
          </a:prstGeom>
          <a:noFill/>
        </p:spPr>
        <p:txBody>
          <a:bodyPr wrap="none" rtlCol="0">
            <a:spAutoFit/>
          </a:bodyPr>
          <a:lstStyle/>
          <a:p>
            <a:pPr algn="r"/>
            <a:r>
              <a:rPr lang="en-CA" sz="3200" b="1" dirty="0">
                <a:solidFill>
                  <a:schemeClr val="accent1"/>
                </a:solidFill>
              </a:rPr>
              <a:t>i</a:t>
            </a:r>
            <a:r>
              <a:rPr lang="en-CA" sz="3200" b="1" dirty="0" smtClean="0">
                <a:solidFill>
                  <a:schemeClr val="accent1"/>
                </a:solidFill>
              </a:rPr>
              <a:t>s description applicable to all submissions?</a:t>
            </a:r>
            <a:endParaRPr lang="en-CA" sz="3600" b="1" dirty="0">
              <a:solidFill>
                <a:schemeClr val="accent1"/>
              </a:solidFill>
            </a:endParaRPr>
          </a:p>
        </p:txBody>
      </p:sp>
      <p:sp>
        <p:nvSpPr>
          <p:cNvPr id="8" name="TextBox 7"/>
          <p:cNvSpPr txBox="1"/>
          <p:nvPr/>
        </p:nvSpPr>
        <p:spPr>
          <a:xfrm>
            <a:off x="2832974" y="4111605"/>
            <a:ext cx="6329169" cy="584775"/>
          </a:xfrm>
          <a:prstGeom prst="rect">
            <a:avLst/>
          </a:prstGeom>
          <a:noFill/>
        </p:spPr>
        <p:txBody>
          <a:bodyPr wrap="none" rtlCol="0">
            <a:spAutoFit/>
          </a:bodyPr>
          <a:lstStyle/>
          <a:p>
            <a:pPr algn="r"/>
            <a:r>
              <a:rPr lang="en-CA" sz="3200" b="1" dirty="0" smtClean="0">
                <a:solidFill>
                  <a:schemeClr val="accent1"/>
                </a:solidFill>
              </a:rPr>
              <a:t>Is descriptor aligned with objective?</a:t>
            </a:r>
            <a:endParaRPr lang="en-CA" sz="3200" b="1" dirty="0">
              <a:solidFill>
                <a:schemeClr val="accent1"/>
              </a:solidFill>
            </a:endParaRPr>
          </a:p>
        </p:txBody>
      </p:sp>
      <p:sp>
        <p:nvSpPr>
          <p:cNvPr id="9" name="Rectangle 8"/>
          <p:cNvSpPr/>
          <p:nvPr/>
        </p:nvSpPr>
        <p:spPr>
          <a:xfrm rot="20951085">
            <a:off x="28519" y="4310390"/>
            <a:ext cx="2816669" cy="523220"/>
          </a:xfrm>
          <a:prstGeom prst="rect">
            <a:avLst/>
          </a:prstGeom>
        </p:spPr>
        <p:txBody>
          <a:bodyPr wrap="none">
            <a:spAutoFit/>
          </a:bodyPr>
          <a:lstStyle/>
          <a:p>
            <a:r>
              <a:rPr lang="en-CA" sz="2800" b="1" dirty="0" smtClean="0">
                <a:solidFill>
                  <a:schemeClr val="accent3"/>
                </a:solidFill>
              </a:rPr>
              <a:t>Out of alignment:</a:t>
            </a:r>
            <a:endParaRPr lang="en-CA" sz="3200" dirty="0">
              <a:solidFill>
                <a:schemeClr val="accent3"/>
              </a:solidFill>
            </a:endParaRPr>
          </a:p>
        </p:txBody>
      </p:sp>
      <p:sp>
        <p:nvSpPr>
          <p:cNvPr id="10" name="Rectangle 9"/>
          <p:cNvSpPr/>
          <p:nvPr/>
        </p:nvSpPr>
        <p:spPr>
          <a:xfrm>
            <a:off x="-7258" y="5591888"/>
            <a:ext cx="3512457" cy="830997"/>
          </a:xfrm>
          <a:prstGeom prst="rect">
            <a:avLst/>
          </a:prstGeom>
        </p:spPr>
        <p:txBody>
          <a:bodyPr wrap="square">
            <a:spAutoFit/>
          </a:bodyPr>
          <a:lstStyle/>
          <a:p>
            <a:r>
              <a:rPr lang="en-CA" sz="4800" b="1" dirty="0" err="1" smtClean="0">
                <a:solidFill>
                  <a:schemeClr val="accent3"/>
                </a:solidFill>
                <a:latin typeface="Gill Sans MT Ext Condensed Bold" pitchFamily="34" charset="0"/>
              </a:rPr>
              <a:t>bloomin</a:t>
            </a:r>
            <a:r>
              <a:rPr lang="en-CA" sz="4800" b="1" dirty="0" smtClean="0">
                <a:solidFill>
                  <a:schemeClr val="accent3"/>
                </a:solidFill>
                <a:latin typeface="Gill Sans MT Ext Condensed Bold" pitchFamily="34" charset="0"/>
              </a:rPr>
              <a:t>’ complex</a:t>
            </a:r>
            <a:r>
              <a:rPr lang="en-CA" sz="4800" b="1" dirty="0" smtClean="0">
                <a:solidFill>
                  <a:schemeClr val="accent3"/>
                </a:solidFill>
              </a:rPr>
              <a:t>:</a:t>
            </a:r>
            <a:endParaRPr lang="en-CA" sz="3200" dirty="0">
              <a:solidFill>
                <a:schemeClr val="accent3"/>
              </a:solidFill>
            </a:endParaRPr>
          </a:p>
        </p:txBody>
      </p:sp>
      <p:sp>
        <p:nvSpPr>
          <p:cNvPr id="11" name="TextBox 10"/>
          <p:cNvSpPr txBox="1"/>
          <p:nvPr/>
        </p:nvSpPr>
        <p:spPr>
          <a:xfrm>
            <a:off x="3048000" y="5715000"/>
            <a:ext cx="6085114" cy="584775"/>
          </a:xfrm>
          <a:prstGeom prst="rect">
            <a:avLst/>
          </a:prstGeom>
          <a:noFill/>
        </p:spPr>
        <p:txBody>
          <a:bodyPr wrap="square" rtlCol="0">
            <a:spAutoFit/>
          </a:bodyPr>
          <a:lstStyle/>
          <a:p>
            <a:pPr algn="r"/>
            <a:r>
              <a:rPr lang="en-CA" sz="3200" b="1" dirty="0" smtClean="0">
                <a:solidFill>
                  <a:schemeClr val="accent1"/>
                </a:solidFill>
              </a:rPr>
              <a:t>Bloom’s is not meant as a scale!</a:t>
            </a:r>
            <a:endParaRPr lang="en-CA" sz="3600" b="1" dirty="0">
              <a:solidFill>
                <a:schemeClr val="accent1"/>
              </a:solidFill>
            </a:endParaRPr>
          </a:p>
        </p:txBody>
      </p:sp>
    </p:spTree>
    <p:extLst>
      <p:ext uri="{BB962C8B-B14F-4D97-AF65-F5344CB8AC3E}">
        <p14:creationId xmlns:p14="http://schemas.microsoft.com/office/powerpoint/2010/main" val="300975679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038600"/>
            <a:ext cx="7772400" cy="1730375"/>
          </a:xfrm>
        </p:spPr>
        <p:txBody>
          <a:bodyPr>
            <a:normAutofit/>
          </a:bodyPr>
          <a:lstStyle/>
          <a:p>
            <a:r>
              <a:rPr lang="en-CA" dirty="0" smtClean="0">
                <a:solidFill>
                  <a:schemeClr val="accent2"/>
                </a:solidFill>
              </a:rPr>
              <a:t>Problems you will find…</a:t>
            </a:r>
            <a:endParaRPr lang="en-CA" dirty="0">
              <a:solidFill>
                <a:schemeClr val="accent2"/>
              </a:solidFill>
            </a:endParaRPr>
          </a:p>
        </p:txBody>
      </p:sp>
    </p:spTree>
    <p:extLst>
      <p:ext uri="{BB962C8B-B14F-4D97-AF65-F5344CB8AC3E}">
        <p14:creationId xmlns:p14="http://schemas.microsoft.com/office/powerpoint/2010/main" val="160082725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ankb\Dropbox\CEEA 2012\Workshops\W2-2A - Creating Indicators\open pocket wat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0" y="5495925"/>
            <a:ext cx="7772400" cy="1362075"/>
          </a:xfrm>
        </p:spPr>
        <p:txBody>
          <a:bodyPr/>
          <a:lstStyle/>
          <a:p>
            <a:pPr algn="l"/>
            <a:r>
              <a:rPr lang="en-CA" b="1" dirty="0" smtClean="0">
                <a:solidFill>
                  <a:schemeClr val="accent2"/>
                </a:solidFill>
              </a:rPr>
              <a:t>IT TAKES TIME</a:t>
            </a:r>
            <a:endParaRPr lang="en-CA" b="1" dirty="0">
              <a:solidFill>
                <a:schemeClr val="accent2"/>
              </a:solidFill>
            </a:endParaRPr>
          </a:p>
        </p:txBody>
      </p:sp>
    </p:spTree>
    <p:extLst>
      <p:ext uri="{BB962C8B-B14F-4D97-AF65-F5344CB8AC3E}">
        <p14:creationId xmlns:p14="http://schemas.microsoft.com/office/powerpoint/2010/main" val="3932262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29200"/>
            <a:ext cx="8382000" cy="1362075"/>
          </a:xfrm>
        </p:spPr>
        <p:txBody>
          <a:bodyPr/>
          <a:lstStyle/>
          <a:p>
            <a:r>
              <a:rPr lang="en-CA" dirty="0" smtClean="0"/>
              <a:t>Initially Students may not love it</a:t>
            </a:r>
            <a:endParaRPr lang="en-CA" dirty="0"/>
          </a:p>
        </p:txBody>
      </p:sp>
      <p:sp>
        <p:nvSpPr>
          <p:cNvPr id="3" name="Text Placeholder 2"/>
          <p:cNvSpPr>
            <a:spLocks noGrp="1"/>
          </p:cNvSpPr>
          <p:nvPr>
            <p:ph type="body" idx="1"/>
          </p:nvPr>
        </p:nvSpPr>
        <p:spPr/>
        <p:txBody>
          <a:bodyPr/>
          <a:lstStyle/>
          <a:p>
            <a:endParaRPr lang="en-CA"/>
          </a:p>
        </p:txBody>
      </p:sp>
      <p:pic>
        <p:nvPicPr>
          <p:cNvPr id="5123" name="Picture 3" descr="C:\Users\frankb\Dropbox\CEEA 2012\Workshops\W2-2A - Creating Indicators\swedish chef with chainsa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7956"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52348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752600"/>
            <a:ext cx="7772400" cy="4016375"/>
          </a:xfrm>
        </p:spPr>
        <p:txBody>
          <a:bodyPr/>
          <a:lstStyle/>
          <a:p>
            <a:r>
              <a:rPr lang="en-CA" dirty="0" smtClean="0"/>
              <a:t>So…</a:t>
            </a:r>
            <a:br>
              <a:rPr lang="en-CA" dirty="0" smtClean="0"/>
            </a:br>
            <a:r>
              <a:rPr lang="en-CA" dirty="0"/>
              <a:t/>
            </a:r>
            <a:br>
              <a:rPr lang="en-CA" dirty="0"/>
            </a:br>
            <a:r>
              <a:rPr lang="en-CA" dirty="0" smtClean="0"/>
              <a:t/>
            </a:r>
            <a:br>
              <a:rPr lang="en-CA" dirty="0" smtClean="0"/>
            </a:br>
            <a:r>
              <a:rPr lang="en-CA" dirty="0"/>
              <a:t/>
            </a:r>
            <a:br>
              <a:rPr lang="en-CA" dirty="0"/>
            </a:br>
            <a:r>
              <a:rPr lang="en-CA" dirty="0" smtClean="0"/>
              <a:t/>
            </a:r>
            <a:br>
              <a:rPr lang="en-CA" dirty="0" smtClean="0"/>
            </a:br>
            <a:r>
              <a:rPr lang="en-CA" dirty="0" smtClean="0"/>
              <a:t>Collaboration is important</a:t>
            </a:r>
            <a:endParaRPr lang="en-CA" dirty="0"/>
          </a:p>
        </p:txBody>
      </p:sp>
      <p:sp>
        <p:nvSpPr>
          <p:cNvPr id="3" name="Text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421891768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Continue collaboration</a:t>
            </a:r>
            <a:br>
              <a:rPr lang="en-CA" dirty="0" smtClean="0"/>
            </a:br>
            <a:r>
              <a:rPr lang="en-CA" dirty="0" smtClean="0"/>
              <a:t>Network and survey</a:t>
            </a:r>
            <a:endParaRPr lang="en-CA" dirty="0"/>
          </a:p>
        </p:txBody>
      </p:sp>
      <p:sp>
        <p:nvSpPr>
          <p:cNvPr id="3" name="Text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416416581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frankb\Dropbox\MiniU\Photos\20110110-GB-AppSci-Workshops-14.jpg"/>
          <p:cNvPicPr>
            <a:picLocks noChangeAspect="1" noChangeArrowheads="1"/>
          </p:cNvPicPr>
          <p:nvPr/>
        </p:nvPicPr>
        <p:blipFill rotWithShape="1">
          <a:blip r:embed="rId4">
            <a:extLst>
              <a:ext uri="{28A0092B-C50C-407E-A947-70E740481C1C}">
                <a14:useLocalDpi xmlns:a14="http://schemas.microsoft.com/office/drawing/2010/main" val="0"/>
              </a:ext>
            </a:extLst>
          </a:blip>
          <a:srcRect l="6007" r="5061"/>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4572000"/>
            <a:ext cx="9144000" cy="2286000"/>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4" name="Rectangle 3"/>
          <p:cNvSpPr/>
          <p:nvPr/>
        </p:nvSpPr>
        <p:spPr>
          <a:xfrm>
            <a:off x="145143" y="6098232"/>
            <a:ext cx="3205173" cy="523220"/>
          </a:xfrm>
          <a:prstGeom prst="rect">
            <a:avLst/>
          </a:prstGeom>
        </p:spPr>
        <p:txBody>
          <a:bodyPr wrap="none">
            <a:spAutoFit/>
          </a:bodyPr>
          <a:lstStyle/>
          <a:p>
            <a:r>
              <a:rPr lang="en-CA" sz="2800" b="1" dirty="0">
                <a:solidFill>
                  <a:schemeClr val="accent2"/>
                </a:solidFill>
              </a:rPr>
              <a:t>http://bit.ly/KK6Rsc</a:t>
            </a:r>
          </a:p>
        </p:txBody>
      </p:sp>
      <p:sp>
        <p:nvSpPr>
          <p:cNvPr id="5" name="Rectangle 4"/>
          <p:cNvSpPr/>
          <p:nvPr/>
        </p:nvSpPr>
        <p:spPr>
          <a:xfrm>
            <a:off x="-7258" y="4572000"/>
            <a:ext cx="9055565" cy="2123658"/>
          </a:xfrm>
          <a:prstGeom prst="rect">
            <a:avLst/>
          </a:prstGeom>
        </p:spPr>
        <p:txBody>
          <a:bodyPr wrap="square">
            <a:spAutoFit/>
          </a:bodyPr>
          <a:lstStyle/>
          <a:p>
            <a:pPr algn="r"/>
            <a:r>
              <a:rPr lang="en-CA" sz="4000" dirty="0">
                <a:solidFill>
                  <a:schemeClr val="bg1"/>
                </a:solidFill>
              </a:rPr>
              <a:t>Graduate attribute assessment as a</a:t>
            </a:r>
            <a:br>
              <a:rPr lang="en-CA" sz="4000" dirty="0">
                <a:solidFill>
                  <a:schemeClr val="bg1"/>
                </a:solidFill>
              </a:rPr>
            </a:br>
            <a:r>
              <a:rPr lang="en-CA" sz="4000" b="1" dirty="0">
                <a:solidFill>
                  <a:schemeClr val="accent2"/>
                </a:solidFill>
              </a:rPr>
              <a:t>COURSE INSTRUCTOR</a:t>
            </a:r>
            <a:r>
              <a:rPr lang="en-CA" sz="4000" b="1" dirty="0">
                <a:solidFill>
                  <a:schemeClr val="accent1">
                    <a:lumMod val="75000"/>
                  </a:schemeClr>
                </a:solidFill>
              </a:rPr>
              <a:t/>
            </a:r>
            <a:br>
              <a:rPr lang="en-CA" sz="4000" b="1" dirty="0">
                <a:solidFill>
                  <a:schemeClr val="accent1">
                    <a:lumMod val="75000"/>
                  </a:schemeClr>
                </a:solidFill>
              </a:rPr>
            </a:br>
            <a:r>
              <a:rPr lang="en-CA" sz="2800" dirty="0">
                <a:solidFill>
                  <a:schemeClr val="bg1"/>
                </a:solidFill>
              </a:rPr>
              <a:t>Brian Frank and Jake </a:t>
            </a:r>
            <a:r>
              <a:rPr lang="en-CA" sz="2800" dirty="0" smtClean="0">
                <a:solidFill>
                  <a:schemeClr val="bg1"/>
                </a:solidFill>
              </a:rPr>
              <a:t>Kaupp</a:t>
            </a:r>
            <a:r>
              <a:rPr lang="en-CA" sz="2800" dirty="0">
                <a:solidFill>
                  <a:schemeClr val="bg1"/>
                </a:solidFill>
              </a:rPr>
              <a:t/>
            </a:r>
            <a:br>
              <a:rPr lang="en-CA" sz="2800" dirty="0">
                <a:solidFill>
                  <a:schemeClr val="bg1"/>
                </a:solidFill>
              </a:rPr>
            </a:br>
            <a:r>
              <a:rPr lang="en-CA" sz="2400" b="1" dirty="0">
                <a:solidFill>
                  <a:schemeClr val="bg1"/>
                </a:solidFill>
              </a:rPr>
              <a:t>CEEA Workshop W2-1B</a:t>
            </a:r>
            <a:endParaRPr lang="en-CA" sz="4000" dirty="0">
              <a:solidFill>
                <a:schemeClr val="bg1"/>
              </a:solidFill>
            </a:endParaRPr>
          </a:p>
        </p:txBody>
      </p:sp>
    </p:spTree>
    <p:custDataLst>
      <p:tags r:id="rId1"/>
    </p:custDataLst>
    <p:extLst>
      <p:ext uri="{BB962C8B-B14F-4D97-AF65-F5344CB8AC3E}">
        <p14:creationId xmlns:p14="http://schemas.microsoft.com/office/powerpoint/2010/main" val="362926121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Text Placeholder 2"/>
          <p:cNvSpPr>
            <a:spLocks noGrp="1"/>
          </p:cNvSpPr>
          <p:nvPr>
            <p:ph type="body" idx="1"/>
          </p:nvPr>
        </p:nvSpPr>
        <p:spPr/>
        <p:txBody>
          <a:bodyPr/>
          <a:lstStyle/>
          <a:p>
            <a:endParaRPr lang="en-CA"/>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0"/>
            <a:ext cx="1393328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7974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10455" b="14836"/>
          <a:stretch/>
        </p:blipFill>
        <p:spPr bwMode="auto">
          <a:xfrm>
            <a:off x="5254" y="-47117"/>
            <a:ext cx="9138746" cy="6905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4"/>
          <p:cNvSpPr>
            <a:spLocks noGrp="1"/>
          </p:cNvSpPr>
          <p:nvPr>
            <p:ph type="title"/>
          </p:nvPr>
        </p:nvSpPr>
        <p:spPr>
          <a:xfrm>
            <a:off x="0" y="188640"/>
            <a:ext cx="8050088" cy="1143000"/>
          </a:xfrm>
        </p:spPr>
        <p:txBody>
          <a:bodyPr/>
          <a:lstStyle/>
          <a:p>
            <a:pPr algn="l"/>
            <a:r>
              <a:rPr lang="en-CA" b="1" dirty="0" smtClean="0"/>
              <a:t>Graduate attributes required</a:t>
            </a:r>
            <a:endParaRPr lang="en-CA" b="1" dirty="0"/>
          </a:p>
        </p:txBody>
      </p:sp>
      <p:sp>
        <p:nvSpPr>
          <p:cNvPr id="9" name="Rectangle 8"/>
          <p:cNvSpPr/>
          <p:nvPr/>
        </p:nvSpPr>
        <p:spPr>
          <a:xfrm>
            <a:off x="304800" y="1196752"/>
            <a:ext cx="8763000" cy="5051648"/>
          </a:xfrm>
          <a:prstGeom prst="rect">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Content Placeholder 5"/>
          <p:cNvSpPr>
            <a:spLocks noGrp="1"/>
          </p:cNvSpPr>
          <p:nvPr>
            <p:ph sz="half" idx="1"/>
          </p:nvPr>
        </p:nvSpPr>
        <p:spPr>
          <a:xfrm>
            <a:off x="539552" y="1196752"/>
            <a:ext cx="4043520" cy="5160624"/>
          </a:xfrm>
        </p:spPr>
        <p:txBody>
          <a:bodyPr/>
          <a:lstStyle/>
          <a:p>
            <a:pPr marL="466567" indent="-466567">
              <a:buSzPct val="60000"/>
              <a:buFont typeface="+mj-lt"/>
              <a:buAutoNum type="arabicPeriod"/>
            </a:pPr>
            <a:r>
              <a:rPr lang="en-CA" dirty="0" smtClean="0"/>
              <a:t>Knowledge base for engineering</a:t>
            </a:r>
          </a:p>
          <a:p>
            <a:pPr marL="466567" indent="-466567">
              <a:buSzPct val="60000"/>
              <a:buFont typeface="+mj-lt"/>
              <a:buAutoNum type="arabicPeriod"/>
            </a:pPr>
            <a:r>
              <a:rPr lang="en-CA" dirty="0" smtClean="0"/>
              <a:t>Problem analysis</a:t>
            </a:r>
          </a:p>
          <a:p>
            <a:pPr marL="466567" indent="-466567">
              <a:buSzPct val="60000"/>
              <a:buFont typeface="+mj-lt"/>
              <a:buAutoNum type="arabicPeriod"/>
            </a:pPr>
            <a:r>
              <a:rPr lang="en-CA" dirty="0" smtClean="0"/>
              <a:t>Investigation</a:t>
            </a:r>
          </a:p>
          <a:p>
            <a:pPr marL="466567" indent="-466567">
              <a:buSzPct val="60000"/>
              <a:buFont typeface="+mj-lt"/>
              <a:buAutoNum type="arabicPeriod"/>
            </a:pPr>
            <a:r>
              <a:rPr lang="en-CA" dirty="0" smtClean="0"/>
              <a:t>Design</a:t>
            </a:r>
          </a:p>
          <a:p>
            <a:pPr marL="466567" indent="-466567">
              <a:buSzPct val="60000"/>
              <a:buFont typeface="+mj-lt"/>
              <a:buAutoNum type="arabicPeriod"/>
            </a:pPr>
            <a:r>
              <a:rPr lang="en-CA" dirty="0"/>
              <a:t>Use of engineering </a:t>
            </a:r>
            <a:r>
              <a:rPr lang="en-CA" dirty="0" smtClean="0"/>
              <a:t>tools</a:t>
            </a:r>
          </a:p>
          <a:p>
            <a:pPr marL="466567" indent="-466567">
              <a:buSzPct val="60000"/>
              <a:buFont typeface="+mj-lt"/>
              <a:buAutoNum type="arabicPeriod"/>
            </a:pPr>
            <a:r>
              <a:rPr lang="en-CA" dirty="0" smtClean="0"/>
              <a:t>Individual and team work</a:t>
            </a:r>
          </a:p>
          <a:p>
            <a:endParaRPr lang="en-CA" dirty="0" smtClean="0"/>
          </a:p>
          <a:p>
            <a:endParaRPr lang="en-CA" dirty="0"/>
          </a:p>
        </p:txBody>
      </p:sp>
      <p:sp>
        <p:nvSpPr>
          <p:cNvPr id="6" name="Content Placeholder 6"/>
          <p:cNvSpPr txBox="1">
            <a:spLocks/>
          </p:cNvSpPr>
          <p:nvPr/>
        </p:nvSpPr>
        <p:spPr>
          <a:xfrm>
            <a:off x="4745935" y="1196752"/>
            <a:ext cx="4044960" cy="5095299"/>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6567" indent="-466567">
              <a:buSzPct val="60000"/>
              <a:buFont typeface="+mj-lt"/>
              <a:buAutoNum type="arabicPeriod" startAt="7"/>
            </a:pPr>
            <a:r>
              <a:rPr lang="en-CA" dirty="0" smtClean="0"/>
              <a:t>Communication skills</a:t>
            </a:r>
          </a:p>
          <a:p>
            <a:pPr marL="466567" indent="-466567">
              <a:buSzPct val="60000"/>
              <a:buFont typeface="+mj-lt"/>
              <a:buAutoNum type="arabicPeriod" startAt="7"/>
            </a:pPr>
            <a:r>
              <a:rPr lang="en-CA" dirty="0" smtClean="0"/>
              <a:t>Professionalism</a:t>
            </a:r>
          </a:p>
          <a:p>
            <a:pPr marL="466567" indent="-466567">
              <a:buSzPct val="60000"/>
              <a:buFont typeface="+mj-lt"/>
              <a:buAutoNum type="arabicPeriod" startAt="7"/>
            </a:pPr>
            <a:r>
              <a:rPr lang="en-CA" dirty="0" smtClean="0"/>
              <a:t>Impact on society and environment</a:t>
            </a:r>
          </a:p>
          <a:p>
            <a:pPr marL="466567" indent="-466567">
              <a:buSzPct val="60000"/>
              <a:buFont typeface="+mj-lt"/>
              <a:buAutoNum type="arabicPeriod" startAt="7"/>
            </a:pPr>
            <a:r>
              <a:rPr lang="en-CA" dirty="0" smtClean="0"/>
              <a:t>Ethics and equity</a:t>
            </a:r>
          </a:p>
          <a:p>
            <a:pPr marL="466567" indent="-466567">
              <a:buSzPct val="60000"/>
              <a:buFont typeface="+mj-lt"/>
              <a:buAutoNum type="arabicPeriod" startAt="7"/>
            </a:pPr>
            <a:r>
              <a:rPr lang="en-CA" dirty="0" smtClean="0"/>
              <a:t>Economics and project manage.</a:t>
            </a:r>
          </a:p>
          <a:p>
            <a:pPr marL="466567" indent="-466567">
              <a:buSzPct val="60000"/>
              <a:buFont typeface="+mj-lt"/>
              <a:buAutoNum type="arabicPeriod" startAt="7"/>
            </a:pPr>
            <a:r>
              <a:rPr lang="en-CA" dirty="0" smtClean="0"/>
              <a:t>Lifelong learning</a:t>
            </a:r>
          </a:p>
          <a:p>
            <a:endParaRPr lang="en-CA" dirty="0"/>
          </a:p>
        </p:txBody>
      </p:sp>
    </p:spTree>
    <p:extLst>
      <p:ext uri="{BB962C8B-B14F-4D97-AF65-F5344CB8AC3E}">
        <p14:creationId xmlns:p14="http://schemas.microsoft.com/office/powerpoint/2010/main" val="172456242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Models for sustaining change</a:t>
            </a:r>
            <a:endParaRPr lang="en-CA" dirty="0"/>
          </a:p>
        </p:txBody>
      </p:sp>
      <p:sp>
        <p:nvSpPr>
          <p:cNvPr id="3" name="Text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90470021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288" y="4556803"/>
            <a:ext cx="7772400" cy="1362075"/>
          </a:xfrm>
        </p:spPr>
        <p:txBody>
          <a:bodyPr/>
          <a:lstStyle/>
          <a:p>
            <a:r>
              <a:rPr lang="en-CA" dirty="0" smtClean="0"/>
              <a:t>High impact activities</a:t>
            </a:r>
            <a:endParaRPr lang="en-CA" dirty="0"/>
          </a:p>
        </p:txBody>
      </p:sp>
      <p:sp>
        <p:nvSpPr>
          <p:cNvPr id="3" name="Text Placeholder 2"/>
          <p:cNvSpPr>
            <a:spLocks noGrp="1"/>
          </p:cNvSpPr>
          <p:nvPr>
            <p:ph type="body" idx="1"/>
          </p:nvPr>
        </p:nvSpPr>
        <p:spPr/>
        <p:txBody>
          <a:bodyPr/>
          <a:lstStyle/>
          <a:p>
            <a:endParaRPr lang="en-CA"/>
          </a:p>
        </p:txBody>
      </p:sp>
      <p:sp>
        <p:nvSpPr>
          <p:cNvPr id="4" name="Rectangle 3"/>
          <p:cNvSpPr/>
          <p:nvPr/>
        </p:nvSpPr>
        <p:spPr>
          <a:xfrm>
            <a:off x="776288" y="6113108"/>
            <a:ext cx="6005512" cy="369332"/>
          </a:xfrm>
          <a:prstGeom prst="rect">
            <a:avLst/>
          </a:prstGeom>
        </p:spPr>
        <p:txBody>
          <a:bodyPr wrap="square">
            <a:spAutoFit/>
          </a:bodyPr>
          <a:lstStyle/>
          <a:p>
            <a:r>
              <a:rPr lang="en-CA" dirty="0" smtClean="0">
                <a:hlinkClick r:id="rId3"/>
              </a:rPr>
              <a:t>http://www.aacu.org/leap/documents/hip_tables.pdf</a:t>
            </a:r>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751944683"/>
              </p:ext>
            </p:extLst>
          </p:nvPr>
        </p:nvGraphicFramePr>
        <p:xfrm>
          <a:off x="0" y="0"/>
          <a:ext cx="9144000" cy="4589464"/>
        </p:xfrm>
        <a:graphic>
          <a:graphicData uri="http://schemas.openxmlformats.org/drawingml/2006/table">
            <a:tbl>
              <a:tblPr firstRow="1" bandRow="1">
                <a:tableStyleId>{2D5ABB26-0587-4C30-8999-92F81FD0307C}</a:tableStyleId>
              </a:tblPr>
              <a:tblGrid>
                <a:gridCol w="3048000"/>
                <a:gridCol w="3048000"/>
                <a:gridCol w="3048000"/>
              </a:tblGrid>
              <a:tr h="16184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100" b="1" dirty="0" smtClean="0">
                          <a:solidFill>
                            <a:schemeClr val="accent3">
                              <a:lumMod val="75000"/>
                            </a:schemeClr>
                          </a:solidFill>
                        </a:rPr>
                        <a:t>FIRST</a:t>
                      </a:r>
                      <a:r>
                        <a:rPr lang="en-CA" sz="2100" b="1" baseline="0" dirty="0" smtClean="0">
                          <a:solidFill>
                            <a:schemeClr val="accent3">
                              <a:lumMod val="75000"/>
                            </a:schemeClr>
                          </a:solidFill>
                        </a:rPr>
                        <a:t> YEAR EXPERIENCES</a:t>
                      </a:r>
                      <a:endParaRPr lang="en-CA" sz="2100" b="1" dirty="0" smtClean="0">
                        <a:solidFill>
                          <a:schemeClr val="accent3">
                            <a:lumMod val="75000"/>
                          </a:schemeClr>
                        </a:solidFill>
                      </a:endParaRPr>
                    </a:p>
                  </a:txBody>
                  <a:tcPr marL="103088" marR="103088" marT="51543" marB="51543"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100" b="1" dirty="0" smtClean="0">
                          <a:solidFill>
                            <a:schemeClr val="accent3">
                              <a:lumMod val="75000"/>
                            </a:schemeClr>
                          </a:solidFill>
                        </a:rPr>
                        <a:t>BROAD</a:t>
                      </a:r>
                      <a:r>
                        <a:rPr lang="en-CA" sz="2100" b="1" baseline="0" dirty="0" smtClean="0">
                          <a:solidFill>
                            <a:schemeClr val="accent3">
                              <a:lumMod val="75000"/>
                            </a:schemeClr>
                          </a:solidFill>
                        </a:rPr>
                        <a:t> INTEGRATING THEMES</a:t>
                      </a:r>
                      <a:endParaRPr lang="en-CA" sz="2100" b="0" dirty="0" smtClean="0">
                        <a:solidFill>
                          <a:schemeClr val="accent3">
                            <a:lumMod val="75000"/>
                          </a:schemeClr>
                        </a:solidFill>
                      </a:endParaRPr>
                    </a:p>
                  </a:txBody>
                  <a:tcPr marL="103088" marR="103088" marT="51543" marB="51543"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2100" b="1" dirty="0" smtClean="0"/>
                        <a:t>LEARNING</a:t>
                      </a:r>
                      <a:r>
                        <a:rPr lang="en-CA" sz="2100" b="1" baseline="0" dirty="0" smtClean="0"/>
                        <a:t> COMMUNITIES</a:t>
                      </a:r>
                      <a:endParaRPr lang="en-CA" sz="2100" b="1" dirty="0"/>
                    </a:p>
                  </a:txBody>
                  <a:tcPr marL="103088" marR="103088" marT="51543" marB="51543"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tcPr>
                </a:tc>
              </a:tr>
              <a:tr h="1375436">
                <a:tc>
                  <a:txBody>
                    <a:bodyPr/>
                    <a:lstStyle/>
                    <a:p>
                      <a:pPr algn="ctr"/>
                      <a:r>
                        <a:rPr lang="en-CA" sz="2100" b="1" dirty="0" smtClean="0"/>
                        <a:t>WRITING</a:t>
                      </a:r>
                      <a:r>
                        <a:rPr lang="en-CA" sz="2100" b="1" baseline="0" dirty="0" smtClean="0"/>
                        <a:t> INTENSIVE COURSES</a:t>
                      </a:r>
                      <a:endParaRPr lang="en-CA" sz="2100" b="1" dirty="0"/>
                    </a:p>
                  </a:txBody>
                  <a:tcPr marL="103088" marR="103088" marT="51543" marB="51543"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100" b="1" dirty="0" smtClean="0"/>
                        <a:t>UNDERGRADUATE</a:t>
                      </a:r>
                      <a:r>
                        <a:rPr lang="en-CA" sz="2100" b="1" baseline="0" dirty="0" smtClean="0"/>
                        <a:t> RESEARCH</a:t>
                      </a:r>
                      <a:endParaRPr lang="en-CA" sz="2100" dirty="0" smtClean="0"/>
                    </a:p>
                    <a:p>
                      <a:pPr algn="ctr"/>
                      <a:endParaRPr lang="en-CA" sz="2100" dirty="0"/>
                    </a:p>
                  </a:txBody>
                  <a:tcPr marL="103088" marR="103088" marT="51543" marB="51543"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2100" b="1" dirty="0" smtClean="0"/>
                        <a:t>DIVERSITY/GLOBAL LEARNING</a:t>
                      </a:r>
                      <a:endParaRPr lang="en-CA" sz="2100" dirty="0"/>
                    </a:p>
                  </a:txBody>
                  <a:tcPr marL="103088" marR="103088" marT="51543" marB="51543"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tcPr>
                </a:tc>
              </a:tr>
              <a:tr h="15955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100" b="1" dirty="0" smtClean="0">
                          <a:solidFill>
                            <a:schemeClr val="accent3">
                              <a:lumMod val="75000"/>
                            </a:schemeClr>
                          </a:solidFill>
                        </a:rPr>
                        <a:t>COLLABORATIVE PROJECTS</a:t>
                      </a:r>
                      <a:endParaRPr lang="en-CA" sz="2100" dirty="0" smtClean="0">
                        <a:solidFill>
                          <a:schemeClr val="accent3">
                            <a:lumMod val="75000"/>
                          </a:schemeClr>
                        </a:solidFill>
                      </a:endParaRPr>
                    </a:p>
                  </a:txBody>
                  <a:tcPr marL="103088" marR="103088" marT="51543" marB="51543"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2100" b="1" dirty="0" smtClean="0">
                          <a:solidFill>
                            <a:schemeClr val="accent3">
                              <a:lumMod val="75000"/>
                            </a:schemeClr>
                          </a:solidFill>
                        </a:rPr>
                        <a:t>COMMUNITY</a:t>
                      </a:r>
                      <a:r>
                        <a:rPr lang="en-CA" sz="2100" b="1" baseline="0" dirty="0" smtClean="0">
                          <a:solidFill>
                            <a:schemeClr val="accent3">
                              <a:lumMod val="75000"/>
                            </a:schemeClr>
                          </a:solidFill>
                        </a:rPr>
                        <a:t> BASED LEARNING</a:t>
                      </a:r>
                      <a:endParaRPr lang="en-CA" sz="2100" b="1" dirty="0" smtClean="0">
                        <a:solidFill>
                          <a:schemeClr val="accent3">
                            <a:lumMod val="75000"/>
                          </a:schemeClr>
                        </a:solidFill>
                      </a:endParaRPr>
                    </a:p>
                  </a:txBody>
                  <a:tcPr marL="103088" marR="103088" marT="51543" marB="51543"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2100" b="1" dirty="0" smtClean="0"/>
                        <a:t>CAPSTONE COURSES</a:t>
                      </a:r>
                      <a:endParaRPr lang="en-CA" sz="2100" dirty="0" smtClean="0"/>
                    </a:p>
                    <a:p>
                      <a:pPr algn="ctr"/>
                      <a:endParaRPr lang="en-CA" sz="2100" dirty="0"/>
                    </a:p>
                  </a:txBody>
                  <a:tcPr marL="103088" marR="103088" marT="51543" marB="51543"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Rectangle 5"/>
          <p:cNvSpPr/>
          <p:nvPr/>
        </p:nvSpPr>
        <p:spPr>
          <a:xfrm>
            <a:off x="0" y="5559110"/>
            <a:ext cx="9144000" cy="646331"/>
          </a:xfrm>
          <a:prstGeom prst="rect">
            <a:avLst/>
          </a:prstGeom>
        </p:spPr>
        <p:txBody>
          <a:bodyPr wrap="square">
            <a:spAutoFit/>
          </a:bodyPr>
          <a:lstStyle/>
          <a:p>
            <a:r>
              <a:rPr lang="en-CA" dirty="0"/>
              <a:t>High-Impact Educational Practices: What They Are, Who Has Access to Them, and Why They </a:t>
            </a:r>
            <a:r>
              <a:rPr lang="en-CA" dirty="0" smtClean="0"/>
              <a:t>Matter, George </a:t>
            </a:r>
            <a:r>
              <a:rPr lang="en-CA" dirty="0"/>
              <a:t>D. </a:t>
            </a:r>
            <a:r>
              <a:rPr lang="en-CA" dirty="0" err="1"/>
              <a:t>Kuh</a:t>
            </a:r>
            <a:r>
              <a:rPr lang="en-CA" dirty="0"/>
              <a:t>, </a:t>
            </a:r>
            <a:r>
              <a:rPr lang="en-CA" dirty="0" smtClean="0"/>
              <a:t>Washington</a:t>
            </a:r>
            <a:r>
              <a:rPr lang="en-CA" dirty="0"/>
              <a:t>, DC: AAC&amp;U, </a:t>
            </a:r>
            <a:r>
              <a:rPr lang="en-CA" dirty="0" smtClean="0"/>
              <a:t>2008. </a:t>
            </a:r>
            <a:endParaRPr lang="en-CA" dirty="0"/>
          </a:p>
        </p:txBody>
      </p:sp>
    </p:spTree>
    <p:custDataLst>
      <p:tags r:id="rId1"/>
    </p:custDataLst>
    <p:extLst>
      <p:ext uri="{BB962C8B-B14F-4D97-AF65-F5344CB8AC3E}">
        <p14:creationId xmlns:p14="http://schemas.microsoft.com/office/powerpoint/2010/main" val="426662662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4352925"/>
            <a:ext cx="7772400" cy="1362075"/>
          </a:xfrm>
        </p:spPr>
        <p:txBody>
          <a:bodyPr/>
          <a:lstStyle/>
          <a:p>
            <a:r>
              <a:rPr lang="en-CA" dirty="0" smtClean="0"/>
              <a:t>Conceptual </a:t>
            </a:r>
            <a:br>
              <a:rPr lang="en-CA" dirty="0" smtClean="0"/>
            </a:br>
            <a:r>
              <a:rPr lang="en-CA" dirty="0" smtClean="0"/>
              <a:t>framework</a:t>
            </a:r>
            <a:endParaRPr lang="en-CA" dirty="0"/>
          </a:p>
        </p:txBody>
      </p:sp>
      <p:pic>
        <p:nvPicPr>
          <p:cNvPr id="1026" name="Picture 2"/>
          <p:cNvPicPr>
            <a:picLocks noChangeAspect="1" noChangeArrowheads="1"/>
          </p:cNvPicPr>
          <p:nvPr/>
        </p:nvPicPr>
        <p:blipFill>
          <a:blip r:embed="rId3" cstate="print"/>
          <a:srcRect/>
          <a:stretch>
            <a:fillRect/>
          </a:stretch>
        </p:blipFill>
        <p:spPr bwMode="auto">
          <a:xfrm>
            <a:off x="2743200" y="134719"/>
            <a:ext cx="4819650" cy="6076950"/>
          </a:xfrm>
          <a:prstGeom prst="rect">
            <a:avLst/>
          </a:prstGeom>
          <a:noFill/>
          <a:ln w="9525">
            <a:noFill/>
            <a:miter lim="800000"/>
            <a:headEnd/>
            <a:tailEnd/>
          </a:ln>
        </p:spPr>
      </p:pic>
      <p:sp>
        <p:nvSpPr>
          <p:cNvPr id="6" name="Rectangle 5"/>
          <p:cNvSpPr/>
          <p:nvPr/>
        </p:nvSpPr>
        <p:spPr>
          <a:xfrm>
            <a:off x="381000" y="5715000"/>
            <a:ext cx="8001000" cy="369332"/>
          </a:xfrm>
          <a:prstGeom prst="rect">
            <a:avLst/>
          </a:prstGeom>
        </p:spPr>
        <p:txBody>
          <a:bodyPr wrap="square">
            <a:spAutoFit/>
          </a:bodyPr>
          <a:lstStyle/>
          <a:p>
            <a:r>
              <a:rPr lang="en-CA" dirty="0" smtClean="0">
                <a:hlinkClick r:id="rId4"/>
              </a:rPr>
              <a:t>http://www.tandfonline.com/doi/pdf/10.1080/0729436990180105</a:t>
            </a:r>
            <a:endParaRPr lang="en-CA" dirty="0"/>
          </a:p>
        </p:txBody>
      </p:sp>
      <p:sp>
        <p:nvSpPr>
          <p:cNvPr id="7" name="Rectangle 6"/>
          <p:cNvSpPr/>
          <p:nvPr/>
        </p:nvSpPr>
        <p:spPr>
          <a:xfrm>
            <a:off x="0" y="6211669"/>
            <a:ext cx="9144000" cy="646331"/>
          </a:xfrm>
          <a:prstGeom prst="rect">
            <a:avLst/>
          </a:prstGeom>
        </p:spPr>
        <p:txBody>
          <a:bodyPr wrap="square">
            <a:spAutoFit/>
          </a:bodyPr>
          <a:lstStyle/>
          <a:p>
            <a:r>
              <a:rPr lang="en-CA" dirty="0" smtClean="0"/>
              <a:t>John Biggs (1999): What the Student Does: teaching for enhanced learning, Higher Education Research &amp; Development, 18:1, 57-75</a:t>
            </a:r>
            <a:endParaRPr lang="en-CA" dirty="0"/>
          </a:p>
        </p:txBody>
      </p:sp>
    </p:spTree>
    <p:extLst>
      <p:ext uri="{BB962C8B-B14F-4D97-AF65-F5344CB8AC3E}">
        <p14:creationId xmlns:p14="http://schemas.microsoft.com/office/powerpoint/2010/main" val="168702890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Activities for learning</a:t>
            </a:r>
            <a:endParaRPr lang="en-CA" dirty="0"/>
          </a:p>
        </p:txBody>
      </p:sp>
      <p:sp>
        <p:nvSpPr>
          <p:cNvPr id="4" name="Text Placeholder 3"/>
          <p:cNvSpPr>
            <a:spLocks noGrp="1"/>
          </p:cNvSpPr>
          <p:nvPr>
            <p:ph type="body" idx="1"/>
          </p:nvPr>
        </p:nvSpPr>
        <p:spPr/>
        <p:txBody>
          <a:bodyPr/>
          <a:lstStyle/>
          <a:p>
            <a:endParaRPr lang="en-CA"/>
          </a:p>
        </p:txBody>
      </p:sp>
      <p:graphicFrame>
        <p:nvGraphicFramePr>
          <p:cNvPr id="5" name="Table 4"/>
          <p:cNvGraphicFramePr>
            <a:graphicFrameLocks noGrp="1"/>
          </p:cNvGraphicFramePr>
          <p:nvPr/>
        </p:nvGraphicFramePr>
        <p:xfrm>
          <a:off x="685800" y="988060"/>
          <a:ext cx="7772400" cy="2595880"/>
        </p:xfrm>
        <a:graphic>
          <a:graphicData uri="http://schemas.openxmlformats.org/drawingml/2006/table">
            <a:tbl>
              <a:tblPr firstRow="1" bandRow="1">
                <a:tableStyleId>{073A0DAA-6AF3-43AB-8588-CEC1D06C72B9}</a:tableStyleId>
              </a:tblPr>
              <a:tblGrid>
                <a:gridCol w="3886200"/>
                <a:gridCol w="3886200"/>
              </a:tblGrid>
              <a:tr h="370840">
                <a:tc>
                  <a:txBody>
                    <a:bodyPr/>
                    <a:lstStyle/>
                    <a:p>
                      <a:r>
                        <a:rPr lang="en-CA" dirty="0" smtClean="0"/>
                        <a:t>Educational approach</a:t>
                      </a:r>
                      <a:endParaRPr lang="en-CA" dirty="0"/>
                    </a:p>
                  </a:txBody>
                  <a:tcPr/>
                </a:tc>
                <a:tc>
                  <a:txBody>
                    <a:bodyPr/>
                    <a:lstStyle/>
                    <a:p>
                      <a:r>
                        <a:rPr lang="en-CA" dirty="0" smtClean="0"/>
                        <a:t>Learning</a:t>
                      </a:r>
                      <a:endParaRPr lang="en-CA" dirty="0"/>
                    </a:p>
                  </a:txBody>
                  <a:tcPr/>
                </a:tc>
              </a:tr>
              <a:tr h="370840">
                <a:tc>
                  <a:txBody>
                    <a:bodyPr/>
                    <a:lstStyle/>
                    <a:p>
                      <a:r>
                        <a:rPr lang="en-CA" dirty="0" smtClean="0"/>
                        <a:t>Lecture</a:t>
                      </a:r>
                      <a:endParaRPr lang="en-CA" dirty="0"/>
                    </a:p>
                  </a:txBody>
                  <a:tcPr/>
                </a:tc>
                <a:tc>
                  <a:txBody>
                    <a:bodyPr/>
                    <a:lstStyle/>
                    <a:p>
                      <a:r>
                        <a:rPr lang="en-CA" dirty="0" smtClean="0"/>
                        <a:t>Reception of content</a:t>
                      </a:r>
                      <a:endParaRPr lang="en-CA" dirty="0"/>
                    </a:p>
                  </a:txBody>
                  <a:tcPr/>
                </a:tc>
              </a:tr>
              <a:tr h="370840">
                <a:tc>
                  <a:txBody>
                    <a:bodyPr/>
                    <a:lstStyle/>
                    <a:p>
                      <a:r>
                        <a:rPr lang="en-CA" dirty="0" smtClean="0"/>
                        <a:t>Concept mapping</a:t>
                      </a:r>
                      <a:endParaRPr lang="en-CA" dirty="0"/>
                    </a:p>
                  </a:txBody>
                  <a:tcPr/>
                </a:tc>
                <a:tc>
                  <a:txBody>
                    <a:bodyPr/>
                    <a:lstStyle/>
                    <a:p>
                      <a:r>
                        <a:rPr lang="en-CA" dirty="0" smtClean="0"/>
                        <a:t>Structuring, overview</a:t>
                      </a:r>
                      <a:endParaRPr lang="en-CA" dirty="0"/>
                    </a:p>
                  </a:txBody>
                  <a:tcPr/>
                </a:tc>
              </a:tr>
              <a:tr h="370840">
                <a:tc>
                  <a:txBody>
                    <a:bodyPr/>
                    <a:lstStyle/>
                    <a:p>
                      <a:r>
                        <a:rPr lang="en-CA" dirty="0" smtClean="0"/>
                        <a:t>Tutorial</a:t>
                      </a:r>
                      <a:endParaRPr lang="en-CA" dirty="0"/>
                    </a:p>
                  </a:txBody>
                  <a:tcPr/>
                </a:tc>
                <a:tc>
                  <a:txBody>
                    <a:bodyPr/>
                    <a:lstStyle/>
                    <a:p>
                      <a:r>
                        <a:rPr lang="en-CA" dirty="0" smtClean="0"/>
                        <a:t>Elaboration,</a:t>
                      </a:r>
                      <a:r>
                        <a:rPr lang="en-CA" baseline="0" dirty="0" smtClean="0"/>
                        <a:t> clarification</a:t>
                      </a:r>
                      <a:endParaRPr lang="en-CA" dirty="0"/>
                    </a:p>
                  </a:txBody>
                  <a:tcPr/>
                </a:tc>
              </a:tr>
              <a:tr h="370840">
                <a:tc>
                  <a:txBody>
                    <a:bodyPr/>
                    <a:lstStyle/>
                    <a:p>
                      <a:r>
                        <a:rPr lang="en-CA" dirty="0" smtClean="0"/>
                        <a:t>Field trip</a:t>
                      </a:r>
                      <a:endParaRPr lang="en-CA" dirty="0"/>
                    </a:p>
                  </a:txBody>
                  <a:tcPr/>
                </a:tc>
                <a:tc>
                  <a:txBody>
                    <a:bodyPr/>
                    <a:lstStyle/>
                    <a:p>
                      <a:r>
                        <a:rPr lang="en-CA" dirty="0" smtClean="0"/>
                        <a:t>Experiential</a:t>
                      </a:r>
                      <a:r>
                        <a:rPr lang="en-CA" baseline="0" dirty="0" smtClean="0"/>
                        <a:t> knowledge, interest</a:t>
                      </a:r>
                      <a:endParaRPr lang="en-CA" dirty="0"/>
                    </a:p>
                  </a:txBody>
                  <a:tcPr/>
                </a:tc>
              </a:tr>
              <a:tr h="370840">
                <a:tc>
                  <a:txBody>
                    <a:bodyPr/>
                    <a:lstStyle/>
                    <a:p>
                      <a:r>
                        <a:rPr lang="en-CA" dirty="0" smtClean="0"/>
                        <a:t>Learning partners</a:t>
                      </a:r>
                      <a:endParaRPr lang="en-CA" dirty="0"/>
                    </a:p>
                  </a:txBody>
                  <a:tcPr/>
                </a:tc>
                <a:tc>
                  <a:txBody>
                    <a:bodyPr/>
                    <a:lstStyle/>
                    <a:p>
                      <a:r>
                        <a:rPr lang="en-CA" dirty="0" smtClean="0"/>
                        <a:t>Resolve differences, application</a:t>
                      </a:r>
                      <a:endParaRPr lang="en-CA" dirty="0"/>
                    </a:p>
                  </a:txBody>
                  <a:tcPr/>
                </a:tc>
              </a:tr>
              <a:tr h="370840">
                <a:tc>
                  <a:txBody>
                    <a:bodyPr/>
                    <a:lstStyle/>
                    <a:p>
                      <a:r>
                        <a:rPr lang="en-CA" dirty="0" smtClean="0"/>
                        <a:t>Project</a:t>
                      </a:r>
                      <a:endParaRPr lang="en-CA" dirty="0"/>
                    </a:p>
                  </a:txBody>
                  <a:tcPr/>
                </a:tc>
                <a:tc>
                  <a:txBody>
                    <a:bodyPr/>
                    <a:lstStyle/>
                    <a:p>
                      <a:r>
                        <a:rPr lang="en-CA" dirty="0" smtClean="0"/>
                        <a:t>Integration,</a:t>
                      </a:r>
                      <a:r>
                        <a:rPr lang="en-CA" baseline="0" dirty="0" smtClean="0"/>
                        <a:t> self-management</a:t>
                      </a:r>
                      <a:endParaRPr lang="en-CA" dirty="0"/>
                    </a:p>
                  </a:txBody>
                  <a:tcPr/>
                </a:tc>
              </a:tr>
            </a:tbl>
          </a:graphicData>
        </a:graphic>
      </p:graphicFrame>
      <p:sp>
        <p:nvSpPr>
          <p:cNvPr id="6" name="Rectangle 5"/>
          <p:cNvSpPr/>
          <p:nvPr/>
        </p:nvSpPr>
        <p:spPr>
          <a:xfrm>
            <a:off x="0" y="6211669"/>
            <a:ext cx="9144000" cy="646331"/>
          </a:xfrm>
          <a:prstGeom prst="rect">
            <a:avLst/>
          </a:prstGeom>
        </p:spPr>
        <p:txBody>
          <a:bodyPr wrap="square">
            <a:spAutoFit/>
          </a:bodyPr>
          <a:lstStyle/>
          <a:p>
            <a:r>
              <a:rPr lang="en-CA" dirty="0" smtClean="0"/>
              <a:t>John Biggs (1999): What the Student Does: teaching for enhanced learning, Higher Education Research &amp; Development, 18:1, 57-75</a:t>
            </a:r>
            <a:endParaRPr lang="en-CA" dirty="0"/>
          </a:p>
        </p:txBody>
      </p:sp>
    </p:spTree>
    <p:extLst>
      <p:ext uri="{BB962C8B-B14F-4D97-AF65-F5344CB8AC3E}">
        <p14:creationId xmlns:p14="http://schemas.microsoft.com/office/powerpoint/2010/main" val="183967110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1"/>
          <p:cNvSpPr txBox="1">
            <a:spLocks noChangeArrowheads="1"/>
          </p:cNvSpPr>
          <p:nvPr/>
        </p:nvSpPr>
        <p:spPr bwMode="auto">
          <a:xfrm>
            <a:off x="685440" y="1981649"/>
            <a:ext cx="7771680" cy="4330535"/>
          </a:xfrm>
          <a:prstGeom prst="rect">
            <a:avLst/>
          </a:prstGeom>
          <a:noFill/>
          <a:ln w="9525">
            <a:noFill/>
            <a:round/>
            <a:headEnd/>
            <a:tailEnd/>
          </a:ln>
        </p:spPr>
        <p:txBody>
          <a:bodyPr wrap="none" lIns="82945" tIns="41473" rIns="82945" bIns="41473" anchor="ctr"/>
          <a:lstStyle/>
          <a:p>
            <a:endParaRPr lang="en-CA"/>
          </a:p>
        </p:txBody>
      </p:sp>
      <p:sp>
        <p:nvSpPr>
          <p:cNvPr id="100355" name="Rectangle 2"/>
          <p:cNvSpPr>
            <a:spLocks noGrp="1" noChangeArrowheads="1"/>
          </p:cNvSpPr>
          <p:nvPr>
            <p:ph type="title"/>
          </p:nvPr>
        </p:nvSpPr>
        <p:spPr>
          <a:xfrm>
            <a:off x="424801" y="764923"/>
            <a:ext cx="8228160" cy="508373"/>
          </a:xfrm>
        </p:spPr>
        <p:txBody>
          <a:bodyPr>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Example: Knowledge assessment</a:t>
            </a:r>
          </a:p>
        </p:txBody>
      </p:sp>
      <p:sp>
        <p:nvSpPr>
          <p:cNvPr id="100356" name="Rectangle 3"/>
          <p:cNvSpPr>
            <a:spLocks noGrp="1" noChangeArrowheads="1"/>
          </p:cNvSpPr>
          <p:nvPr>
            <p:ph idx="1"/>
          </p:nvPr>
        </p:nvSpPr>
        <p:spPr>
          <a:xfrm>
            <a:off x="456481" y="1600459"/>
            <a:ext cx="8228160" cy="4833461"/>
          </a:xfrm>
        </p:spPr>
        <p:txBody>
          <a:bodyPr>
            <a:normAutofit/>
          </a:bodyPr>
          <a:lstStyle/>
          <a:p>
            <a:pPr marL="97922" indent="0">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Calculus instructor asked questions on exam that specifically targeted 3 indicators for “Knowledge”:</a:t>
            </a:r>
          </a:p>
          <a:p>
            <a:pPr marL="783372" lvl="1" indent="-293764">
              <a:buFont typeface="StarSymbol" charset="0"/>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“Create mathematical descriptions or expressions to model a real-world problem”</a:t>
            </a:r>
          </a:p>
          <a:p>
            <a:pPr marL="783372" lvl="1" indent="-293764">
              <a:buFont typeface="StarSymbol" charset="0"/>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“Select and describe appropriate tools to solve mathematical problems that arise from modeling a real-world problem”</a:t>
            </a:r>
          </a:p>
          <a:p>
            <a:pPr marL="783372" lvl="1" indent="-293764">
              <a:buFont typeface="StarSymbol" charset="0"/>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“Use solution to mathematical problems to inform the real-world problem that gave rise to it”</a:t>
            </a:r>
          </a:p>
        </p:txBody>
      </p:sp>
      <p:sp>
        <p:nvSpPr>
          <p:cNvPr id="5" name="Footer Placeholder 3"/>
          <p:cNvSpPr>
            <a:spLocks noGrp="1"/>
          </p:cNvSpPr>
          <p:nvPr>
            <p:ph type="ftr" sz="quarter" idx="11"/>
          </p:nvPr>
        </p:nvSpPr>
        <p:spPr>
          <a:xfrm>
            <a:off x="2547361" y="6608855"/>
            <a:ext cx="4334400" cy="249146"/>
          </a:xfrm>
          <a:noFill/>
        </p:spPr>
        <p:txBody>
          <a:bodyPr/>
          <a:lstStyle/>
          <a:p>
            <a:pPr>
              <a:buFont typeface="Times New Roman" charset="0"/>
              <a:buNone/>
            </a:pPr>
            <a:r>
              <a:rPr lang="en-US" dirty="0" smtClean="0"/>
              <a:t>Engineering Graduate Attribute Development (EGAD) Project</a:t>
            </a:r>
          </a:p>
        </p:txBody>
      </p:sp>
      <p:sp>
        <p:nvSpPr>
          <p:cNvPr id="6" name="Slide Number Placeholder 1"/>
          <p:cNvSpPr>
            <a:spLocks noGrp="1"/>
          </p:cNvSpPr>
          <p:nvPr>
            <p:ph type="sldNum" sz="quarter" idx="12"/>
          </p:nvPr>
        </p:nvSpPr>
        <p:spPr>
          <a:xfrm>
            <a:off x="6553200" y="6356354"/>
            <a:ext cx="2133600" cy="365125"/>
          </a:xfrm>
        </p:spPr>
        <p:txBody>
          <a:bodyPr/>
          <a:lstStyle/>
          <a:p>
            <a:pPr>
              <a:defRPr/>
            </a:pPr>
            <a:fld id="{8B073426-6DEB-4E18-827B-69449BFFB518}" type="slidenum">
              <a:rPr lang="en-US" smtClean="0"/>
              <a:pPr>
                <a:defRPr/>
              </a:pPr>
              <a:t>54</a:t>
            </a:fld>
            <a:endParaRPr lang="en-US"/>
          </a:p>
        </p:txBody>
      </p:sp>
    </p:spTree>
    <p:extLst>
      <p:ext uri="{BB962C8B-B14F-4D97-AF65-F5344CB8AC3E}">
        <p14:creationId xmlns:p14="http://schemas.microsoft.com/office/powerpoint/2010/main" val="158892805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39962"/>
            <a:ext cx="8229600" cy="802685"/>
          </a:xfrm>
        </p:spPr>
        <p:txBody>
          <a:bodyPr>
            <a:normAutofit/>
          </a:bodyPr>
          <a:lstStyle/>
          <a:p>
            <a:r>
              <a:rPr lang="en-CA" sz="4000" dirty="0" smtClean="0"/>
              <a:t>Example (cont’d):</a:t>
            </a:r>
            <a:endParaRPr lang="en-CA" sz="4000" dirty="0"/>
          </a:p>
        </p:txBody>
      </p:sp>
      <p:sp>
        <p:nvSpPr>
          <p:cNvPr id="8" name="Content Placeholder 7"/>
          <p:cNvSpPr>
            <a:spLocks noGrp="1"/>
          </p:cNvSpPr>
          <p:nvPr>
            <p:ph idx="1"/>
          </p:nvPr>
        </p:nvSpPr>
        <p:spPr>
          <a:xfrm>
            <a:off x="456482" y="1011999"/>
            <a:ext cx="7838615" cy="1436594"/>
          </a:xfrm>
        </p:spPr>
        <p:txBody>
          <a:bodyPr>
            <a:normAutofit fontScale="92500" lnSpcReduction="10000"/>
          </a:bodyPr>
          <a:lstStyle/>
          <a:p>
            <a:r>
              <a:rPr lang="en-CA" sz="2500" dirty="0" smtClean="0"/>
              <a:t>The student can create and/or select mathematical descriptions or expressions for simple real-world problems involving rates of change and processes of accumulation (overlaps problem analysis)</a:t>
            </a:r>
            <a:endParaRPr lang="en-CA" sz="2500" dirty="0"/>
          </a:p>
        </p:txBody>
      </p:sp>
      <p:sp>
        <p:nvSpPr>
          <p:cNvPr id="5" name="Footer Placeholder 4"/>
          <p:cNvSpPr>
            <a:spLocks noGrp="1"/>
          </p:cNvSpPr>
          <p:nvPr>
            <p:ph type="ftr" sz="quarter" idx="11"/>
          </p:nvPr>
        </p:nvSpPr>
        <p:spPr/>
        <p:txBody>
          <a:bodyPr/>
          <a:lstStyle/>
          <a:p>
            <a:pPr>
              <a:defRPr/>
            </a:pPr>
            <a:r>
              <a:rPr lang="en-US" smtClean="0"/>
              <a:t>Engineering Graduate Attribute Development (EGAD) Project</a:t>
            </a:r>
            <a:endParaRPr lang="en-US"/>
          </a:p>
        </p:txBody>
      </p:sp>
      <p:sp>
        <p:nvSpPr>
          <p:cNvPr id="6" name="Slide Number Placeholder 5"/>
          <p:cNvSpPr>
            <a:spLocks noGrp="1"/>
          </p:cNvSpPr>
          <p:nvPr>
            <p:ph type="sldNum" sz="quarter" idx="12"/>
          </p:nvPr>
        </p:nvSpPr>
        <p:spPr/>
        <p:txBody>
          <a:bodyPr/>
          <a:lstStyle/>
          <a:p>
            <a:pPr>
              <a:defRPr/>
            </a:pPr>
            <a:fld id="{77A1959C-BFB6-4317-B126-00B8EFD27B09}" type="slidenum">
              <a:rPr lang="en-US" smtClean="0"/>
              <a:pPr>
                <a:defRPr/>
              </a:pPr>
              <a:t>55</a:t>
            </a:fld>
            <a:endParaRPr lang="en-US"/>
          </a:p>
        </p:txBody>
      </p:sp>
      <p:sp>
        <p:nvSpPr>
          <p:cNvPr id="10" name="Rectangle 9"/>
          <p:cNvSpPr/>
          <p:nvPr/>
        </p:nvSpPr>
        <p:spPr>
          <a:xfrm>
            <a:off x="326363" y="3559649"/>
            <a:ext cx="2729173" cy="1284085"/>
          </a:xfrm>
          <a:prstGeom prst="rect">
            <a:avLst/>
          </a:prstGeom>
        </p:spPr>
        <p:txBody>
          <a:bodyPr wrap="none" lIns="82945" tIns="41473" rIns="82945" bIns="41473">
            <a:spAutoFit/>
          </a:bodyPr>
          <a:lstStyle/>
          <a:p>
            <a:r>
              <a:rPr lang="en-CA" sz="2500" dirty="0" smtClean="0"/>
              <a:t>Context: calculating</a:t>
            </a:r>
          </a:p>
          <a:p>
            <a:r>
              <a:rPr lang="en-CA" sz="2500" dirty="0" smtClean="0"/>
              <a:t>Intersection of two </a:t>
            </a:r>
          </a:p>
          <a:p>
            <a:r>
              <a:rPr lang="en-CA" sz="2500" dirty="0" smtClean="0"/>
              <a:t>trajectories</a:t>
            </a:r>
          </a:p>
        </p:txBody>
      </p:sp>
      <p:pic>
        <p:nvPicPr>
          <p:cNvPr id="208898" name="Picture 2"/>
          <p:cNvPicPr>
            <a:picLocks noChangeAspect="1" noChangeArrowheads="1"/>
          </p:cNvPicPr>
          <p:nvPr/>
        </p:nvPicPr>
        <p:blipFill>
          <a:blip r:embed="rId2" cstate="print"/>
          <a:srcRect/>
          <a:stretch>
            <a:fillRect/>
          </a:stretch>
        </p:blipFill>
        <p:spPr bwMode="auto">
          <a:xfrm>
            <a:off x="3853508" y="2399356"/>
            <a:ext cx="5188170" cy="3870725"/>
          </a:xfrm>
          <a:prstGeom prst="rect">
            <a:avLst/>
          </a:prstGeom>
          <a:noFill/>
          <a:ln w="9525">
            <a:noFill/>
            <a:miter lim="800000"/>
            <a:headEnd/>
            <a:tailEnd/>
          </a:ln>
        </p:spPr>
      </p:pic>
    </p:spTree>
    <p:extLst>
      <p:ext uri="{BB962C8B-B14F-4D97-AF65-F5344CB8AC3E}">
        <p14:creationId xmlns:p14="http://schemas.microsoft.com/office/powerpoint/2010/main" val="242979611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Checklist for indicators</a:t>
            </a:r>
            <a:endParaRPr lang="en-CA" dirty="0"/>
          </a:p>
        </p:txBody>
      </p:sp>
      <p:sp>
        <p:nvSpPr>
          <p:cNvPr id="3" name="Text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26363561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31893"/>
            <a:ext cx="3200400" cy="954107"/>
          </a:xfrm>
          <a:prstGeom prst="rect">
            <a:avLst/>
          </a:prstGeom>
          <a:noFill/>
        </p:spPr>
        <p:txBody>
          <a:bodyPr wrap="square" rtlCol="0">
            <a:spAutoFit/>
          </a:bodyPr>
          <a:lstStyle/>
          <a:p>
            <a:r>
              <a:rPr lang="en-CA" sz="2800" b="1" dirty="0" smtClean="0"/>
              <a:t>Program objectives and indicators</a:t>
            </a:r>
            <a:endParaRPr lang="en-CA" sz="2800" b="1" dirty="0"/>
          </a:p>
        </p:txBody>
      </p:sp>
      <p:sp>
        <p:nvSpPr>
          <p:cNvPr id="6" name="TextBox 5"/>
          <p:cNvSpPr txBox="1"/>
          <p:nvPr/>
        </p:nvSpPr>
        <p:spPr>
          <a:xfrm>
            <a:off x="6640285" y="1331892"/>
            <a:ext cx="2126343" cy="954107"/>
          </a:xfrm>
          <a:prstGeom prst="rect">
            <a:avLst/>
          </a:prstGeom>
          <a:noFill/>
        </p:spPr>
        <p:txBody>
          <a:bodyPr wrap="square" rtlCol="0">
            <a:spAutoFit/>
          </a:bodyPr>
          <a:lstStyle/>
          <a:p>
            <a:r>
              <a:rPr lang="en-CA" sz="2800" b="1" dirty="0" smtClean="0"/>
              <a:t>Mapping the curriculum</a:t>
            </a:r>
            <a:endParaRPr lang="en-CA" sz="2800" b="1" dirty="0"/>
          </a:p>
        </p:txBody>
      </p:sp>
      <p:sp>
        <p:nvSpPr>
          <p:cNvPr id="7" name="TextBox 6"/>
          <p:cNvSpPr txBox="1"/>
          <p:nvPr/>
        </p:nvSpPr>
        <p:spPr>
          <a:xfrm>
            <a:off x="6103257" y="5410200"/>
            <a:ext cx="3200400" cy="523220"/>
          </a:xfrm>
          <a:prstGeom prst="rect">
            <a:avLst/>
          </a:prstGeom>
          <a:noFill/>
        </p:spPr>
        <p:txBody>
          <a:bodyPr wrap="square" rtlCol="0">
            <a:spAutoFit/>
          </a:bodyPr>
          <a:lstStyle/>
          <a:p>
            <a:r>
              <a:rPr lang="en-CA" sz="2800" b="1" dirty="0" smtClean="0"/>
              <a:t>Collecting data</a:t>
            </a:r>
            <a:endParaRPr lang="en-CA" sz="2800" b="1" dirty="0"/>
          </a:p>
        </p:txBody>
      </p:sp>
      <p:sp>
        <p:nvSpPr>
          <p:cNvPr id="8" name="TextBox 7"/>
          <p:cNvSpPr txBox="1"/>
          <p:nvPr/>
        </p:nvSpPr>
        <p:spPr>
          <a:xfrm>
            <a:off x="3429000" y="5194756"/>
            <a:ext cx="2119086" cy="954107"/>
          </a:xfrm>
          <a:prstGeom prst="rect">
            <a:avLst/>
          </a:prstGeom>
          <a:noFill/>
        </p:spPr>
        <p:txBody>
          <a:bodyPr wrap="square" rtlCol="0">
            <a:spAutoFit/>
          </a:bodyPr>
          <a:lstStyle/>
          <a:p>
            <a:r>
              <a:rPr lang="en-CA" sz="2800" b="1" dirty="0" smtClean="0"/>
              <a:t>Analyze and interpret</a:t>
            </a:r>
            <a:endParaRPr lang="en-CA" sz="2800" b="1" dirty="0"/>
          </a:p>
        </p:txBody>
      </p:sp>
      <p:sp>
        <p:nvSpPr>
          <p:cNvPr id="9" name="TextBox 8"/>
          <p:cNvSpPr txBox="1"/>
          <p:nvPr/>
        </p:nvSpPr>
        <p:spPr>
          <a:xfrm>
            <a:off x="390071" y="4979309"/>
            <a:ext cx="2362200" cy="1384995"/>
          </a:xfrm>
          <a:prstGeom prst="rect">
            <a:avLst/>
          </a:prstGeom>
          <a:noFill/>
        </p:spPr>
        <p:txBody>
          <a:bodyPr wrap="square" rtlCol="0">
            <a:spAutoFit/>
          </a:bodyPr>
          <a:lstStyle/>
          <a:p>
            <a:r>
              <a:rPr lang="en-CA" sz="2800" b="1" dirty="0" smtClean="0"/>
              <a:t>Curriculum &amp; process improvement</a:t>
            </a:r>
            <a:endParaRPr lang="en-CA" sz="2800" b="1" dirty="0"/>
          </a:p>
        </p:txBody>
      </p:sp>
      <p:sp>
        <p:nvSpPr>
          <p:cNvPr id="3" name="Right Arrow 2"/>
          <p:cNvSpPr/>
          <p:nvPr/>
        </p:nvSpPr>
        <p:spPr>
          <a:xfrm>
            <a:off x="3581400" y="1331893"/>
            <a:ext cx="2133600" cy="573108"/>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ight Arrow 9"/>
          <p:cNvSpPr/>
          <p:nvPr/>
        </p:nvSpPr>
        <p:spPr>
          <a:xfrm rot="16200000">
            <a:off x="533401" y="3200400"/>
            <a:ext cx="2133600" cy="573108"/>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ight Arrow 10"/>
          <p:cNvSpPr/>
          <p:nvPr/>
        </p:nvSpPr>
        <p:spPr>
          <a:xfrm rot="5400000">
            <a:off x="6701035" y="3276496"/>
            <a:ext cx="2133600" cy="573108"/>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ight Arrow 11"/>
          <p:cNvSpPr/>
          <p:nvPr/>
        </p:nvSpPr>
        <p:spPr>
          <a:xfrm rot="10800000">
            <a:off x="5334000" y="5410200"/>
            <a:ext cx="762000" cy="573108"/>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ight Arrow 12"/>
          <p:cNvSpPr/>
          <p:nvPr/>
        </p:nvSpPr>
        <p:spPr>
          <a:xfrm rot="10800000">
            <a:off x="2667000" y="5410201"/>
            <a:ext cx="762000" cy="573108"/>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p:cNvSpPr txBox="1"/>
          <p:nvPr/>
        </p:nvSpPr>
        <p:spPr>
          <a:xfrm>
            <a:off x="3018970" y="2794456"/>
            <a:ext cx="3200400" cy="1384995"/>
          </a:xfrm>
          <a:prstGeom prst="rect">
            <a:avLst/>
          </a:prstGeom>
          <a:noFill/>
        </p:spPr>
        <p:txBody>
          <a:bodyPr wrap="square" rtlCol="0">
            <a:spAutoFit/>
          </a:bodyPr>
          <a:lstStyle/>
          <a:p>
            <a:pPr algn="ctr"/>
            <a:r>
              <a:rPr lang="en-CA" sz="2800" b="1" dirty="0" smtClean="0">
                <a:solidFill>
                  <a:schemeClr val="accent2"/>
                </a:solidFill>
              </a:rPr>
              <a:t>What do you want to know about the program?</a:t>
            </a:r>
            <a:endParaRPr lang="en-CA" sz="2800" b="1" dirty="0">
              <a:solidFill>
                <a:schemeClr val="accent2"/>
              </a:solidFill>
            </a:endParaRPr>
          </a:p>
        </p:txBody>
      </p:sp>
      <p:sp>
        <p:nvSpPr>
          <p:cNvPr id="15" name="Rectangle 14"/>
          <p:cNvSpPr/>
          <p:nvPr/>
        </p:nvSpPr>
        <p:spPr>
          <a:xfrm>
            <a:off x="1205540" y="598720"/>
            <a:ext cx="444352" cy="707886"/>
          </a:xfrm>
          <a:prstGeom prst="rect">
            <a:avLst/>
          </a:prstGeom>
        </p:spPr>
        <p:txBody>
          <a:bodyPr wrap="none">
            <a:spAutoFit/>
          </a:bodyPr>
          <a:lstStyle/>
          <a:p>
            <a:r>
              <a:rPr lang="en-CA" sz="4000" b="1" dirty="0" smtClean="0">
                <a:solidFill>
                  <a:schemeClr val="accent2"/>
                </a:solidFill>
              </a:rPr>
              <a:t>1</a:t>
            </a:r>
            <a:endParaRPr lang="en-CA" dirty="0"/>
          </a:p>
        </p:txBody>
      </p:sp>
      <p:sp>
        <p:nvSpPr>
          <p:cNvPr id="16" name="Rectangle 15"/>
          <p:cNvSpPr/>
          <p:nvPr/>
        </p:nvSpPr>
        <p:spPr>
          <a:xfrm>
            <a:off x="7481281" y="662270"/>
            <a:ext cx="444352" cy="707886"/>
          </a:xfrm>
          <a:prstGeom prst="rect">
            <a:avLst/>
          </a:prstGeom>
        </p:spPr>
        <p:txBody>
          <a:bodyPr wrap="none">
            <a:spAutoFit/>
          </a:bodyPr>
          <a:lstStyle/>
          <a:p>
            <a:r>
              <a:rPr lang="en-CA" sz="4000" b="1" dirty="0">
                <a:solidFill>
                  <a:schemeClr val="accent2"/>
                </a:solidFill>
              </a:rPr>
              <a:t>2</a:t>
            </a:r>
            <a:endParaRPr lang="en-CA" dirty="0"/>
          </a:p>
        </p:txBody>
      </p:sp>
      <p:sp>
        <p:nvSpPr>
          <p:cNvPr id="17" name="Rectangle 16"/>
          <p:cNvSpPr/>
          <p:nvPr/>
        </p:nvSpPr>
        <p:spPr>
          <a:xfrm>
            <a:off x="7545659" y="6050601"/>
            <a:ext cx="444352" cy="707886"/>
          </a:xfrm>
          <a:prstGeom prst="rect">
            <a:avLst/>
          </a:prstGeom>
        </p:spPr>
        <p:txBody>
          <a:bodyPr wrap="none">
            <a:spAutoFit/>
          </a:bodyPr>
          <a:lstStyle/>
          <a:p>
            <a:r>
              <a:rPr lang="en-CA" sz="4000" b="1" dirty="0">
                <a:solidFill>
                  <a:schemeClr val="accent2"/>
                </a:solidFill>
              </a:rPr>
              <a:t>3</a:t>
            </a:r>
            <a:endParaRPr lang="en-CA" dirty="0"/>
          </a:p>
        </p:txBody>
      </p:sp>
      <p:sp>
        <p:nvSpPr>
          <p:cNvPr id="18" name="Rectangle 17"/>
          <p:cNvSpPr/>
          <p:nvPr/>
        </p:nvSpPr>
        <p:spPr>
          <a:xfrm>
            <a:off x="4396994" y="6050601"/>
            <a:ext cx="444352" cy="707886"/>
          </a:xfrm>
          <a:prstGeom prst="rect">
            <a:avLst/>
          </a:prstGeom>
        </p:spPr>
        <p:txBody>
          <a:bodyPr wrap="none">
            <a:spAutoFit/>
          </a:bodyPr>
          <a:lstStyle/>
          <a:p>
            <a:r>
              <a:rPr lang="en-CA" sz="4000" b="1" dirty="0">
                <a:solidFill>
                  <a:schemeClr val="accent2"/>
                </a:solidFill>
              </a:rPr>
              <a:t>4</a:t>
            </a:r>
            <a:endParaRPr lang="en-CA" dirty="0"/>
          </a:p>
        </p:txBody>
      </p:sp>
      <p:sp>
        <p:nvSpPr>
          <p:cNvPr id="19" name="Rectangle 18"/>
          <p:cNvSpPr/>
          <p:nvPr/>
        </p:nvSpPr>
        <p:spPr>
          <a:xfrm>
            <a:off x="1378025" y="6050601"/>
            <a:ext cx="444352" cy="707886"/>
          </a:xfrm>
          <a:prstGeom prst="rect">
            <a:avLst/>
          </a:prstGeom>
        </p:spPr>
        <p:txBody>
          <a:bodyPr wrap="none">
            <a:spAutoFit/>
          </a:bodyPr>
          <a:lstStyle/>
          <a:p>
            <a:r>
              <a:rPr lang="en-CA" sz="4000" b="1" dirty="0">
                <a:solidFill>
                  <a:schemeClr val="accent2"/>
                </a:solidFill>
              </a:rPr>
              <a:t>5</a:t>
            </a:r>
            <a:endParaRPr lang="en-CA" dirty="0"/>
          </a:p>
        </p:txBody>
      </p:sp>
      <p:sp>
        <p:nvSpPr>
          <p:cNvPr id="23" name="Rectangle 22"/>
          <p:cNvSpPr/>
          <p:nvPr/>
        </p:nvSpPr>
        <p:spPr>
          <a:xfrm>
            <a:off x="6264238" y="3352799"/>
            <a:ext cx="2803562" cy="3405687"/>
          </a:xfrm>
          <a:prstGeom prst="rect">
            <a:avLst/>
          </a:prstGeom>
          <a:solidFill>
            <a:schemeClr val="accent3">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p:cNvSpPr/>
          <p:nvPr/>
        </p:nvSpPr>
        <p:spPr>
          <a:xfrm>
            <a:off x="1886756" y="4553754"/>
            <a:ext cx="4377482" cy="2204733"/>
          </a:xfrm>
          <a:prstGeom prst="rect">
            <a:avLst/>
          </a:prstGeom>
          <a:solidFill>
            <a:schemeClr val="accent3">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p:cNvSpPr txBox="1"/>
          <p:nvPr/>
        </p:nvSpPr>
        <p:spPr>
          <a:xfrm>
            <a:off x="5312228" y="4456093"/>
            <a:ext cx="2041906" cy="954107"/>
          </a:xfrm>
          <a:prstGeom prst="rect">
            <a:avLst/>
          </a:prstGeom>
          <a:noFill/>
        </p:spPr>
        <p:txBody>
          <a:bodyPr wrap="none" rtlCol="0">
            <a:spAutoFit/>
          </a:bodyPr>
          <a:lstStyle/>
          <a:p>
            <a:r>
              <a:rPr lang="en-CA" sz="2800" b="1" dirty="0" smtClean="0">
                <a:solidFill>
                  <a:schemeClr val="accent5">
                    <a:lumMod val="50000"/>
                  </a:schemeClr>
                </a:solidFill>
              </a:rPr>
              <a:t>Course </a:t>
            </a:r>
          </a:p>
          <a:p>
            <a:r>
              <a:rPr lang="en-CA" sz="2800" b="1" dirty="0" smtClean="0">
                <a:solidFill>
                  <a:schemeClr val="accent5">
                    <a:lumMod val="50000"/>
                  </a:schemeClr>
                </a:solidFill>
              </a:rPr>
              <a:t>involvement</a:t>
            </a:r>
            <a:endParaRPr lang="en-CA" sz="2800" b="1" dirty="0">
              <a:solidFill>
                <a:schemeClr val="accent5">
                  <a:lumMod val="50000"/>
                </a:schemeClr>
              </a:solidFill>
            </a:endParaRPr>
          </a:p>
        </p:txBody>
      </p:sp>
    </p:spTree>
    <p:extLst>
      <p:ext uri="{BB962C8B-B14F-4D97-AF65-F5344CB8AC3E}">
        <p14:creationId xmlns:p14="http://schemas.microsoft.com/office/powerpoint/2010/main" val="30878395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17426" y="4282517"/>
            <a:ext cx="1646541" cy="954107"/>
          </a:xfrm>
          <a:prstGeom prst="rect">
            <a:avLst/>
          </a:prstGeom>
          <a:noFill/>
        </p:spPr>
        <p:txBody>
          <a:bodyPr wrap="none" rtlCol="0">
            <a:spAutoFit/>
          </a:bodyPr>
          <a:lstStyle/>
          <a:p>
            <a:r>
              <a:rPr lang="en-CA" sz="2800" b="1" dirty="0" smtClean="0"/>
              <a:t>Learning</a:t>
            </a:r>
          </a:p>
          <a:p>
            <a:r>
              <a:rPr lang="en-CA" sz="2800" b="1" dirty="0"/>
              <a:t>o</a:t>
            </a:r>
            <a:r>
              <a:rPr lang="en-CA" sz="2800" b="1" dirty="0" smtClean="0"/>
              <a:t>utcomes</a:t>
            </a:r>
            <a:endParaRPr lang="en-CA" sz="2800" b="1" dirty="0"/>
          </a:p>
        </p:txBody>
      </p:sp>
      <p:sp>
        <p:nvSpPr>
          <p:cNvPr id="8" name="TextBox 7"/>
          <p:cNvSpPr txBox="1"/>
          <p:nvPr/>
        </p:nvSpPr>
        <p:spPr>
          <a:xfrm>
            <a:off x="7049350" y="4282517"/>
            <a:ext cx="2108040" cy="523220"/>
          </a:xfrm>
          <a:prstGeom prst="rect">
            <a:avLst/>
          </a:prstGeom>
          <a:noFill/>
        </p:spPr>
        <p:txBody>
          <a:bodyPr wrap="square" rtlCol="0">
            <a:spAutoFit/>
          </a:bodyPr>
          <a:lstStyle/>
          <a:p>
            <a:r>
              <a:rPr lang="en-CA" sz="2800" b="1" dirty="0" smtClean="0"/>
              <a:t>Assessment</a:t>
            </a:r>
            <a:endParaRPr lang="en-CA" sz="2800" b="1" dirty="0"/>
          </a:p>
        </p:txBody>
      </p:sp>
      <p:sp>
        <p:nvSpPr>
          <p:cNvPr id="9" name="TextBox 8"/>
          <p:cNvSpPr txBox="1"/>
          <p:nvPr/>
        </p:nvSpPr>
        <p:spPr>
          <a:xfrm>
            <a:off x="16018" y="3851629"/>
            <a:ext cx="1996053" cy="1384995"/>
          </a:xfrm>
          <a:prstGeom prst="rect">
            <a:avLst/>
          </a:prstGeom>
          <a:noFill/>
        </p:spPr>
        <p:txBody>
          <a:bodyPr wrap="square" rtlCol="0">
            <a:spAutoFit/>
          </a:bodyPr>
          <a:lstStyle/>
          <a:p>
            <a:pPr algn="ctr"/>
            <a:r>
              <a:rPr lang="en-CA" sz="2800" b="1" dirty="0" smtClean="0"/>
              <a:t>Learning &amp; teaching</a:t>
            </a:r>
          </a:p>
          <a:p>
            <a:pPr algn="ctr"/>
            <a:r>
              <a:rPr lang="en-CA" sz="2800" b="1" dirty="0" smtClean="0"/>
              <a:t>activities</a:t>
            </a:r>
            <a:endParaRPr lang="en-CA" sz="2800" b="1" dirty="0"/>
          </a:p>
        </p:txBody>
      </p:sp>
      <p:sp>
        <p:nvSpPr>
          <p:cNvPr id="5" name="Left-Right Arrow 4"/>
          <p:cNvSpPr/>
          <p:nvPr/>
        </p:nvSpPr>
        <p:spPr>
          <a:xfrm>
            <a:off x="1768618" y="4366124"/>
            <a:ext cx="1748807" cy="401136"/>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Left-Right Arrow 11"/>
          <p:cNvSpPr/>
          <p:nvPr/>
        </p:nvSpPr>
        <p:spPr>
          <a:xfrm>
            <a:off x="5197618" y="4351081"/>
            <a:ext cx="1752600" cy="416179"/>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0" y="6211669"/>
            <a:ext cx="9144000" cy="646331"/>
          </a:xfrm>
          <a:prstGeom prst="rect">
            <a:avLst/>
          </a:prstGeom>
        </p:spPr>
        <p:txBody>
          <a:bodyPr wrap="square">
            <a:spAutoFit/>
          </a:bodyPr>
          <a:lstStyle/>
          <a:p>
            <a:r>
              <a:rPr lang="en-CA" dirty="0" smtClean="0"/>
              <a:t>John Biggs (1999): What the Student Does: teaching for enhanced learning, Higher Education Research &amp; Development, 18:1, 57-75</a:t>
            </a:r>
            <a:endParaRPr lang="en-CA" dirty="0"/>
          </a:p>
        </p:txBody>
      </p:sp>
      <p:sp>
        <p:nvSpPr>
          <p:cNvPr id="14" name="TextBox 13"/>
          <p:cNvSpPr txBox="1"/>
          <p:nvPr/>
        </p:nvSpPr>
        <p:spPr>
          <a:xfrm>
            <a:off x="168418" y="5385440"/>
            <a:ext cx="2123402" cy="400110"/>
          </a:xfrm>
          <a:prstGeom prst="rect">
            <a:avLst/>
          </a:prstGeom>
          <a:noFill/>
        </p:spPr>
        <p:txBody>
          <a:bodyPr wrap="none" rtlCol="0">
            <a:spAutoFit/>
          </a:bodyPr>
          <a:lstStyle/>
          <a:p>
            <a:r>
              <a:rPr lang="en-CA" sz="2000" b="1" dirty="0"/>
              <a:t>t</a:t>
            </a:r>
            <a:r>
              <a:rPr lang="en-CA" sz="2000" b="1" dirty="0" smtClean="0"/>
              <a:t>o meet outcomes</a:t>
            </a:r>
            <a:endParaRPr lang="en-CA" sz="2000" b="1" dirty="0"/>
          </a:p>
        </p:txBody>
      </p:sp>
      <p:sp>
        <p:nvSpPr>
          <p:cNvPr id="16" name="TextBox 15"/>
          <p:cNvSpPr txBox="1"/>
          <p:nvPr/>
        </p:nvSpPr>
        <p:spPr>
          <a:xfrm>
            <a:off x="6691259" y="5346983"/>
            <a:ext cx="2235740" cy="400110"/>
          </a:xfrm>
          <a:prstGeom prst="rect">
            <a:avLst/>
          </a:prstGeom>
          <a:noFill/>
        </p:spPr>
        <p:txBody>
          <a:bodyPr wrap="none" rtlCol="0">
            <a:spAutoFit/>
          </a:bodyPr>
          <a:lstStyle/>
          <a:p>
            <a:r>
              <a:rPr lang="en-CA" sz="2000" b="1" dirty="0"/>
              <a:t>t</a:t>
            </a:r>
            <a:r>
              <a:rPr lang="en-CA" sz="2000" b="1" dirty="0" smtClean="0"/>
              <a:t>o assess outcomes</a:t>
            </a:r>
            <a:endParaRPr lang="en-CA" sz="2000" b="1" dirty="0"/>
          </a:p>
        </p:txBody>
      </p:sp>
      <p:sp>
        <p:nvSpPr>
          <p:cNvPr id="22" name="Rounded Rectangle 21"/>
          <p:cNvSpPr/>
          <p:nvPr/>
        </p:nvSpPr>
        <p:spPr>
          <a:xfrm>
            <a:off x="152400" y="3505200"/>
            <a:ext cx="8938118" cy="2706469"/>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TextBox 23"/>
          <p:cNvSpPr txBox="1"/>
          <p:nvPr/>
        </p:nvSpPr>
        <p:spPr>
          <a:xfrm>
            <a:off x="761999" y="2981980"/>
            <a:ext cx="1207831" cy="523220"/>
          </a:xfrm>
          <a:prstGeom prst="rect">
            <a:avLst/>
          </a:prstGeom>
          <a:noFill/>
        </p:spPr>
        <p:txBody>
          <a:bodyPr wrap="none" rtlCol="0">
            <a:spAutoFit/>
          </a:bodyPr>
          <a:lstStyle/>
          <a:p>
            <a:r>
              <a:rPr lang="en-CA" sz="2800" b="1" dirty="0" smtClean="0"/>
              <a:t>Course</a:t>
            </a:r>
            <a:endParaRPr lang="en-CA"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17426" y="4282517"/>
            <a:ext cx="1646541" cy="954107"/>
          </a:xfrm>
          <a:prstGeom prst="rect">
            <a:avLst/>
          </a:prstGeom>
          <a:noFill/>
        </p:spPr>
        <p:txBody>
          <a:bodyPr wrap="none" rtlCol="0">
            <a:spAutoFit/>
          </a:bodyPr>
          <a:lstStyle/>
          <a:p>
            <a:r>
              <a:rPr lang="en-CA" sz="2800" b="1" dirty="0" smtClean="0"/>
              <a:t>Learning</a:t>
            </a:r>
          </a:p>
          <a:p>
            <a:r>
              <a:rPr lang="en-CA" sz="2800" b="1" dirty="0"/>
              <a:t>o</a:t>
            </a:r>
            <a:r>
              <a:rPr lang="en-CA" sz="2800" b="1" dirty="0" smtClean="0"/>
              <a:t>utcomes</a:t>
            </a:r>
            <a:endParaRPr lang="en-CA" sz="2800" b="1" dirty="0"/>
          </a:p>
        </p:txBody>
      </p:sp>
      <p:sp>
        <p:nvSpPr>
          <p:cNvPr id="8" name="TextBox 7"/>
          <p:cNvSpPr txBox="1"/>
          <p:nvPr/>
        </p:nvSpPr>
        <p:spPr>
          <a:xfrm>
            <a:off x="7049350" y="4282517"/>
            <a:ext cx="2108040" cy="523220"/>
          </a:xfrm>
          <a:prstGeom prst="rect">
            <a:avLst/>
          </a:prstGeom>
          <a:noFill/>
        </p:spPr>
        <p:txBody>
          <a:bodyPr wrap="square" rtlCol="0">
            <a:spAutoFit/>
          </a:bodyPr>
          <a:lstStyle/>
          <a:p>
            <a:r>
              <a:rPr lang="en-CA" sz="2800" b="1" dirty="0" smtClean="0"/>
              <a:t>Assessment</a:t>
            </a:r>
            <a:endParaRPr lang="en-CA" sz="2800" b="1" dirty="0"/>
          </a:p>
        </p:txBody>
      </p:sp>
      <p:sp>
        <p:nvSpPr>
          <p:cNvPr id="9" name="TextBox 8"/>
          <p:cNvSpPr txBox="1"/>
          <p:nvPr/>
        </p:nvSpPr>
        <p:spPr>
          <a:xfrm>
            <a:off x="16018" y="3851629"/>
            <a:ext cx="1996053" cy="1384995"/>
          </a:xfrm>
          <a:prstGeom prst="rect">
            <a:avLst/>
          </a:prstGeom>
          <a:noFill/>
        </p:spPr>
        <p:txBody>
          <a:bodyPr wrap="square" rtlCol="0">
            <a:spAutoFit/>
          </a:bodyPr>
          <a:lstStyle/>
          <a:p>
            <a:pPr algn="ctr"/>
            <a:r>
              <a:rPr lang="en-CA" sz="2800" b="1" dirty="0" smtClean="0"/>
              <a:t>Learning &amp; teaching</a:t>
            </a:r>
          </a:p>
          <a:p>
            <a:pPr algn="ctr"/>
            <a:r>
              <a:rPr lang="en-CA" sz="2800" b="1" dirty="0" smtClean="0"/>
              <a:t>activities</a:t>
            </a:r>
            <a:endParaRPr lang="en-CA" sz="2800" b="1" dirty="0"/>
          </a:p>
        </p:txBody>
      </p:sp>
      <p:sp>
        <p:nvSpPr>
          <p:cNvPr id="5" name="Left-Right Arrow 4"/>
          <p:cNvSpPr/>
          <p:nvPr/>
        </p:nvSpPr>
        <p:spPr>
          <a:xfrm>
            <a:off x="1768618" y="4366124"/>
            <a:ext cx="1748807" cy="401136"/>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Left-Right Arrow 11"/>
          <p:cNvSpPr/>
          <p:nvPr/>
        </p:nvSpPr>
        <p:spPr>
          <a:xfrm>
            <a:off x="5197618" y="4351081"/>
            <a:ext cx="1752600" cy="416179"/>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p:cNvSpPr txBox="1"/>
          <p:nvPr/>
        </p:nvSpPr>
        <p:spPr>
          <a:xfrm>
            <a:off x="207848" y="5385440"/>
            <a:ext cx="2123402" cy="400110"/>
          </a:xfrm>
          <a:prstGeom prst="rect">
            <a:avLst/>
          </a:prstGeom>
          <a:noFill/>
        </p:spPr>
        <p:txBody>
          <a:bodyPr wrap="none" rtlCol="0">
            <a:spAutoFit/>
          </a:bodyPr>
          <a:lstStyle/>
          <a:p>
            <a:r>
              <a:rPr lang="en-CA" sz="2000" b="1" dirty="0"/>
              <a:t>t</a:t>
            </a:r>
            <a:r>
              <a:rPr lang="en-CA" sz="2000" b="1" dirty="0" smtClean="0"/>
              <a:t>o meet outcomes</a:t>
            </a:r>
            <a:endParaRPr lang="en-CA" sz="2000" b="1" dirty="0"/>
          </a:p>
        </p:txBody>
      </p:sp>
      <p:sp>
        <p:nvSpPr>
          <p:cNvPr id="16" name="TextBox 15"/>
          <p:cNvSpPr txBox="1"/>
          <p:nvPr/>
        </p:nvSpPr>
        <p:spPr>
          <a:xfrm>
            <a:off x="6691259" y="5346983"/>
            <a:ext cx="2235740" cy="400110"/>
          </a:xfrm>
          <a:prstGeom prst="rect">
            <a:avLst/>
          </a:prstGeom>
          <a:noFill/>
        </p:spPr>
        <p:txBody>
          <a:bodyPr wrap="none" rtlCol="0">
            <a:spAutoFit/>
          </a:bodyPr>
          <a:lstStyle/>
          <a:p>
            <a:r>
              <a:rPr lang="en-CA" sz="2000" b="1" dirty="0"/>
              <a:t>t</a:t>
            </a:r>
            <a:r>
              <a:rPr lang="en-CA" sz="2000" b="1" dirty="0" smtClean="0"/>
              <a:t>o assess outcomes</a:t>
            </a:r>
            <a:endParaRPr lang="en-CA" sz="2000" b="1" dirty="0"/>
          </a:p>
        </p:txBody>
      </p:sp>
      <p:sp>
        <p:nvSpPr>
          <p:cNvPr id="17" name="TextBox 16"/>
          <p:cNvSpPr txBox="1"/>
          <p:nvPr/>
        </p:nvSpPr>
        <p:spPr>
          <a:xfrm>
            <a:off x="2865665" y="1556712"/>
            <a:ext cx="3213508" cy="523220"/>
          </a:xfrm>
          <a:prstGeom prst="rect">
            <a:avLst/>
          </a:prstGeom>
          <a:noFill/>
        </p:spPr>
        <p:txBody>
          <a:bodyPr wrap="none" rtlCol="0">
            <a:spAutoFit/>
          </a:bodyPr>
          <a:lstStyle/>
          <a:p>
            <a:r>
              <a:rPr lang="en-CA" sz="2800" b="1" dirty="0" smtClean="0">
                <a:solidFill>
                  <a:schemeClr val="accent5"/>
                </a:solidFill>
              </a:rPr>
              <a:t>Program’s indicators</a:t>
            </a:r>
            <a:endParaRPr lang="en-CA" sz="2800" b="1" dirty="0">
              <a:solidFill>
                <a:schemeClr val="accent5"/>
              </a:solidFill>
            </a:endParaRPr>
          </a:p>
        </p:txBody>
      </p:sp>
      <p:sp>
        <p:nvSpPr>
          <p:cNvPr id="18" name="Left-Right Arrow 17"/>
          <p:cNvSpPr/>
          <p:nvPr/>
        </p:nvSpPr>
        <p:spPr>
          <a:xfrm rot="5400000">
            <a:off x="3227969" y="3136008"/>
            <a:ext cx="2086100" cy="386090"/>
          </a:xfrm>
          <a:prstGeom prst="lef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Box 18"/>
          <p:cNvSpPr txBox="1"/>
          <p:nvPr/>
        </p:nvSpPr>
        <p:spPr>
          <a:xfrm>
            <a:off x="6675241" y="1528910"/>
            <a:ext cx="2415277" cy="523220"/>
          </a:xfrm>
          <a:prstGeom prst="rect">
            <a:avLst/>
          </a:prstGeom>
          <a:noFill/>
        </p:spPr>
        <p:txBody>
          <a:bodyPr wrap="none" rtlCol="0">
            <a:spAutoFit/>
          </a:bodyPr>
          <a:lstStyle/>
          <a:p>
            <a:r>
              <a:rPr lang="en-CA" sz="2800" b="1" dirty="0" smtClean="0">
                <a:solidFill>
                  <a:schemeClr val="accent5"/>
                </a:solidFill>
              </a:rPr>
              <a:t>Program’s data</a:t>
            </a:r>
            <a:endParaRPr lang="en-CA" sz="2800" b="1" dirty="0">
              <a:solidFill>
                <a:schemeClr val="accent5"/>
              </a:solidFill>
            </a:endParaRPr>
          </a:p>
        </p:txBody>
      </p:sp>
      <p:sp>
        <p:nvSpPr>
          <p:cNvPr id="21" name="TextBox 20"/>
          <p:cNvSpPr txBox="1"/>
          <p:nvPr/>
        </p:nvSpPr>
        <p:spPr>
          <a:xfrm>
            <a:off x="1178396" y="66075"/>
            <a:ext cx="6324600" cy="523220"/>
          </a:xfrm>
          <a:prstGeom prst="rect">
            <a:avLst/>
          </a:prstGeom>
          <a:noFill/>
        </p:spPr>
        <p:txBody>
          <a:bodyPr wrap="square" rtlCol="0">
            <a:spAutoFit/>
          </a:bodyPr>
          <a:lstStyle/>
          <a:p>
            <a:r>
              <a:rPr lang="en-CA" sz="2800" b="1" dirty="0" smtClean="0">
                <a:solidFill>
                  <a:schemeClr val="accent1"/>
                </a:solidFill>
              </a:rPr>
              <a:t>Program’s special features and questions</a:t>
            </a:r>
            <a:endParaRPr lang="en-CA" sz="2800" b="1" dirty="0">
              <a:solidFill>
                <a:schemeClr val="accent1"/>
              </a:solidFill>
            </a:endParaRPr>
          </a:p>
        </p:txBody>
      </p:sp>
      <p:sp>
        <p:nvSpPr>
          <p:cNvPr id="22" name="Rounded Rectangle 21"/>
          <p:cNvSpPr/>
          <p:nvPr/>
        </p:nvSpPr>
        <p:spPr>
          <a:xfrm>
            <a:off x="152400" y="3505200"/>
            <a:ext cx="8938118" cy="2706469"/>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Left-Right Arrow 22"/>
          <p:cNvSpPr/>
          <p:nvPr/>
        </p:nvSpPr>
        <p:spPr>
          <a:xfrm rot="5400000">
            <a:off x="6839829" y="3136008"/>
            <a:ext cx="2086100" cy="386090"/>
          </a:xfrm>
          <a:prstGeom prst="lef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TextBox 23"/>
          <p:cNvSpPr txBox="1"/>
          <p:nvPr/>
        </p:nvSpPr>
        <p:spPr>
          <a:xfrm>
            <a:off x="761999" y="2981980"/>
            <a:ext cx="1207831" cy="523220"/>
          </a:xfrm>
          <a:prstGeom prst="rect">
            <a:avLst/>
          </a:prstGeom>
          <a:noFill/>
        </p:spPr>
        <p:txBody>
          <a:bodyPr wrap="none" rtlCol="0">
            <a:spAutoFit/>
          </a:bodyPr>
          <a:lstStyle/>
          <a:p>
            <a:r>
              <a:rPr lang="en-CA" sz="2800" b="1" dirty="0" smtClean="0"/>
              <a:t>Course</a:t>
            </a:r>
            <a:endParaRPr lang="en-CA" b="1" dirty="0"/>
          </a:p>
        </p:txBody>
      </p:sp>
    </p:spTree>
    <p:extLst>
      <p:ext uri="{BB962C8B-B14F-4D97-AF65-F5344CB8AC3E}">
        <p14:creationId xmlns:p14="http://schemas.microsoft.com/office/powerpoint/2010/main" val="22178583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58092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6494</TotalTime>
  <Words>4526</Words>
  <Application>Microsoft Macintosh PowerPoint</Application>
  <PresentationFormat>On-screen Show (4:3)</PresentationFormat>
  <Paragraphs>714</Paragraphs>
  <Slides>56</Slides>
  <Notes>38</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PowerPoint Presentation</vt:lpstr>
      <vt:lpstr>Why?</vt:lpstr>
      <vt:lpstr>PowerPoint Presentation</vt:lpstr>
      <vt:lpstr>CEAB requirements include:</vt:lpstr>
      <vt:lpstr>Graduate attributes required</vt:lpstr>
      <vt:lpstr>PowerPoint Presentation</vt:lpstr>
      <vt:lpstr>PowerPoint Presentation</vt:lpstr>
      <vt:lpstr>PowerPoint Presentation</vt:lpstr>
      <vt:lpstr>PowerPoint Presentation</vt:lpstr>
      <vt:lpstr>WHAT WORKS to improve learning?  </vt:lpstr>
      <vt:lpstr>PowerPoint Presentation</vt:lpstr>
      <vt:lpstr>PowerPoint Presentation</vt:lpstr>
      <vt:lpstr>PowerPoint Presentation</vt:lpstr>
      <vt:lpstr>PowerPoint Presentation</vt:lpstr>
      <vt:lpstr>Assume: Indicators mapped to courses</vt:lpstr>
      <vt:lpstr>Indicators in your course</vt:lpstr>
      <vt:lpstr>develop and assess  indicators to answer questions.</vt:lpstr>
      <vt:lpstr>PowerPoint Presentation</vt:lpstr>
      <vt:lpstr>PowerPoint Presentation</vt:lpstr>
      <vt:lpstr>PowerPoint Presentation</vt:lpstr>
      <vt:lpstr>Assessment measures</vt:lpstr>
      <vt:lpstr>PowerPoint Presentation</vt:lpstr>
      <vt:lpstr>Breakout 1  Develop a course plan</vt:lpstr>
      <vt:lpstr>PowerPoint Presentation</vt:lpstr>
      <vt:lpstr>PowerPoint Presentation</vt:lpstr>
      <vt:lpstr>Why not use grades to assess outcomes?</vt:lpstr>
      <vt:lpstr>When assessing students, the scoring needs to be:</vt:lpstr>
      <vt:lpstr>Rubrics</vt:lpstr>
      <vt:lpstr>PowerPoint Presentation</vt:lpstr>
      <vt:lpstr>PowerPoint Presentation</vt:lpstr>
      <vt:lpstr>PowerPoint Presentation</vt:lpstr>
      <vt:lpstr>observable statements of performance are important</vt:lpstr>
      <vt:lpstr>Breakout 2  create one deliverable and rubric for your course</vt:lpstr>
      <vt:lpstr>… and Conference presentations</vt:lpstr>
      <vt:lpstr>PowerPoint Presentation</vt:lpstr>
      <vt:lpstr>PowerPoint Presentation</vt:lpstr>
      <vt:lpstr>PowerPoint Presentation</vt:lpstr>
      <vt:lpstr>Calibration for graders</vt:lpstr>
      <vt:lpstr>Case study: Value for instructor</vt:lpstr>
      <vt:lpstr>Look for trends over a semester</vt:lpstr>
      <vt:lpstr>PowerPoint Presentation</vt:lpstr>
      <vt:lpstr>PowerPoint Presentation</vt:lpstr>
      <vt:lpstr>Problems you will find…</vt:lpstr>
      <vt:lpstr>IT TAKES TIME</vt:lpstr>
      <vt:lpstr>Initially Students may not love it</vt:lpstr>
      <vt:lpstr>So…     Collaboration is important</vt:lpstr>
      <vt:lpstr>Continue collaboration Network and survey</vt:lpstr>
      <vt:lpstr>PowerPoint Presentation</vt:lpstr>
      <vt:lpstr>PowerPoint Presentation</vt:lpstr>
      <vt:lpstr>Models for sustaining change</vt:lpstr>
      <vt:lpstr>High impact activities</vt:lpstr>
      <vt:lpstr>Conceptual  framework</vt:lpstr>
      <vt:lpstr>Activities for learning</vt:lpstr>
      <vt:lpstr>Example: Knowledge assessment</vt:lpstr>
      <vt:lpstr>Example (cont’d):</vt:lpstr>
      <vt:lpstr>Checklist for indicators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frankb</dc:creator>
  <cp:lastModifiedBy>Jake Kaupp</cp:lastModifiedBy>
  <cp:revision>127</cp:revision>
  <dcterms:created xsi:type="dcterms:W3CDTF">2006-08-16T00:00:00Z</dcterms:created>
  <dcterms:modified xsi:type="dcterms:W3CDTF">2012-07-04T14:58:41Z</dcterms:modified>
</cp:coreProperties>
</file>