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338" r:id="rId3"/>
    <p:sldId id="299" r:id="rId4"/>
    <p:sldId id="298" r:id="rId5"/>
    <p:sldId id="332" r:id="rId6"/>
    <p:sldId id="257" r:id="rId7"/>
    <p:sldId id="258" r:id="rId8"/>
    <p:sldId id="302" r:id="rId9"/>
    <p:sldId id="339" r:id="rId10"/>
    <p:sldId id="340" r:id="rId11"/>
    <p:sldId id="342" r:id="rId12"/>
    <p:sldId id="369" r:id="rId13"/>
    <p:sldId id="261" r:id="rId14"/>
    <p:sldId id="262" r:id="rId15"/>
    <p:sldId id="263" r:id="rId16"/>
    <p:sldId id="346" r:id="rId17"/>
    <p:sldId id="347" r:id="rId18"/>
    <p:sldId id="349" r:id="rId19"/>
    <p:sldId id="273" r:id="rId20"/>
    <p:sldId id="350" r:id="rId21"/>
    <p:sldId id="352" r:id="rId22"/>
    <p:sldId id="353" r:id="rId23"/>
    <p:sldId id="354" r:id="rId24"/>
    <p:sldId id="355" r:id="rId25"/>
    <p:sldId id="356" r:id="rId26"/>
    <p:sldId id="351" r:id="rId27"/>
    <p:sldId id="282" r:id="rId28"/>
    <p:sldId id="285" r:id="rId29"/>
    <p:sldId id="286" r:id="rId30"/>
    <p:sldId id="359" r:id="rId31"/>
    <p:sldId id="360" r:id="rId32"/>
    <p:sldId id="361" r:id="rId33"/>
    <p:sldId id="363" r:id="rId34"/>
    <p:sldId id="364" r:id="rId35"/>
    <p:sldId id="365" r:id="rId36"/>
    <p:sldId id="366" r:id="rId37"/>
    <p:sldId id="367" r:id="rId38"/>
    <p:sldId id="368" r:id="rId39"/>
    <p:sldId id="308" r:id="rId40"/>
    <p:sldId id="370" r:id="rId41"/>
    <p:sldId id="371" r:id="rId42"/>
    <p:sldId id="372" r:id="rId43"/>
    <p:sldId id="315" r:id="rId44"/>
    <p:sldId id="343" r:id="rId45"/>
    <p:sldId id="321" r:id="rId46"/>
    <p:sldId id="322" r:id="rId47"/>
    <p:sldId id="323" r:id="rId48"/>
    <p:sldId id="324" r:id="rId49"/>
    <p:sldId id="325" r:id="rId50"/>
    <p:sldId id="330" r:id="rId51"/>
    <p:sldId id="331" r:id="rId52"/>
    <p:sldId id="334" r:id="rId53"/>
    <p:sldId id="335" r:id="rId54"/>
    <p:sldId id="281" r:id="rId55"/>
    <p:sldId id="357" r:id="rId56"/>
    <p:sldId id="3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81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'Test - Learning Outcomes'!$B$1</c:f>
              <c:strCache>
                <c:ptCount val="1"/>
                <c:pt idx="0">
                  <c:v>Taught / Assessed</c:v>
                </c:pt>
              </c:strCache>
            </c:strRef>
          </c:tx>
          <c:spPr>
            <a:solidFill>
              <a:srgbClr val="92D050"/>
            </a:solidFill>
          </c:spPr>
          <c:invertIfNegative val="0"/>
          <c:cat>
            <c:strRef>
              <c:f>'Test - Learning Outcomes'!$A$2:$A$7</c:f>
              <c:strCache>
                <c:ptCount val="6"/>
                <c:pt idx="0">
                  <c:v>Outcome 1</c:v>
                </c:pt>
                <c:pt idx="1">
                  <c:v>Outcome 2</c:v>
                </c:pt>
                <c:pt idx="2">
                  <c:v>Outcome 3</c:v>
                </c:pt>
                <c:pt idx="3">
                  <c:v>Outcome 4</c:v>
                </c:pt>
                <c:pt idx="4">
                  <c:v>Outcome 5</c:v>
                </c:pt>
                <c:pt idx="5">
                  <c:v>Outcome 6</c:v>
                </c:pt>
              </c:strCache>
            </c:strRef>
          </c:cat>
          <c:val>
            <c:numRef>
              <c:f>'Test - Learning Outcomes'!$B$2:$B$7</c:f>
              <c:numCache>
                <c:formatCode>General</c:formatCode>
                <c:ptCount val="6"/>
                <c:pt idx="0">
                  <c:v>25.0</c:v>
                </c:pt>
                <c:pt idx="1">
                  <c:v>35.0</c:v>
                </c:pt>
                <c:pt idx="2">
                  <c:v>20.0</c:v>
                </c:pt>
                <c:pt idx="3">
                  <c:v>15.0</c:v>
                </c:pt>
                <c:pt idx="4">
                  <c:v>2.0</c:v>
                </c:pt>
                <c:pt idx="5">
                  <c:v>5.0</c:v>
                </c:pt>
              </c:numCache>
            </c:numRef>
          </c:val>
        </c:ser>
        <c:ser>
          <c:idx val="1"/>
          <c:order val="1"/>
          <c:tx>
            <c:strRef>
              <c:f>'Test - Learning Outcomes'!$C$1</c:f>
              <c:strCache>
                <c:ptCount val="1"/>
                <c:pt idx="0">
                  <c:v>Taught / Not Assessed</c:v>
                </c:pt>
              </c:strCache>
            </c:strRef>
          </c:tx>
          <c:spPr>
            <a:solidFill>
              <a:srgbClr val="00B0F0"/>
            </a:solidFill>
          </c:spPr>
          <c:invertIfNegative val="0"/>
          <c:cat>
            <c:strRef>
              <c:f>'Test - Learning Outcomes'!$A$2:$A$7</c:f>
              <c:strCache>
                <c:ptCount val="6"/>
                <c:pt idx="0">
                  <c:v>Outcome 1</c:v>
                </c:pt>
                <c:pt idx="1">
                  <c:v>Outcome 2</c:v>
                </c:pt>
                <c:pt idx="2">
                  <c:v>Outcome 3</c:v>
                </c:pt>
                <c:pt idx="3">
                  <c:v>Outcome 4</c:v>
                </c:pt>
                <c:pt idx="4">
                  <c:v>Outcome 5</c:v>
                </c:pt>
                <c:pt idx="5">
                  <c:v>Outcome 6</c:v>
                </c:pt>
              </c:strCache>
            </c:strRef>
          </c:cat>
          <c:val>
            <c:numRef>
              <c:f>'Test - Learning Outcomes'!$C$2:$C$7</c:f>
              <c:numCache>
                <c:formatCode>General</c:formatCode>
                <c:ptCount val="6"/>
                <c:pt idx="0">
                  <c:v>5.0</c:v>
                </c:pt>
                <c:pt idx="1">
                  <c:v>0.0</c:v>
                </c:pt>
                <c:pt idx="2">
                  <c:v>2.0</c:v>
                </c:pt>
                <c:pt idx="3">
                  <c:v>5.0</c:v>
                </c:pt>
                <c:pt idx="4">
                  <c:v>3.0</c:v>
                </c:pt>
                <c:pt idx="5">
                  <c:v>2.0</c:v>
                </c:pt>
              </c:numCache>
            </c:numRef>
          </c:val>
        </c:ser>
        <c:ser>
          <c:idx val="2"/>
          <c:order val="2"/>
          <c:tx>
            <c:strRef>
              <c:f>'Test - Learning Outcomes'!$D$1</c:f>
              <c:strCache>
                <c:ptCount val="1"/>
                <c:pt idx="0">
                  <c:v>Not Taught / Assessed</c:v>
                </c:pt>
              </c:strCache>
            </c:strRef>
          </c:tx>
          <c:spPr>
            <a:solidFill>
              <a:srgbClr val="7030A0"/>
            </a:solidFill>
          </c:spPr>
          <c:invertIfNegative val="0"/>
          <c:cat>
            <c:strRef>
              <c:f>'Test - Learning Outcomes'!$A$2:$A$7</c:f>
              <c:strCache>
                <c:ptCount val="6"/>
                <c:pt idx="0">
                  <c:v>Outcome 1</c:v>
                </c:pt>
                <c:pt idx="1">
                  <c:v>Outcome 2</c:v>
                </c:pt>
                <c:pt idx="2">
                  <c:v>Outcome 3</c:v>
                </c:pt>
                <c:pt idx="3">
                  <c:v>Outcome 4</c:v>
                </c:pt>
                <c:pt idx="4">
                  <c:v>Outcome 5</c:v>
                </c:pt>
                <c:pt idx="5">
                  <c:v>Outcome 6</c:v>
                </c:pt>
              </c:strCache>
            </c:strRef>
          </c:cat>
          <c:val>
            <c:numRef>
              <c:f>'Test - Learning Outcomes'!$D$2:$D$7</c:f>
              <c:numCache>
                <c:formatCode>General</c:formatCode>
                <c:ptCount val="6"/>
                <c:pt idx="0">
                  <c:v>5.0</c:v>
                </c:pt>
                <c:pt idx="1">
                  <c:v>0.0</c:v>
                </c:pt>
                <c:pt idx="2">
                  <c:v>0.0</c:v>
                </c:pt>
                <c:pt idx="3">
                  <c:v>5.0</c:v>
                </c:pt>
                <c:pt idx="4">
                  <c:v>5.0</c:v>
                </c:pt>
                <c:pt idx="5">
                  <c:v>0.0</c:v>
                </c:pt>
              </c:numCache>
            </c:numRef>
          </c:val>
        </c:ser>
        <c:ser>
          <c:idx val="3"/>
          <c:order val="3"/>
          <c:tx>
            <c:strRef>
              <c:f>'Test - Learning Outcomes'!$E$1</c:f>
              <c:strCache>
                <c:ptCount val="1"/>
                <c:pt idx="0">
                  <c:v>Not Taught / Not Assessed</c:v>
                </c:pt>
              </c:strCache>
            </c:strRef>
          </c:tx>
          <c:spPr>
            <a:solidFill>
              <a:srgbClr val="FF0000"/>
            </a:solidFill>
          </c:spPr>
          <c:invertIfNegative val="0"/>
          <c:cat>
            <c:strRef>
              <c:f>'Test - Learning Outcomes'!$A$2:$A$7</c:f>
              <c:strCache>
                <c:ptCount val="6"/>
                <c:pt idx="0">
                  <c:v>Outcome 1</c:v>
                </c:pt>
                <c:pt idx="1">
                  <c:v>Outcome 2</c:v>
                </c:pt>
                <c:pt idx="2">
                  <c:v>Outcome 3</c:v>
                </c:pt>
                <c:pt idx="3">
                  <c:v>Outcome 4</c:v>
                </c:pt>
                <c:pt idx="4">
                  <c:v>Outcome 5</c:v>
                </c:pt>
                <c:pt idx="5">
                  <c:v>Outcome 6</c:v>
                </c:pt>
              </c:strCache>
            </c:strRef>
          </c:cat>
          <c:val>
            <c:numRef>
              <c:f>'Test - Learning Outcomes'!$E$2:$E$7</c:f>
              <c:numCache>
                <c:formatCode>General</c:formatCode>
                <c:ptCount val="6"/>
                <c:pt idx="0">
                  <c:v>5.0</c:v>
                </c:pt>
                <c:pt idx="1">
                  <c:v>5.0</c:v>
                </c:pt>
                <c:pt idx="2">
                  <c:v>18.0</c:v>
                </c:pt>
                <c:pt idx="3">
                  <c:v>15.0</c:v>
                </c:pt>
                <c:pt idx="4">
                  <c:v>30.0</c:v>
                </c:pt>
                <c:pt idx="5">
                  <c:v>33.0</c:v>
                </c:pt>
              </c:numCache>
            </c:numRef>
          </c:val>
        </c:ser>
        <c:dLbls>
          <c:showLegendKey val="0"/>
          <c:showVal val="0"/>
          <c:showCatName val="0"/>
          <c:showSerName val="0"/>
          <c:showPercent val="0"/>
          <c:showBubbleSize val="0"/>
        </c:dLbls>
        <c:gapWidth val="300"/>
        <c:overlap val="100"/>
        <c:axId val="2103830680"/>
        <c:axId val="2103798200"/>
      </c:barChart>
      <c:catAx>
        <c:axId val="2103830680"/>
        <c:scaling>
          <c:orientation val="minMax"/>
        </c:scaling>
        <c:delete val="0"/>
        <c:axPos val="b"/>
        <c:majorTickMark val="none"/>
        <c:minorTickMark val="none"/>
        <c:tickLblPos val="nextTo"/>
        <c:txPr>
          <a:bodyPr/>
          <a:lstStyle/>
          <a:p>
            <a:pPr>
              <a:defRPr sz="1800"/>
            </a:pPr>
            <a:endParaRPr lang="en-US"/>
          </a:p>
        </c:txPr>
        <c:crossAx val="2103798200"/>
        <c:crosses val="autoZero"/>
        <c:auto val="1"/>
        <c:lblAlgn val="ctr"/>
        <c:lblOffset val="100"/>
        <c:noMultiLvlLbl val="0"/>
      </c:catAx>
      <c:valAx>
        <c:axId val="2103798200"/>
        <c:scaling>
          <c:orientation val="minMax"/>
        </c:scaling>
        <c:delete val="0"/>
        <c:axPos val="l"/>
        <c:majorGridlines/>
        <c:title>
          <c:tx>
            <c:rich>
              <a:bodyPr/>
              <a:lstStyle/>
              <a:p>
                <a:pPr>
                  <a:defRPr sz="1800"/>
                </a:pPr>
                <a:r>
                  <a:rPr lang="en-US" sz="1800" dirty="0" smtClean="0"/>
                  <a:t>Response</a:t>
                </a:r>
                <a:r>
                  <a:rPr lang="en-US" sz="1800" baseline="0" dirty="0" smtClean="0"/>
                  <a:t> (</a:t>
                </a:r>
                <a:r>
                  <a:rPr lang="en-US" sz="1800" dirty="0" smtClean="0"/>
                  <a:t>Count)</a:t>
                </a:r>
                <a:endParaRPr lang="en-US" sz="1800" dirty="0"/>
              </a:p>
            </c:rich>
          </c:tx>
          <c:overlay val="0"/>
        </c:title>
        <c:numFmt formatCode="General" sourceLinked="1"/>
        <c:majorTickMark val="out"/>
        <c:minorTickMark val="none"/>
        <c:tickLblPos val="nextTo"/>
        <c:txPr>
          <a:bodyPr/>
          <a:lstStyle/>
          <a:p>
            <a:pPr>
              <a:defRPr sz="1200"/>
            </a:pPr>
            <a:endParaRPr lang="en-US"/>
          </a:p>
        </c:txPr>
        <c:crossAx val="2103830680"/>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C327F-9AFF-4663-A456-77675B0773D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3AAC125-F642-4966-A6FD-18367737264D}">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1  Program Evaluation: Getting Started</a:t>
          </a:r>
          <a:endParaRPr lang="en-US" dirty="0">
            <a:solidFill>
              <a:schemeClr val="tx2">
                <a:lumMod val="75000"/>
              </a:schemeClr>
            </a:solidFill>
            <a:latin typeface="Georgia" pitchFamily="18" charset="0"/>
          </a:endParaRPr>
        </a:p>
      </dgm:t>
    </dgm:pt>
    <dgm:pt modelId="{B583EA7A-BBFE-4093-A4A3-17035580D81D}" type="parTrans" cxnId="{4782D706-C8F2-4569-A773-7C88E0254D79}">
      <dgm:prSet/>
      <dgm:spPr/>
      <dgm:t>
        <a:bodyPr/>
        <a:lstStyle/>
        <a:p>
          <a:endParaRPr lang="en-US"/>
        </a:p>
      </dgm:t>
    </dgm:pt>
    <dgm:pt modelId="{6770DAA1-E8FE-4918-B343-1A1B040DBB84}" type="sibTrans" cxnId="{4782D706-C8F2-4569-A773-7C88E0254D79}">
      <dgm:prSet/>
      <dgm:spPr/>
      <dgm:t>
        <a:bodyPr/>
        <a:lstStyle/>
        <a:p>
          <a:endParaRPr lang="en-US"/>
        </a:p>
      </dgm:t>
    </dgm:pt>
    <dgm:pt modelId="{F5BB9189-DB2C-45B0-94D8-0C315B413065}">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2   Mapping the Curriculum</a:t>
          </a:r>
          <a:endParaRPr lang="en-US" dirty="0">
            <a:solidFill>
              <a:schemeClr val="tx2">
                <a:lumMod val="75000"/>
              </a:schemeClr>
            </a:solidFill>
            <a:latin typeface="Georgia" pitchFamily="18" charset="0"/>
          </a:endParaRPr>
        </a:p>
      </dgm:t>
    </dgm:pt>
    <dgm:pt modelId="{1E510A65-6DC6-40DE-9E4B-0971CC7B55C3}" type="parTrans" cxnId="{96E9F721-4E65-4D88-B1D5-250F4AED56B6}">
      <dgm:prSet/>
      <dgm:spPr/>
      <dgm:t>
        <a:bodyPr/>
        <a:lstStyle/>
        <a:p>
          <a:endParaRPr lang="en-US"/>
        </a:p>
      </dgm:t>
    </dgm:pt>
    <dgm:pt modelId="{139079B3-3601-41CC-833E-9C5F133D9EC6}" type="sibTrans" cxnId="{96E9F721-4E65-4D88-B1D5-250F4AED56B6}">
      <dgm:prSet/>
      <dgm:spPr/>
      <dgm:t>
        <a:bodyPr/>
        <a:lstStyle/>
        <a:p>
          <a:endParaRPr lang="en-US"/>
        </a:p>
      </dgm:t>
    </dgm:pt>
    <dgm:pt modelId="{25E5520E-2817-4174-8E60-AE3FCF25C550}">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5  Data-Informed Curriculum Improvement: </a:t>
          </a:r>
          <a:br>
            <a:rPr lang="en-US" dirty="0" smtClean="0">
              <a:solidFill>
                <a:schemeClr val="tx2">
                  <a:lumMod val="75000"/>
                </a:schemeClr>
              </a:solidFill>
              <a:latin typeface="Georgia" pitchFamily="18" charset="0"/>
            </a:rPr>
          </a:br>
          <a:r>
            <a:rPr lang="en-US" dirty="0" smtClean="0">
              <a:solidFill>
                <a:schemeClr val="tx2">
                  <a:lumMod val="75000"/>
                </a:schemeClr>
              </a:solidFill>
              <a:latin typeface="Georgia" pitchFamily="18" charset="0"/>
            </a:rPr>
            <a:t>    Setting Priorities and Planning for Change</a:t>
          </a:r>
          <a:endParaRPr lang="en-US" dirty="0">
            <a:solidFill>
              <a:schemeClr val="tx2">
                <a:lumMod val="75000"/>
              </a:schemeClr>
            </a:solidFill>
            <a:latin typeface="Georgia" pitchFamily="18" charset="0"/>
          </a:endParaRPr>
        </a:p>
      </dgm:t>
    </dgm:pt>
    <dgm:pt modelId="{CD3B38CF-BE67-4E1F-B966-A32CCA9292BE}" type="parTrans" cxnId="{D66C5D1C-0700-4458-9841-F302936C01B9}">
      <dgm:prSet/>
      <dgm:spPr/>
      <dgm:t>
        <a:bodyPr/>
        <a:lstStyle/>
        <a:p>
          <a:endParaRPr lang="en-US"/>
        </a:p>
      </dgm:t>
    </dgm:pt>
    <dgm:pt modelId="{5CC382CA-869D-46A4-85DE-A0373BDCA487}" type="sibTrans" cxnId="{D66C5D1C-0700-4458-9841-F302936C01B9}">
      <dgm:prSet/>
      <dgm:spPr/>
      <dgm:t>
        <a:bodyPr/>
        <a:lstStyle/>
        <a:p>
          <a:endParaRPr lang="en-US"/>
        </a:p>
      </dgm:t>
    </dgm:pt>
    <dgm:pt modelId="{500F703E-792E-4CB0-ADD3-D0996CD1FB4A}">
      <dgm:prSe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3   Identifying and collecting </a:t>
          </a:r>
          <a:br>
            <a:rPr lang="en-US" dirty="0" smtClean="0">
              <a:solidFill>
                <a:schemeClr val="tx2">
                  <a:lumMod val="75000"/>
                </a:schemeClr>
              </a:solidFill>
              <a:latin typeface="Georgia" pitchFamily="18" charset="0"/>
            </a:rPr>
          </a:br>
          <a:r>
            <a:rPr lang="en-US" dirty="0" smtClean="0">
              <a:solidFill>
                <a:schemeClr val="tx2">
                  <a:lumMod val="75000"/>
                </a:schemeClr>
              </a:solidFill>
              <a:latin typeface="Georgia" pitchFamily="18" charset="0"/>
            </a:rPr>
            <a:t>     data on student learning</a:t>
          </a:r>
          <a:endParaRPr lang="en-US" dirty="0">
            <a:solidFill>
              <a:schemeClr val="tx2">
                <a:lumMod val="75000"/>
              </a:schemeClr>
            </a:solidFill>
            <a:latin typeface="Georgia" pitchFamily="18" charset="0"/>
          </a:endParaRPr>
        </a:p>
      </dgm:t>
    </dgm:pt>
    <dgm:pt modelId="{0FEF6235-8630-4EF2-A518-2AA94C548322}" type="parTrans" cxnId="{5C6C14F1-F202-4D7F-8042-07314012B1DB}">
      <dgm:prSet/>
      <dgm:spPr/>
      <dgm:t>
        <a:bodyPr/>
        <a:lstStyle/>
        <a:p>
          <a:endParaRPr lang="en-US"/>
        </a:p>
      </dgm:t>
    </dgm:pt>
    <dgm:pt modelId="{8433D0FA-D6A5-4AB3-AD91-72533CC8FB89}" type="sibTrans" cxnId="{5C6C14F1-F202-4D7F-8042-07314012B1DB}">
      <dgm:prSet/>
      <dgm:spPr/>
      <dgm:t>
        <a:bodyPr/>
        <a:lstStyle/>
        <a:p>
          <a:endParaRPr lang="en-US"/>
        </a:p>
      </dgm:t>
    </dgm:pt>
    <dgm:pt modelId="{D9CFE196-BEF4-48B9-8A87-C8B21E2AD992}">
      <dgm:prSe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4  Analyzing and Interpreting the Data</a:t>
          </a:r>
          <a:endParaRPr lang="en-US" dirty="0">
            <a:solidFill>
              <a:schemeClr val="tx2">
                <a:lumMod val="75000"/>
              </a:schemeClr>
            </a:solidFill>
            <a:latin typeface="Georgia" pitchFamily="18" charset="0"/>
          </a:endParaRPr>
        </a:p>
      </dgm:t>
    </dgm:pt>
    <dgm:pt modelId="{623D6146-78CD-4E84-8567-2A746F63206B}" type="parTrans" cxnId="{7701F320-F036-4841-AC94-921C2E8E2228}">
      <dgm:prSet/>
      <dgm:spPr/>
      <dgm:t>
        <a:bodyPr/>
        <a:lstStyle/>
        <a:p>
          <a:endParaRPr lang="en-US"/>
        </a:p>
      </dgm:t>
    </dgm:pt>
    <dgm:pt modelId="{7505524A-C3B2-435D-AC40-ECF3054DA838}" type="sibTrans" cxnId="{7701F320-F036-4841-AC94-921C2E8E2228}">
      <dgm:prSet/>
      <dgm:spPr/>
      <dgm:t>
        <a:bodyPr/>
        <a:lstStyle/>
        <a:p>
          <a:endParaRPr lang="en-US"/>
        </a:p>
      </dgm:t>
    </dgm:pt>
    <dgm:pt modelId="{E570B617-8B7A-425A-93FB-447FD27C9DAA}" type="pres">
      <dgm:prSet presAssocID="{FD1C327F-9AFF-4663-A456-77675B0773D7}" presName="outerComposite" presStyleCnt="0">
        <dgm:presLayoutVars>
          <dgm:chMax val="5"/>
          <dgm:dir/>
          <dgm:resizeHandles val="exact"/>
        </dgm:presLayoutVars>
      </dgm:prSet>
      <dgm:spPr/>
      <dgm:t>
        <a:bodyPr/>
        <a:lstStyle/>
        <a:p>
          <a:endParaRPr lang="en-US"/>
        </a:p>
      </dgm:t>
    </dgm:pt>
    <dgm:pt modelId="{1F86265C-677D-4221-B680-9FC0DB701994}" type="pres">
      <dgm:prSet presAssocID="{FD1C327F-9AFF-4663-A456-77675B0773D7}" presName="dummyMaxCanvas" presStyleCnt="0">
        <dgm:presLayoutVars/>
      </dgm:prSet>
      <dgm:spPr/>
    </dgm:pt>
    <dgm:pt modelId="{88C7819A-EEB2-4D64-9C1B-E3E0D2D73AC8}" type="pres">
      <dgm:prSet presAssocID="{FD1C327F-9AFF-4663-A456-77675B0773D7}" presName="FiveNodes_1" presStyleLbl="node1" presStyleIdx="0" presStyleCnt="5">
        <dgm:presLayoutVars>
          <dgm:bulletEnabled val="1"/>
        </dgm:presLayoutVars>
      </dgm:prSet>
      <dgm:spPr/>
      <dgm:t>
        <a:bodyPr/>
        <a:lstStyle/>
        <a:p>
          <a:endParaRPr lang="en-US"/>
        </a:p>
      </dgm:t>
    </dgm:pt>
    <dgm:pt modelId="{66EAA648-83CE-4776-9F91-13E0323F7919}" type="pres">
      <dgm:prSet presAssocID="{FD1C327F-9AFF-4663-A456-77675B0773D7}" presName="FiveNodes_2" presStyleLbl="node1" presStyleIdx="1" presStyleCnt="5">
        <dgm:presLayoutVars>
          <dgm:bulletEnabled val="1"/>
        </dgm:presLayoutVars>
      </dgm:prSet>
      <dgm:spPr/>
      <dgm:t>
        <a:bodyPr/>
        <a:lstStyle/>
        <a:p>
          <a:endParaRPr lang="en-US"/>
        </a:p>
      </dgm:t>
    </dgm:pt>
    <dgm:pt modelId="{28729A62-CA73-4B99-888F-CA15034F4930}" type="pres">
      <dgm:prSet presAssocID="{FD1C327F-9AFF-4663-A456-77675B0773D7}" presName="FiveNodes_3" presStyleLbl="node1" presStyleIdx="2" presStyleCnt="5">
        <dgm:presLayoutVars>
          <dgm:bulletEnabled val="1"/>
        </dgm:presLayoutVars>
      </dgm:prSet>
      <dgm:spPr/>
      <dgm:t>
        <a:bodyPr/>
        <a:lstStyle/>
        <a:p>
          <a:endParaRPr lang="en-US"/>
        </a:p>
      </dgm:t>
    </dgm:pt>
    <dgm:pt modelId="{E4B9B03B-C6AD-488A-9BB6-6A833B022865}" type="pres">
      <dgm:prSet presAssocID="{FD1C327F-9AFF-4663-A456-77675B0773D7}" presName="FiveNodes_4" presStyleLbl="node1" presStyleIdx="3" presStyleCnt="5">
        <dgm:presLayoutVars>
          <dgm:bulletEnabled val="1"/>
        </dgm:presLayoutVars>
      </dgm:prSet>
      <dgm:spPr/>
      <dgm:t>
        <a:bodyPr/>
        <a:lstStyle/>
        <a:p>
          <a:endParaRPr lang="en-US"/>
        </a:p>
      </dgm:t>
    </dgm:pt>
    <dgm:pt modelId="{E51AA720-2F28-443E-B7FC-EC2CF3385397}" type="pres">
      <dgm:prSet presAssocID="{FD1C327F-9AFF-4663-A456-77675B0773D7}" presName="FiveNodes_5" presStyleLbl="node1" presStyleIdx="4" presStyleCnt="5">
        <dgm:presLayoutVars>
          <dgm:bulletEnabled val="1"/>
        </dgm:presLayoutVars>
      </dgm:prSet>
      <dgm:spPr/>
      <dgm:t>
        <a:bodyPr/>
        <a:lstStyle/>
        <a:p>
          <a:endParaRPr lang="en-US"/>
        </a:p>
      </dgm:t>
    </dgm:pt>
    <dgm:pt modelId="{22E99CA2-7CA2-4AAD-BAEF-2ADE4EACB866}" type="pres">
      <dgm:prSet presAssocID="{FD1C327F-9AFF-4663-A456-77675B0773D7}" presName="FiveConn_1-2" presStyleLbl="fgAccFollowNode1" presStyleIdx="0" presStyleCnt="4">
        <dgm:presLayoutVars>
          <dgm:bulletEnabled val="1"/>
        </dgm:presLayoutVars>
      </dgm:prSet>
      <dgm:spPr/>
      <dgm:t>
        <a:bodyPr/>
        <a:lstStyle/>
        <a:p>
          <a:endParaRPr lang="en-US"/>
        </a:p>
      </dgm:t>
    </dgm:pt>
    <dgm:pt modelId="{AFBD53C3-CF8D-40A1-981B-DC648FA2AA9F}" type="pres">
      <dgm:prSet presAssocID="{FD1C327F-9AFF-4663-A456-77675B0773D7}" presName="FiveConn_2-3" presStyleLbl="fgAccFollowNode1" presStyleIdx="1" presStyleCnt="4">
        <dgm:presLayoutVars>
          <dgm:bulletEnabled val="1"/>
        </dgm:presLayoutVars>
      </dgm:prSet>
      <dgm:spPr/>
      <dgm:t>
        <a:bodyPr/>
        <a:lstStyle/>
        <a:p>
          <a:endParaRPr lang="en-US"/>
        </a:p>
      </dgm:t>
    </dgm:pt>
    <dgm:pt modelId="{545B008F-0480-4125-B66B-35858ACE24C7}" type="pres">
      <dgm:prSet presAssocID="{FD1C327F-9AFF-4663-A456-77675B0773D7}" presName="FiveConn_3-4" presStyleLbl="fgAccFollowNode1" presStyleIdx="2" presStyleCnt="4">
        <dgm:presLayoutVars>
          <dgm:bulletEnabled val="1"/>
        </dgm:presLayoutVars>
      </dgm:prSet>
      <dgm:spPr/>
      <dgm:t>
        <a:bodyPr/>
        <a:lstStyle/>
        <a:p>
          <a:endParaRPr lang="en-US"/>
        </a:p>
      </dgm:t>
    </dgm:pt>
    <dgm:pt modelId="{49D3E59F-76D6-4406-9DBC-DA118AD52FD0}" type="pres">
      <dgm:prSet presAssocID="{FD1C327F-9AFF-4663-A456-77675B0773D7}" presName="FiveConn_4-5" presStyleLbl="fgAccFollowNode1" presStyleIdx="3" presStyleCnt="4">
        <dgm:presLayoutVars>
          <dgm:bulletEnabled val="1"/>
        </dgm:presLayoutVars>
      </dgm:prSet>
      <dgm:spPr/>
      <dgm:t>
        <a:bodyPr/>
        <a:lstStyle/>
        <a:p>
          <a:endParaRPr lang="en-US"/>
        </a:p>
      </dgm:t>
    </dgm:pt>
    <dgm:pt modelId="{014A057A-316F-4239-8D34-A6BCC69D63ED}" type="pres">
      <dgm:prSet presAssocID="{FD1C327F-9AFF-4663-A456-77675B0773D7}" presName="FiveNodes_1_text" presStyleLbl="node1" presStyleIdx="4" presStyleCnt="5">
        <dgm:presLayoutVars>
          <dgm:bulletEnabled val="1"/>
        </dgm:presLayoutVars>
      </dgm:prSet>
      <dgm:spPr/>
      <dgm:t>
        <a:bodyPr/>
        <a:lstStyle/>
        <a:p>
          <a:endParaRPr lang="en-US"/>
        </a:p>
      </dgm:t>
    </dgm:pt>
    <dgm:pt modelId="{BBB66F02-1B7D-46F4-9070-BDF36553D7EB}" type="pres">
      <dgm:prSet presAssocID="{FD1C327F-9AFF-4663-A456-77675B0773D7}" presName="FiveNodes_2_text" presStyleLbl="node1" presStyleIdx="4" presStyleCnt="5">
        <dgm:presLayoutVars>
          <dgm:bulletEnabled val="1"/>
        </dgm:presLayoutVars>
      </dgm:prSet>
      <dgm:spPr/>
      <dgm:t>
        <a:bodyPr/>
        <a:lstStyle/>
        <a:p>
          <a:endParaRPr lang="en-US"/>
        </a:p>
      </dgm:t>
    </dgm:pt>
    <dgm:pt modelId="{6EBB0B98-401D-4F93-8BB3-672AC9721F6A}" type="pres">
      <dgm:prSet presAssocID="{FD1C327F-9AFF-4663-A456-77675B0773D7}" presName="FiveNodes_3_text" presStyleLbl="node1" presStyleIdx="4" presStyleCnt="5">
        <dgm:presLayoutVars>
          <dgm:bulletEnabled val="1"/>
        </dgm:presLayoutVars>
      </dgm:prSet>
      <dgm:spPr/>
      <dgm:t>
        <a:bodyPr/>
        <a:lstStyle/>
        <a:p>
          <a:endParaRPr lang="en-US"/>
        </a:p>
      </dgm:t>
    </dgm:pt>
    <dgm:pt modelId="{136F6400-8134-419F-8736-5AF98AB17AC7}" type="pres">
      <dgm:prSet presAssocID="{FD1C327F-9AFF-4663-A456-77675B0773D7}" presName="FiveNodes_4_text" presStyleLbl="node1" presStyleIdx="4" presStyleCnt="5">
        <dgm:presLayoutVars>
          <dgm:bulletEnabled val="1"/>
        </dgm:presLayoutVars>
      </dgm:prSet>
      <dgm:spPr/>
      <dgm:t>
        <a:bodyPr/>
        <a:lstStyle/>
        <a:p>
          <a:endParaRPr lang="en-US"/>
        </a:p>
      </dgm:t>
    </dgm:pt>
    <dgm:pt modelId="{37A6E91F-B6F0-4631-A3D0-29C7804061A3}" type="pres">
      <dgm:prSet presAssocID="{FD1C327F-9AFF-4663-A456-77675B0773D7}" presName="FiveNodes_5_text" presStyleLbl="node1" presStyleIdx="4" presStyleCnt="5">
        <dgm:presLayoutVars>
          <dgm:bulletEnabled val="1"/>
        </dgm:presLayoutVars>
      </dgm:prSet>
      <dgm:spPr/>
      <dgm:t>
        <a:bodyPr/>
        <a:lstStyle/>
        <a:p>
          <a:endParaRPr lang="en-US"/>
        </a:p>
      </dgm:t>
    </dgm:pt>
  </dgm:ptLst>
  <dgm:cxnLst>
    <dgm:cxn modelId="{6E0F6475-EFDE-434D-8B56-F0024886DE34}" type="presOf" srcId="{500F703E-792E-4CB0-ADD3-D0996CD1FB4A}" destId="{28729A62-CA73-4B99-888F-CA15034F4930}" srcOrd="0" destOrd="0" presId="urn:microsoft.com/office/officeart/2005/8/layout/vProcess5"/>
    <dgm:cxn modelId="{2A11FBD3-7FC6-4D9F-A8A5-1C8E8502F24C}" type="presOf" srcId="{D9CFE196-BEF4-48B9-8A87-C8B21E2AD992}" destId="{E4B9B03B-C6AD-488A-9BB6-6A833B022865}" srcOrd="0" destOrd="0" presId="urn:microsoft.com/office/officeart/2005/8/layout/vProcess5"/>
    <dgm:cxn modelId="{4782D706-C8F2-4569-A773-7C88E0254D79}" srcId="{FD1C327F-9AFF-4663-A456-77675B0773D7}" destId="{63AAC125-F642-4966-A6FD-18367737264D}" srcOrd="0" destOrd="0" parTransId="{B583EA7A-BBFE-4093-A4A3-17035580D81D}" sibTransId="{6770DAA1-E8FE-4918-B343-1A1B040DBB84}"/>
    <dgm:cxn modelId="{49ABC801-16C7-4267-993C-3AE303AF7FD6}" type="presOf" srcId="{8433D0FA-D6A5-4AB3-AD91-72533CC8FB89}" destId="{545B008F-0480-4125-B66B-35858ACE24C7}" srcOrd="0" destOrd="0" presId="urn:microsoft.com/office/officeart/2005/8/layout/vProcess5"/>
    <dgm:cxn modelId="{96E9F721-4E65-4D88-B1D5-250F4AED56B6}" srcId="{FD1C327F-9AFF-4663-A456-77675B0773D7}" destId="{F5BB9189-DB2C-45B0-94D8-0C315B413065}" srcOrd="1" destOrd="0" parTransId="{1E510A65-6DC6-40DE-9E4B-0971CC7B55C3}" sibTransId="{139079B3-3601-41CC-833E-9C5F133D9EC6}"/>
    <dgm:cxn modelId="{00E0D1D7-51B7-43A8-8991-112322496FE3}" type="presOf" srcId="{500F703E-792E-4CB0-ADD3-D0996CD1FB4A}" destId="{6EBB0B98-401D-4F93-8BB3-672AC9721F6A}" srcOrd="1" destOrd="0" presId="urn:microsoft.com/office/officeart/2005/8/layout/vProcess5"/>
    <dgm:cxn modelId="{6AB687E2-8260-4D77-AC4A-F5D6D831D61E}" type="presOf" srcId="{7505524A-C3B2-435D-AC40-ECF3054DA838}" destId="{49D3E59F-76D6-4406-9DBC-DA118AD52FD0}" srcOrd="0" destOrd="0" presId="urn:microsoft.com/office/officeart/2005/8/layout/vProcess5"/>
    <dgm:cxn modelId="{DC89F1C8-C604-40B2-A95E-3647FD720CE7}" type="presOf" srcId="{139079B3-3601-41CC-833E-9C5F133D9EC6}" destId="{AFBD53C3-CF8D-40A1-981B-DC648FA2AA9F}" srcOrd="0" destOrd="0" presId="urn:microsoft.com/office/officeart/2005/8/layout/vProcess5"/>
    <dgm:cxn modelId="{08A85229-9DAF-43D5-8B8B-CF2556339B6B}" type="presOf" srcId="{D9CFE196-BEF4-48B9-8A87-C8B21E2AD992}" destId="{136F6400-8134-419F-8736-5AF98AB17AC7}" srcOrd="1" destOrd="0" presId="urn:microsoft.com/office/officeart/2005/8/layout/vProcess5"/>
    <dgm:cxn modelId="{7701F320-F036-4841-AC94-921C2E8E2228}" srcId="{FD1C327F-9AFF-4663-A456-77675B0773D7}" destId="{D9CFE196-BEF4-48B9-8A87-C8B21E2AD992}" srcOrd="3" destOrd="0" parTransId="{623D6146-78CD-4E84-8567-2A746F63206B}" sibTransId="{7505524A-C3B2-435D-AC40-ECF3054DA838}"/>
    <dgm:cxn modelId="{A476F363-D1AA-4DFD-B63B-BBED212816DE}" type="presOf" srcId="{F5BB9189-DB2C-45B0-94D8-0C315B413065}" destId="{66EAA648-83CE-4776-9F91-13E0323F7919}" srcOrd="0" destOrd="0" presId="urn:microsoft.com/office/officeart/2005/8/layout/vProcess5"/>
    <dgm:cxn modelId="{B95D66D7-508B-4249-A4C0-76ED5AF1E327}" type="presOf" srcId="{63AAC125-F642-4966-A6FD-18367737264D}" destId="{88C7819A-EEB2-4D64-9C1B-E3E0D2D73AC8}" srcOrd="0" destOrd="0" presId="urn:microsoft.com/office/officeart/2005/8/layout/vProcess5"/>
    <dgm:cxn modelId="{FF0C0B90-BAC6-440A-A08E-A8DA9124687E}" type="presOf" srcId="{25E5520E-2817-4174-8E60-AE3FCF25C550}" destId="{37A6E91F-B6F0-4631-A3D0-29C7804061A3}" srcOrd="1" destOrd="0" presId="urn:microsoft.com/office/officeart/2005/8/layout/vProcess5"/>
    <dgm:cxn modelId="{D66C5D1C-0700-4458-9841-F302936C01B9}" srcId="{FD1C327F-9AFF-4663-A456-77675B0773D7}" destId="{25E5520E-2817-4174-8E60-AE3FCF25C550}" srcOrd="4" destOrd="0" parTransId="{CD3B38CF-BE67-4E1F-B966-A32CCA9292BE}" sibTransId="{5CC382CA-869D-46A4-85DE-A0373BDCA487}"/>
    <dgm:cxn modelId="{5C6C14F1-F202-4D7F-8042-07314012B1DB}" srcId="{FD1C327F-9AFF-4663-A456-77675B0773D7}" destId="{500F703E-792E-4CB0-ADD3-D0996CD1FB4A}" srcOrd="2" destOrd="0" parTransId="{0FEF6235-8630-4EF2-A518-2AA94C548322}" sibTransId="{8433D0FA-D6A5-4AB3-AD91-72533CC8FB89}"/>
    <dgm:cxn modelId="{2C6B94A0-1B58-48E2-93DE-625A50BB500C}" type="presOf" srcId="{FD1C327F-9AFF-4663-A456-77675B0773D7}" destId="{E570B617-8B7A-425A-93FB-447FD27C9DAA}" srcOrd="0" destOrd="0" presId="urn:microsoft.com/office/officeart/2005/8/layout/vProcess5"/>
    <dgm:cxn modelId="{B66E13DD-9832-4E24-83AF-DB1FC0EE59D6}" type="presOf" srcId="{63AAC125-F642-4966-A6FD-18367737264D}" destId="{014A057A-316F-4239-8D34-A6BCC69D63ED}" srcOrd="1" destOrd="0" presId="urn:microsoft.com/office/officeart/2005/8/layout/vProcess5"/>
    <dgm:cxn modelId="{94BAA772-52A7-4B44-99BA-9118A782BFE6}" type="presOf" srcId="{25E5520E-2817-4174-8E60-AE3FCF25C550}" destId="{E51AA720-2F28-443E-B7FC-EC2CF3385397}" srcOrd="0" destOrd="0" presId="urn:microsoft.com/office/officeart/2005/8/layout/vProcess5"/>
    <dgm:cxn modelId="{A84F0B38-1AF1-42F9-92FC-CC8C3169215A}" type="presOf" srcId="{F5BB9189-DB2C-45B0-94D8-0C315B413065}" destId="{BBB66F02-1B7D-46F4-9070-BDF36553D7EB}" srcOrd="1" destOrd="0" presId="urn:microsoft.com/office/officeart/2005/8/layout/vProcess5"/>
    <dgm:cxn modelId="{EFC03A34-175D-4ADA-92B9-8774ACCE40A2}" type="presOf" srcId="{6770DAA1-E8FE-4918-B343-1A1B040DBB84}" destId="{22E99CA2-7CA2-4AAD-BAEF-2ADE4EACB866}" srcOrd="0" destOrd="0" presId="urn:microsoft.com/office/officeart/2005/8/layout/vProcess5"/>
    <dgm:cxn modelId="{F62A876C-A1DF-4B01-8FD5-53A9D0DE3DB7}" type="presParOf" srcId="{E570B617-8B7A-425A-93FB-447FD27C9DAA}" destId="{1F86265C-677D-4221-B680-9FC0DB701994}" srcOrd="0" destOrd="0" presId="urn:microsoft.com/office/officeart/2005/8/layout/vProcess5"/>
    <dgm:cxn modelId="{C619B7AB-F463-446D-9354-92ED5BC189B3}" type="presParOf" srcId="{E570B617-8B7A-425A-93FB-447FD27C9DAA}" destId="{88C7819A-EEB2-4D64-9C1B-E3E0D2D73AC8}" srcOrd="1" destOrd="0" presId="urn:microsoft.com/office/officeart/2005/8/layout/vProcess5"/>
    <dgm:cxn modelId="{9A0F5502-DD43-4579-9DC6-FA493981AD8A}" type="presParOf" srcId="{E570B617-8B7A-425A-93FB-447FD27C9DAA}" destId="{66EAA648-83CE-4776-9F91-13E0323F7919}" srcOrd="2" destOrd="0" presId="urn:microsoft.com/office/officeart/2005/8/layout/vProcess5"/>
    <dgm:cxn modelId="{B4BB48BC-4C4B-42CB-A03A-5D5A9A6F2D9E}" type="presParOf" srcId="{E570B617-8B7A-425A-93FB-447FD27C9DAA}" destId="{28729A62-CA73-4B99-888F-CA15034F4930}" srcOrd="3" destOrd="0" presId="urn:microsoft.com/office/officeart/2005/8/layout/vProcess5"/>
    <dgm:cxn modelId="{676DBE7F-EE2A-434D-AC49-4FC81553A82A}" type="presParOf" srcId="{E570B617-8B7A-425A-93FB-447FD27C9DAA}" destId="{E4B9B03B-C6AD-488A-9BB6-6A833B022865}" srcOrd="4" destOrd="0" presId="urn:microsoft.com/office/officeart/2005/8/layout/vProcess5"/>
    <dgm:cxn modelId="{145E8180-D5E8-4B3F-853D-ED811FF1B1F4}" type="presParOf" srcId="{E570B617-8B7A-425A-93FB-447FD27C9DAA}" destId="{E51AA720-2F28-443E-B7FC-EC2CF3385397}" srcOrd="5" destOrd="0" presId="urn:microsoft.com/office/officeart/2005/8/layout/vProcess5"/>
    <dgm:cxn modelId="{1574A59C-54C3-4D1B-9577-1EE585451825}" type="presParOf" srcId="{E570B617-8B7A-425A-93FB-447FD27C9DAA}" destId="{22E99CA2-7CA2-4AAD-BAEF-2ADE4EACB866}" srcOrd="6" destOrd="0" presId="urn:microsoft.com/office/officeart/2005/8/layout/vProcess5"/>
    <dgm:cxn modelId="{FA23696F-B5EA-41DF-8A10-75BD4E8485C2}" type="presParOf" srcId="{E570B617-8B7A-425A-93FB-447FD27C9DAA}" destId="{AFBD53C3-CF8D-40A1-981B-DC648FA2AA9F}" srcOrd="7" destOrd="0" presId="urn:microsoft.com/office/officeart/2005/8/layout/vProcess5"/>
    <dgm:cxn modelId="{02CCAC0D-7B88-4CEF-BFA2-BD6A948C49EF}" type="presParOf" srcId="{E570B617-8B7A-425A-93FB-447FD27C9DAA}" destId="{545B008F-0480-4125-B66B-35858ACE24C7}" srcOrd="8" destOrd="0" presId="urn:microsoft.com/office/officeart/2005/8/layout/vProcess5"/>
    <dgm:cxn modelId="{99936A28-67A6-4C5C-8D0A-EC046AE996BB}" type="presParOf" srcId="{E570B617-8B7A-425A-93FB-447FD27C9DAA}" destId="{49D3E59F-76D6-4406-9DBC-DA118AD52FD0}" srcOrd="9" destOrd="0" presId="urn:microsoft.com/office/officeart/2005/8/layout/vProcess5"/>
    <dgm:cxn modelId="{38D2E5C2-996B-4E99-928F-BFD8DC7F7662}" type="presParOf" srcId="{E570B617-8B7A-425A-93FB-447FD27C9DAA}" destId="{014A057A-316F-4239-8D34-A6BCC69D63ED}" srcOrd="10" destOrd="0" presId="urn:microsoft.com/office/officeart/2005/8/layout/vProcess5"/>
    <dgm:cxn modelId="{A6FF4EBB-2C5C-4349-AE80-751FB1F0E2CE}" type="presParOf" srcId="{E570B617-8B7A-425A-93FB-447FD27C9DAA}" destId="{BBB66F02-1B7D-46F4-9070-BDF36553D7EB}" srcOrd="11" destOrd="0" presId="urn:microsoft.com/office/officeart/2005/8/layout/vProcess5"/>
    <dgm:cxn modelId="{97B334D9-4BC7-4C26-81E9-AF4459DD6403}" type="presParOf" srcId="{E570B617-8B7A-425A-93FB-447FD27C9DAA}" destId="{6EBB0B98-401D-4F93-8BB3-672AC9721F6A}" srcOrd="12" destOrd="0" presId="urn:microsoft.com/office/officeart/2005/8/layout/vProcess5"/>
    <dgm:cxn modelId="{872223B7-6143-40F6-915F-E42A451DD761}" type="presParOf" srcId="{E570B617-8B7A-425A-93FB-447FD27C9DAA}" destId="{136F6400-8134-419F-8736-5AF98AB17AC7}" srcOrd="13" destOrd="0" presId="urn:microsoft.com/office/officeart/2005/8/layout/vProcess5"/>
    <dgm:cxn modelId="{F1B0DFA0-68E3-45BA-AF99-591F1200C41C}" type="presParOf" srcId="{E570B617-8B7A-425A-93FB-447FD27C9DAA}" destId="{37A6E91F-B6F0-4631-A3D0-29C7804061A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C327F-9AFF-4663-A456-77675B0773D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3AAC125-F642-4966-A6FD-18367737264D}">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1  Program Evaluation: Getting Started</a:t>
          </a:r>
          <a:endParaRPr lang="en-US" dirty="0">
            <a:solidFill>
              <a:schemeClr val="tx2">
                <a:lumMod val="75000"/>
              </a:schemeClr>
            </a:solidFill>
            <a:latin typeface="Georgia" pitchFamily="18" charset="0"/>
          </a:endParaRPr>
        </a:p>
      </dgm:t>
    </dgm:pt>
    <dgm:pt modelId="{B583EA7A-BBFE-4093-A4A3-17035580D81D}" type="parTrans" cxnId="{4782D706-C8F2-4569-A773-7C88E0254D79}">
      <dgm:prSet/>
      <dgm:spPr/>
      <dgm:t>
        <a:bodyPr/>
        <a:lstStyle/>
        <a:p>
          <a:endParaRPr lang="en-US"/>
        </a:p>
      </dgm:t>
    </dgm:pt>
    <dgm:pt modelId="{6770DAA1-E8FE-4918-B343-1A1B040DBB84}" type="sibTrans" cxnId="{4782D706-C8F2-4569-A773-7C88E0254D79}">
      <dgm:prSet/>
      <dgm:spPr/>
      <dgm:t>
        <a:bodyPr/>
        <a:lstStyle/>
        <a:p>
          <a:endParaRPr lang="en-US"/>
        </a:p>
      </dgm:t>
    </dgm:pt>
    <dgm:pt modelId="{F5BB9189-DB2C-45B0-94D8-0C315B413065}">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2   Mapping the Curriculum</a:t>
          </a:r>
          <a:endParaRPr lang="en-US" dirty="0">
            <a:solidFill>
              <a:schemeClr val="tx2">
                <a:lumMod val="75000"/>
              </a:schemeClr>
            </a:solidFill>
            <a:latin typeface="Georgia" pitchFamily="18" charset="0"/>
          </a:endParaRPr>
        </a:p>
      </dgm:t>
    </dgm:pt>
    <dgm:pt modelId="{1E510A65-6DC6-40DE-9E4B-0971CC7B55C3}" type="parTrans" cxnId="{96E9F721-4E65-4D88-B1D5-250F4AED56B6}">
      <dgm:prSet/>
      <dgm:spPr/>
      <dgm:t>
        <a:bodyPr/>
        <a:lstStyle/>
        <a:p>
          <a:endParaRPr lang="en-US"/>
        </a:p>
      </dgm:t>
    </dgm:pt>
    <dgm:pt modelId="{139079B3-3601-41CC-833E-9C5F133D9EC6}" type="sibTrans" cxnId="{96E9F721-4E65-4D88-B1D5-250F4AED56B6}">
      <dgm:prSet/>
      <dgm:spPr/>
      <dgm:t>
        <a:bodyPr/>
        <a:lstStyle/>
        <a:p>
          <a:endParaRPr lang="en-US"/>
        </a:p>
      </dgm:t>
    </dgm:pt>
    <dgm:pt modelId="{25E5520E-2817-4174-8E60-AE3FCF25C550}">
      <dgm:prSet phldrT="[Tex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5  Data-Informed Curriculum Improvement: </a:t>
          </a:r>
          <a:br>
            <a:rPr lang="en-US" dirty="0" smtClean="0">
              <a:solidFill>
                <a:schemeClr val="tx2">
                  <a:lumMod val="75000"/>
                </a:schemeClr>
              </a:solidFill>
              <a:latin typeface="Georgia" pitchFamily="18" charset="0"/>
            </a:rPr>
          </a:br>
          <a:r>
            <a:rPr lang="en-US" dirty="0" smtClean="0">
              <a:solidFill>
                <a:schemeClr val="tx2">
                  <a:lumMod val="75000"/>
                </a:schemeClr>
              </a:solidFill>
              <a:latin typeface="Georgia" pitchFamily="18" charset="0"/>
            </a:rPr>
            <a:t>    Setting Priorities and Planning for Change</a:t>
          </a:r>
          <a:endParaRPr lang="en-US" dirty="0">
            <a:solidFill>
              <a:schemeClr val="tx2">
                <a:lumMod val="75000"/>
              </a:schemeClr>
            </a:solidFill>
            <a:latin typeface="Georgia" pitchFamily="18" charset="0"/>
          </a:endParaRPr>
        </a:p>
      </dgm:t>
    </dgm:pt>
    <dgm:pt modelId="{CD3B38CF-BE67-4E1F-B966-A32CCA9292BE}" type="parTrans" cxnId="{D66C5D1C-0700-4458-9841-F302936C01B9}">
      <dgm:prSet/>
      <dgm:spPr/>
      <dgm:t>
        <a:bodyPr/>
        <a:lstStyle/>
        <a:p>
          <a:endParaRPr lang="en-US"/>
        </a:p>
      </dgm:t>
    </dgm:pt>
    <dgm:pt modelId="{5CC382CA-869D-46A4-85DE-A0373BDCA487}" type="sibTrans" cxnId="{D66C5D1C-0700-4458-9841-F302936C01B9}">
      <dgm:prSet/>
      <dgm:spPr/>
      <dgm:t>
        <a:bodyPr/>
        <a:lstStyle/>
        <a:p>
          <a:endParaRPr lang="en-US"/>
        </a:p>
      </dgm:t>
    </dgm:pt>
    <dgm:pt modelId="{500F703E-792E-4CB0-ADD3-D0996CD1FB4A}">
      <dgm:prSe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3   Identifying and collecting </a:t>
          </a:r>
          <a:br>
            <a:rPr lang="en-US" dirty="0" smtClean="0">
              <a:solidFill>
                <a:schemeClr val="tx2">
                  <a:lumMod val="75000"/>
                </a:schemeClr>
              </a:solidFill>
              <a:latin typeface="Georgia" pitchFamily="18" charset="0"/>
            </a:rPr>
          </a:br>
          <a:r>
            <a:rPr lang="en-US" dirty="0" smtClean="0">
              <a:solidFill>
                <a:schemeClr val="tx2">
                  <a:lumMod val="75000"/>
                </a:schemeClr>
              </a:solidFill>
              <a:latin typeface="Georgia" pitchFamily="18" charset="0"/>
            </a:rPr>
            <a:t>     data on student learning</a:t>
          </a:r>
          <a:endParaRPr lang="en-US" dirty="0">
            <a:solidFill>
              <a:schemeClr val="tx2">
                <a:lumMod val="75000"/>
              </a:schemeClr>
            </a:solidFill>
            <a:latin typeface="Georgia" pitchFamily="18" charset="0"/>
          </a:endParaRPr>
        </a:p>
      </dgm:t>
    </dgm:pt>
    <dgm:pt modelId="{0FEF6235-8630-4EF2-A518-2AA94C548322}" type="parTrans" cxnId="{5C6C14F1-F202-4D7F-8042-07314012B1DB}">
      <dgm:prSet/>
      <dgm:spPr/>
      <dgm:t>
        <a:bodyPr/>
        <a:lstStyle/>
        <a:p>
          <a:endParaRPr lang="en-US"/>
        </a:p>
      </dgm:t>
    </dgm:pt>
    <dgm:pt modelId="{8433D0FA-D6A5-4AB3-AD91-72533CC8FB89}" type="sibTrans" cxnId="{5C6C14F1-F202-4D7F-8042-07314012B1DB}">
      <dgm:prSet/>
      <dgm:spPr/>
      <dgm:t>
        <a:bodyPr/>
        <a:lstStyle/>
        <a:p>
          <a:endParaRPr lang="en-US"/>
        </a:p>
      </dgm:t>
    </dgm:pt>
    <dgm:pt modelId="{D9CFE196-BEF4-48B9-8A87-C8B21E2AD992}">
      <dgm:prSet/>
      <dgm:spPr>
        <a:solidFill>
          <a:schemeClr val="bg1"/>
        </a:solidFill>
        <a:ln>
          <a:solidFill>
            <a:schemeClr val="tx2">
              <a:lumMod val="75000"/>
            </a:schemeClr>
          </a:solidFill>
        </a:ln>
      </dgm:spPr>
      <dgm:t>
        <a:bodyPr/>
        <a:lstStyle/>
        <a:p>
          <a:r>
            <a:rPr lang="en-US" dirty="0" smtClean="0">
              <a:solidFill>
                <a:schemeClr val="tx2">
                  <a:lumMod val="75000"/>
                </a:schemeClr>
              </a:solidFill>
              <a:latin typeface="Georgia" pitchFamily="18" charset="0"/>
            </a:rPr>
            <a:t>4  Analyzing and Interpreting the Data</a:t>
          </a:r>
          <a:endParaRPr lang="en-US" dirty="0">
            <a:solidFill>
              <a:schemeClr val="tx2">
                <a:lumMod val="75000"/>
              </a:schemeClr>
            </a:solidFill>
            <a:latin typeface="Georgia" pitchFamily="18" charset="0"/>
          </a:endParaRPr>
        </a:p>
      </dgm:t>
    </dgm:pt>
    <dgm:pt modelId="{623D6146-78CD-4E84-8567-2A746F63206B}" type="parTrans" cxnId="{7701F320-F036-4841-AC94-921C2E8E2228}">
      <dgm:prSet/>
      <dgm:spPr/>
      <dgm:t>
        <a:bodyPr/>
        <a:lstStyle/>
        <a:p>
          <a:endParaRPr lang="en-US"/>
        </a:p>
      </dgm:t>
    </dgm:pt>
    <dgm:pt modelId="{7505524A-C3B2-435D-AC40-ECF3054DA838}" type="sibTrans" cxnId="{7701F320-F036-4841-AC94-921C2E8E2228}">
      <dgm:prSet/>
      <dgm:spPr/>
      <dgm:t>
        <a:bodyPr/>
        <a:lstStyle/>
        <a:p>
          <a:endParaRPr lang="en-US"/>
        </a:p>
      </dgm:t>
    </dgm:pt>
    <dgm:pt modelId="{E570B617-8B7A-425A-93FB-447FD27C9DAA}" type="pres">
      <dgm:prSet presAssocID="{FD1C327F-9AFF-4663-A456-77675B0773D7}" presName="outerComposite" presStyleCnt="0">
        <dgm:presLayoutVars>
          <dgm:chMax val="5"/>
          <dgm:dir/>
          <dgm:resizeHandles val="exact"/>
        </dgm:presLayoutVars>
      </dgm:prSet>
      <dgm:spPr/>
      <dgm:t>
        <a:bodyPr/>
        <a:lstStyle/>
        <a:p>
          <a:endParaRPr lang="en-US"/>
        </a:p>
      </dgm:t>
    </dgm:pt>
    <dgm:pt modelId="{1F86265C-677D-4221-B680-9FC0DB701994}" type="pres">
      <dgm:prSet presAssocID="{FD1C327F-9AFF-4663-A456-77675B0773D7}" presName="dummyMaxCanvas" presStyleCnt="0">
        <dgm:presLayoutVars/>
      </dgm:prSet>
      <dgm:spPr/>
    </dgm:pt>
    <dgm:pt modelId="{88C7819A-EEB2-4D64-9C1B-E3E0D2D73AC8}" type="pres">
      <dgm:prSet presAssocID="{FD1C327F-9AFF-4663-A456-77675B0773D7}" presName="FiveNodes_1" presStyleLbl="node1" presStyleIdx="0" presStyleCnt="5">
        <dgm:presLayoutVars>
          <dgm:bulletEnabled val="1"/>
        </dgm:presLayoutVars>
      </dgm:prSet>
      <dgm:spPr/>
      <dgm:t>
        <a:bodyPr/>
        <a:lstStyle/>
        <a:p>
          <a:endParaRPr lang="en-US"/>
        </a:p>
      </dgm:t>
    </dgm:pt>
    <dgm:pt modelId="{66EAA648-83CE-4776-9F91-13E0323F7919}" type="pres">
      <dgm:prSet presAssocID="{FD1C327F-9AFF-4663-A456-77675B0773D7}" presName="FiveNodes_2" presStyleLbl="node1" presStyleIdx="1" presStyleCnt="5">
        <dgm:presLayoutVars>
          <dgm:bulletEnabled val="1"/>
        </dgm:presLayoutVars>
      </dgm:prSet>
      <dgm:spPr/>
      <dgm:t>
        <a:bodyPr/>
        <a:lstStyle/>
        <a:p>
          <a:endParaRPr lang="en-US"/>
        </a:p>
      </dgm:t>
    </dgm:pt>
    <dgm:pt modelId="{28729A62-CA73-4B99-888F-CA15034F4930}" type="pres">
      <dgm:prSet presAssocID="{FD1C327F-9AFF-4663-A456-77675B0773D7}" presName="FiveNodes_3" presStyleLbl="node1" presStyleIdx="2" presStyleCnt="5">
        <dgm:presLayoutVars>
          <dgm:bulletEnabled val="1"/>
        </dgm:presLayoutVars>
      </dgm:prSet>
      <dgm:spPr/>
      <dgm:t>
        <a:bodyPr/>
        <a:lstStyle/>
        <a:p>
          <a:endParaRPr lang="en-US"/>
        </a:p>
      </dgm:t>
    </dgm:pt>
    <dgm:pt modelId="{E4B9B03B-C6AD-488A-9BB6-6A833B022865}" type="pres">
      <dgm:prSet presAssocID="{FD1C327F-9AFF-4663-A456-77675B0773D7}" presName="FiveNodes_4" presStyleLbl="node1" presStyleIdx="3" presStyleCnt="5">
        <dgm:presLayoutVars>
          <dgm:bulletEnabled val="1"/>
        </dgm:presLayoutVars>
      </dgm:prSet>
      <dgm:spPr/>
      <dgm:t>
        <a:bodyPr/>
        <a:lstStyle/>
        <a:p>
          <a:endParaRPr lang="en-US"/>
        </a:p>
      </dgm:t>
    </dgm:pt>
    <dgm:pt modelId="{E51AA720-2F28-443E-B7FC-EC2CF3385397}" type="pres">
      <dgm:prSet presAssocID="{FD1C327F-9AFF-4663-A456-77675B0773D7}" presName="FiveNodes_5" presStyleLbl="node1" presStyleIdx="4" presStyleCnt="5">
        <dgm:presLayoutVars>
          <dgm:bulletEnabled val="1"/>
        </dgm:presLayoutVars>
      </dgm:prSet>
      <dgm:spPr/>
      <dgm:t>
        <a:bodyPr/>
        <a:lstStyle/>
        <a:p>
          <a:endParaRPr lang="en-US"/>
        </a:p>
      </dgm:t>
    </dgm:pt>
    <dgm:pt modelId="{22E99CA2-7CA2-4AAD-BAEF-2ADE4EACB866}" type="pres">
      <dgm:prSet presAssocID="{FD1C327F-9AFF-4663-A456-77675B0773D7}" presName="FiveConn_1-2" presStyleLbl="fgAccFollowNode1" presStyleIdx="0" presStyleCnt="4">
        <dgm:presLayoutVars>
          <dgm:bulletEnabled val="1"/>
        </dgm:presLayoutVars>
      </dgm:prSet>
      <dgm:spPr/>
      <dgm:t>
        <a:bodyPr/>
        <a:lstStyle/>
        <a:p>
          <a:endParaRPr lang="en-US"/>
        </a:p>
      </dgm:t>
    </dgm:pt>
    <dgm:pt modelId="{AFBD53C3-CF8D-40A1-981B-DC648FA2AA9F}" type="pres">
      <dgm:prSet presAssocID="{FD1C327F-9AFF-4663-A456-77675B0773D7}" presName="FiveConn_2-3" presStyleLbl="fgAccFollowNode1" presStyleIdx="1" presStyleCnt="4">
        <dgm:presLayoutVars>
          <dgm:bulletEnabled val="1"/>
        </dgm:presLayoutVars>
      </dgm:prSet>
      <dgm:spPr/>
      <dgm:t>
        <a:bodyPr/>
        <a:lstStyle/>
        <a:p>
          <a:endParaRPr lang="en-US"/>
        </a:p>
      </dgm:t>
    </dgm:pt>
    <dgm:pt modelId="{545B008F-0480-4125-B66B-35858ACE24C7}" type="pres">
      <dgm:prSet presAssocID="{FD1C327F-9AFF-4663-A456-77675B0773D7}" presName="FiveConn_3-4" presStyleLbl="fgAccFollowNode1" presStyleIdx="2" presStyleCnt="4">
        <dgm:presLayoutVars>
          <dgm:bulletEnabled val="1"/>
        </dgm:presLayoutVars>
      </dgm:prSet>
      <dgm:spPr/>
      <dgm:t>
        <a:bodyPr/>
        <a:lstStyle/>
        <a:p>
          <a:endParaRPr lang="en-US"/>
        </a:p>
      </dgm:t>
    </dgm:pt>
    <dgm:pt modelId="{49D3E59F-76D6-4406-9DBC-DA118AD52FD0}" type="pres">
      <dgm:prSet presAssocID="{FD1C327F-9AFF-4663-A456-77675B0773D7}" presName="FiveConn_4-5" presStyleLbl="fgAccFollowNode1" presStyleIdx="3" presStyleCnt="4">
        <dgm:presLayoutVars>
          <dgm:bulletEnabled val="1"/>
        </dgm:presLayoutVars>
      </dgm:prSet>
      <dgm:spPr/>
      <dgm:t>
        <a:bodyPr/>
        <a:lstStyle/>
        <a:p>
          <a:endParaRPr lang="en-US"/>
        </a:p>
      </dgm:t>
    </dgm:pt>
    <dgm:pt modelId="{014A057A-316F-4239-8D34-A6BCC69D63ED}" type="pres">
      <dgm:prSet presAssocID="{FD1C327F-9AFF-4663-A456-77675B0773D7}" presName="FiveNodes_1_text" presStyleLbl="node1" presStyleIdx="4" presStyleCnt="5">
        <dgm:presLayoutVars>
          <dgm:bulletEnabled val="1"/>
        </dgm:presLayoutVars>
      </dgm:prSet>
      <dgm:spPr/>
      <dgm:t>
        <a:bodyPr/>
        <a:lstStyle/>
        <a:p>
          <a:endParaRPr lang="en-US"/>
        </a:p>
      </dgm:t>
    </dgm:pt>
    <dgm:pt modelId="{BBB66F02-1B7D-46F4-9070-BDF36553D7EB}" type="pres">
      <dgm:prSet presAssocID="{FD1C327F-9AFF-4663-A456-77675B0773D7}" presName="FiveNodes_2_text" presStyleLbl="node1" presStyleIdx="4" presStyleCnt="5">
        <dgm:presLayoutVars>
          <dgm:bulletEnabled val="1"/>
        </dgm:presLayoutVars>
      </dgm:prSet>
      <dgm:spPr/>
      <dgm:t>
        <a:bodyPr/>
        <a:lstStyle/>
        <a:p>
          <a:endParaRPr lang="en-US"/>
        </a:p>
      </dgm:t>
    </dgm:pt>
    <dgm:pt modelId="{6EBB0B98-401D-4F93-8BB3-672AC9721F6A}" type="pres">
      <dgm:prSet presAssocID="{FD1C327F-9AFF-4663-A456-77675B0773D7}" presName="FiveNodes_3_text" presStyleLbl="node1" presStyleIdx="4" presStyleCnt="5">
        <dgm:presLayoutVars>
          <dgm:bulletEnabled val="1"/>
        </dgm:presLayoutVars>
      </dgm:prSet>
      <dgm:spPr/>
      <dgm:t>
        <a:bodyPr/>
        <a:lstStyle/>
        <a:p>
          <a:endParaRPr lang="en-US"/>
        </a:p>
      </dgm:t>
    </dgm:pt>
    <dgm:pt modelId="{136F6400-8134-419F-8736-5AF98AB17AC7}" type="pres">
      <dgm:prSet presAssocID="{FD1C327F-9AFF-4663-A456-77675B0773D7}" presName="FiveNodes_4_text" presStyleLbl="node1" presStyleIdx="4" presStyleCnt="5">
        <dgm:presLayoutVars>
          <dgm:bulletEnabled val="1"/>
        </dgm:presLayoutVars>
      </dgm:prSet>
      <dgm:spPr/>
      <dgm:t>
        <a:bodyPr/>
        <a:lstStyle/>
        <a:p>
          <a:endParaRPr lang="en-US"/>
        </a:p>
      </dgm:t>
    </dgm:pt>
    <dgm:pt modelId="{37A6E91F-B6F0-4631-A3D0-29C7804061A3}" type="pres">
      <dgm:prSet presAssocID="{FD1C327F-9AFF-4663-A456-77675B0773D7}" presName="FiveNodes_5_text" presStyleLbl="node1" presStyleIdx="4" presStyleCnt="5">
        <dgm:presLayoutVars>
          <dgm:bulletEnabled val="1"/>
        </dgm:presLayoutVars>
      </dgm:prSet>
      <dgm:spPr/>
      <dgm:t>
        <a:bodyPr/>
        <a:lstStyle/>
        <a:p>
          <a:endParaRPr lang="en-US"/>
        </a:p>
      </dgm:t>
    </dgm:pt>
  </dgm:ptLst>
  <dgm:cxnLst>
    <dgm:cxn modelId="{4782D706-C8F2-4569-A773-7C88E0254D79}" srcId="{FD1C327F-9AFF-4663-A456-77675B0773D7}" destId="{63AAC125-F642-4966-A6FD-18367737264D}" srcOrd="0" destOrd="0" parTransId="{B583EA7A-BBFE-4093-A4A3-17035580D81D}" sibTransId="{6770DAA1-E8FE-4918-B343-1A1B040DBB84}"/>
    <dgm:cxn modelId="{96E9F721-4E65-4D88-B1D5-250F4AED56B6}" srcId="{FD1C327F-9AFF-4663-A456-77675B0773D7}" destId="{F5BB9189-DB2C-45B0-94D8-0C315B413065}" srcOrd="1" destOrd="0" parTransId="{1E510A65-6DC6-40DE-9E4B-0971CC7B55C3}" sibTransId="{139079B3-3601-41CC-833E-9C5F133D9EC6}"/>
    <dgm:cxn modelId="{6E1900B9-F5B8-469F-9554-9251BE19BA36}" type="presOf" srcId="{500F703E-792E-4CB0-ADD3-D0996CD1FB4A}" destId="{6EBB0B98-401D-4F93-8BB3-672AC9721F6A}" srcOrd="1" destOrd="0" presId="urn:microsoft.com/office/officeart/2005/8/layout/vProcess5"/>
    <dgm:cxn modelId="{2EB47F52-D45B-4988-A85B-D6BA4ACA6864}" type="presOf" srcId="{63AAC125-F642-4966-A6FD-18367737264D}" destId="{88C7819A-EEB2-4D64-9C1B-E3E0D2D73AC8}" srcOrd="0" destOrd="0" presId="urn:microsoft.com/office/officeart/2005/8/layout/vProcess5"/>
    <dgm:cxn modelId="{76938146-1AF9-4EDB-A8AC-0102292171BB}" type="presOf" srcId="{8433D0FA-D6A5-4AB3-AD91-72533CC8FB89}" destId="{545B008F-0480-4125-B66B-35858ACE24C7}" srcOrd="0" destOrd="0" presId="urn:microsoft.com/office/officeart/2005/8/layout/vProcess5"/>
    <dgm:cxn modelId="{2F15D8B4-69F2-4095-A154-47A2588E12DE}" type="presOf" srcId="{F5BB9189-DB2C-45B0-94D8-0C315B413065}" destId="{BBB66F02-1B7D-46F4-9070-BDF36553D7EB}" srcOrd="1" destOrd="0" presId="urn:microsoft.com/office/officeart/2005/8/layout/vProcess5"/>
    <dgm:cxn modelId="{7701F320-F036-4841-AC94-921C2E8E2228}" srcId="{FD1C327F-9AFF-4663-A456-77675B0773D7}" destId="{D9CFE196-BEF4-48B9-8A87-C8B21E2AD992}" srcOrd="3" destOrd="0" parTransId="{623D6146-78CD-4E84-8567-2A746F63206B}" sibTransId="{7505524A-C3B2-435D-AC40-ECF3054DA838}"/>
    <dgm:cxn modelId="{06B62133-106D-4DF9-8A6A-28D96EEA1046}" type="presOf" srcId="{139079B3-3601-41CC-833E-9C5F133D9EC6}" destId="{AFBD53C3-CF8D-40A1-981B-DC648FA2AA9F}" srcOrd="0" destOrd="0" presId="urn:microsoft.com/office/officeart/2005/8/layout/vProcess5"/>
    <dgm:cxn modelId="{AAD48673-08F8-4C0A-AFB3-C6E9AAA52055}" type="presOf" srcId="{25E5520E-2817-4174-8E60-AE3FCF25C550}" destId="{E51AA720-2F28-443E-B7FC-EC2CF3385397}" srcOrd="0" destOrd="0" presId="urn:microsoft.com/office/officeart/2005/8/layout/vProcess5"/>
    <dgm:cxn modelId="{D66C5D1C-0700-4458-9841-F302936C01B9}" srcId="{FD1C327F-9AFF-4663-A456-77675B0773D7}" destId="{25E5520E-2817-4174-8E60-AE3FCF25C550}" srcOrd="4" destOrd="0" parTransId="{CD3B38CF-BE67-4E1F-B966-A32CCA9292BE}" sibTransId="{5CC382CA-869D-46A4-85DE-A0373BDCA487}"/>
    <dgm:cxn modelId="{0B2F0061-DB7E-4100-AD4F-25C2B5084677}" type="presOf" srcId="{D9CFE196-BEF4-48B9-8A87-C8B21E2AD992}" destId="{136F6400-8134-419F-8736-5AF98AB17AC7}" srcOrd="1" destOrd="0" presId="urn:microsoft.com/office/officeart/2005/8/layout/vProcess5"/>
    <dgm:cxn modelId="{5C6C14F1-F202-4D7F-8042-07314012B1DB}" srcId="{FD1C327F-9AFF-4663-A456-77675B0773D7}" destId="{500F703E-792E-4CB0-ADD3-D0996CD1FB4A}" srcOrd="2" destOrd="0" parTransId="{0FEF6235-8630-4EF2-A518-2AA94C548322}" sibTransId="{8433D0FA-D6A5-4AB3-AD91-72533CC8FB89}"/>
    <dgm:cxn modelId="{2C0EC7F7-DD9A-4EC3-9E26-7335CB87406A}" type="presOf" srcId="{25E5520E-2817-4174-8E60-AE3FCF25C550}" destId="{37A6E91F-B6F0-4631-A3D0-29C7804061A3}" srcOrd="1" destOrd="0" presId="urn:microsoft.com/office/officeart/2005/8/layout/vProcess5"/>
    <dgm:cxn modelId="{0372FA5E-B2CC-4448-A7D6-7B7CD71D7118}" type="presOf" srcId="{D9CFE196-BEF4-48B9-8A87-C8B21E2AD992}" destId="{E4B9B03B-C6AD-488A-9BB6-6A833B022865}" srcOrd="0" destOrd="0" presId="urn:microsoft.com/office/officeart/2005/8/layout/vProcess5"/>
    <dgm:cxn modelId="{5A6C4EAC-166C-49E3-9733-9ABB7EDACAF1}" type="presOf" srcId="{6770DAA1-E8FE-4918-B343-1A1B040DBB84}" destId="{22E99CA2-7CA2-4AAD-BAEF-2ADE4EACB866}" srcOrd="0" destOrd="0" presId="urn:microsoft.com/office/officeart/2005/8/layout/vProcess5"/>
    <dgm:cxn modelId="{BF25462F-1F74-4F4F-91CA-3C9EF5D5B9DB}" type="presOf" srcId="{F5BB9189-DB2C-45B0-94D8-0C315B413065}" destId="{66EAA648-83CE-4776-9F91-13E0323F7919}" srcOrd="0" destOrd="0" presId="urn:microsoft.com/office/officeart/2005/8/layout/vProcess5"/>
    <dgm:cxn modelId="{2F3EFF74-95E5-42AC-B245-51A604673850}" type="presOf" srcId="{63AAC125-F642-4966-A6FD-18367737264D}" destId="{014A057A-316F-4239-8D34-A6BCC69D63ED}" srcOrd="1" destOrd="0" presId="urn:microsoft.com/office/officeart/2005/8/layout/vProcess5"/>
    <dgm:cxn modelId="{1E9A1A11-BC15-4B5B-BAD8-37F95BCCAC4B}" type="presOf" srcId="{7505524A-C3B2-435D-AC40-ECF3054DA838}" destId="{49D3E59F-76D6-4406-9DBC-DA118AD52FD0}" srcOrd="0" destOrd="0" presId="urn:microsoft.com/office/officeart/2005/8/layout/vProcess5"/>
    <dgm:cxn modelId="{0B49A0C8-DD01-4956-9663-4A83BAB00B88}" type="presOf" srcId="{500F703E-792E-4CB0-ADD3-D0996CD1FB4A}" destId="{28729A62-CA73-4B99-888F-CA15034F4930}" srcOrd="0" destOrd="0" presId="urn:microsoft.com/office/officeart/2005/8/layout/vProcess5"/>
    <dgm:cxn modelId="{20098AEC-381B-493F-A97D-6EBD5F27A68D}" type="presOf" srcId="{FD1C327F-9AFF-4663-A456-77675B0773D7}" destId="{E570B617-8B7A-425A-93FB-447FD27C9DAA}" srcOrd="0" destOrd="0" presId="urn:microsoft.com/office/officeart/2005/8/layout/vProcess5"/>
    <dgm:cxn modelId="{5622CB0D-8979-47C2-87DF-0C31B99FDE11}" type="presParOf" srcId="{E570B617-8B7A-425A-93FB-447FD27C9DAA}" destId="{1F86265C-677D-4221-B680-9FC0DB701994}" srcOrd="0" destOrd="0" presId="urn:microsoft.com/office/officeart/2005/8/layout/vProcess5"/>
    <dgm:cxn modelId="{C9EF7D1C-BBF2-478C-BFB8-CD6DF85E2281}" type="presParOf" srcId="{E570B617-8B7A-425A-93FB-447FD27C9DAA}" destId="{88C7819A-EEB2-4D64-9C1B-E3E0D2D73AC8}" srcOrd="1" destOrd="0" presId="urn:microsoft.com/office/officeart/2005/8/layout/vProcess5"/>
    <dgm:cxn modelId="{75F23907-00B6-43B1-9DC3-735983DC49A7}" type="presParOf" srcId="{E570B617-8B7A-425A-93FB-447FD27C9DAA}" destId="{66EAA648-83CE-4776-9F91-13E0323F7919}" srcOrd="2" destOrd="0" presId="urn:microsoft.com/office/officeart/2005/8/layout/vProcess5"/>
    <dgm:cxn modelId="{46D42045-379D-45B7-9895-6DC6B8271E3B}" type="presParOf" srcId="{E570B617-8B7A-425A-93FB-447FD27C9DAA}" destId="{28729A62-CA73-4B99-888F-CA15034F4930}" srcOrd="3" destOrd="0" presId="urn:microsoft.com/office/officeart/2005/8/layout/vProcess5"/>
    <dgm:cxn modelId="{DC144285-5A51-4E28-BE48-61DBCB8FE9A3}" type="presParOf" srcId="{E570B617-8B7A-425A-93FB-447FD27C9DAA}" destId="{E4B9B03B-C6AD-488A-9BB6-6A833B022865}" srcOrd="4" destOrd="0" presId="urn:microsoft.com/office/officeart/2005/8/layout/vProcess5"/>
    <dgm:cxn modelId="{DF465E7B-2228-4F8C-9A12-26932C8B0F13}" type="presParOf" srcId="{E570B617-8B7A-425A-93FB-447FD27C9DAA}" destId="{E51AA720-2F28-443E-B7FC-EC2CF3385397}" srcOrd="5" destOrd="0" presId="urn:microsoft.com/office/officeart/2005/8/layout/vProcess5"/>
    <dgm:cxn modelId="{67186935-2583-4EFD-964F-2629F0202444}" type="presParOf" srcId="{E570B617-8B7A-425A-93FB-447FD27C9DAA}" destId="{22E99CA2-7CA2-4AAD-BAEF-2ADE4EACB866}" srcOrd="6" destOrd="0" presId="urn:microsoft.com/office/officeart/2005/8/layout/vProcess5"/>
    <dgm:cxn modelId="{0F0C1358-5AF6-4335-8F98-639B528BC1ED}" type="presParOf" srcId="{E570B617-8B7A-425A-93FB-447FD27C9DAA}" destId="{AFBD53C3-CF8D-40A1-981B-DC648FA2AA9F}" srcOrd="7" destOrd="0" presId="urn:microsoft.com/office/officeart/2005/8/layout/vProcess5"/>
    <dgm:cxn modelId="{7FAA397D-6F0B-4763-9488-0A493627BD1E}" type="presParOf" srcId="{E570B617-8B7A-425A-93FB-447FD27C9DAA}" destId="{545B008F-0480-4125-B66B-35858ACE24C7}" srcOrd="8" destOrd="0" presId="urn:microsoft.com/office/officeart/2005/8/layout/vProcess5"/>
    <dgm:cxn modelId="{BE2D36E3-2341-4954-9BCF-3FDBA75020C8}" type="presParOf" srcId="{E570B617-8B7A-425A-93FB-447FD27C9DAA}" destId="{49D3E59F-76D6-4406-9DBC-DA118AD52FD0}" srcOrd="9" destOrd="0" presId="urn:microsoft.com/office/officeart/2005/8/layout/vProcess5"/>
    <dgm:cxn modelId="{9FEC4A72-0AAC-4AED-9F0F-ABF3E44FD004}" type="presParOf" srcId="{E570B617-8B7A-425A-93FB-447FD27C9DAA}" destId="{014A057A-316F-4239-8D34-A6BCC69D63ED}" srcOrd="10" destOrd="0" presId="urn:microsoft.com/office/officeart/2005/8/layout/vProcess5"/>
    <dgm:cxn modelId="{5E68FD11-B6A3-4BC4-B6A7-406AABC5887B}" type="presParOf" srcId="{E570B617-8B7A-425A-93FB-447FD27C9DAA}" destId="{BBB66F02-1B7D-46F4-9070-BDF36553D7EB}" srcOrd="11" destOrd="0" presId="urn:microsoft.com/office/officeart/2005/8/layout/vProcess5"/>
    <dgm:cxn modelId="{399432E5-052F-4393-9FA9-31E86B4359DF}" type="presParOf" srcId="{E570B617-8B7A-425A-93FB-447FD27C9DAA}" destId="{6EBB0B98-401D-4F93-8BB3-672AC9721F6A}" srcOrd="12" destOrd="0" presId="urn:microsoft.com/office/officeart/2005/8/layout/vProcess5"/>
    <dgm:cxn modelId="{3607858C-D7FA-496D-AFF7-914634AEFFBB}" type="presParOf" srcId="{E570B617-8B7A-425A-93FB-447FD27C9DAA}" destId="{136F6400-8134-419F-8736-5AF98AB17AC7}" srcOrd="13" destOrd="0" presId="urn:microsoft.com/office/officeart/2005/8/layout/vProcess5"/>
    <dgm:cxn modelId="{C6AA3E8C-465A-41C2-83ED-BD3B5ECDED38}" type="presParOf" srcId="{E570B617-8B7A-425A-93FB-447FD27C9DAA}" destId="{37A6E91F-B6F0-4631-A3D0-29C7804061A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FF61F-2DB8-411A-980E-46A40B3B688D}" type="doc">
      <dgm:prSet loTypeId="urn:microsoft.com/office/officeart/2005/8/layout/venn1" loCatId="relationship" qsTypeId="urn:microsoft.com/office/officeart/2005/8/quickstyle/simple1" qsCatId="simple" csTypeId="urn:microsoft.com/office/officeart/2005/8/colors/accent1_2" csCatId="accent1" phldr="1"/>
      <dgm:spPr/>
    </dgm:pt>
    <dgm:pt modelId="{2FBC3C92-B620-4410-AF88-49FD16651BB9}">
      <dgm:prSet phldrT="[Text]"/>
      <dgm:spPr>
        <a:solidFill>
          <a:schemeClr val="accent1"/>
        </a:solidFill>
      </dgm:spPr>
      <dgm:t>
        <a:bodyPr/>
        <a:lstStyle/>
        <a:p>
          <a:r>
            <a:rPr lang="en-US" dirty="0" smtClean="0"/>
            <a:t>Cognitive / Knowledge</a:t>
          </a:r>
        </a:p>
      </dgm:t>
    </dgm:pt>
    <dgm:pt modelId="{0B96708D-CB3A-47B2-91B8-250359AF8B36}" type="parTrans" cxnId="{C00D0302-E05F-45DC-AE04-C51C0A3FD144}">
      <dgm:prSet/>
      <dgm:spPr/>
      <dgm:t>
        <a:bodyPr/>
        <a:lstStyle/>
        <a:p>
          <a:endParaRPr lang="en-US"/>
        </a:p>
      </dgm:t>
    </dgm:pt>
    <dgm:pt modelId="{F6E59209-411B-4743-ACB6-C205540B46C0}" type="sibTrans" cxnId="{C00D0302-E05F-45DC-AE04-C51C0A3FD144}">
      <dgm:prSet/>
      <dgm:spPr/>
      <dgm:t>
        <a:bodyPr/>
        <a:lstStyle/>
        <a:p>
          <a:endParaRPr lang="en-US"/>
        </a:p>
      </dgm:t>
    </dgm:pt>
    <dgm:pt modelId="{9D3E990A-CFA5-43AC-9D2F-C52255F5002B}">
      <dgm:prSet phldrT="[Text]"/>
      <dgm:spPr>
        <a:solidFill>
          <a:schemeClr val="accent5">
            <a:lumMod val="75000"/>
            <a:alpha val="50000"/>
          </a:schemeClr>
        </a:solidFill>
      </dgm:spPr>
      <dgm:t>
        <a:bodyPr/>
        <a:lstStyle/>
        <a:p>
          <a:r>
            <a:rPr lang="en-US" dirty="0" smtClean="0"/>
            <a:t>Affective / Habits of Mind</a:t>
          </a:r>
          <a:endParaRPr lang="en-US" dirty="0"/>
        </a:p>
      </dgm:t>
    </dgm:pt>
    <dgm:pt modelId="{59190C0E-70D3-45A9-8FB0-A90F6584A57C}" type="parTrans" cxnId="{F3512681-5EAD-49E3-9633-36A2AAC693C3}">
      <dgm:prSet/>
      <dgm:spPr/>
      <dgm:t>
        <a:bodyPr/>
        <a:lstStyle/>
        <a:p>
          <a:endParaRPr lang="en-US"/>
        </a:p>
      </dgm:t>
    </dgm:pt>
    <dgm:pt modelId="{A1A59FEC-8124-40D6-B905-1214F5B33F38}" type="sibTrans" cxnId="{F3512681-5EAD-49E3-9633-36A2AAC693C3}">
      <dgm:prSet/>
      <dgm:spPr/>
      <dgm:t>
        <a:bodyPr/>
        <a:lstStyle/>
        <a:p>
          <a:endParaRPr lang="en-US"/>
        </a:p>
      </dgm:t>
    </dgm:pt>
    <dgm:pt modelId="{90DDF6AA-875B-4F06-B834-F2D2C0B4BF2D}">
      <dgm:prSet phldrT="[Text]"/>
      <dgm:spPr>
        <a:solidFill>
          <a:schemeClr val="accent2">
            <a:lumMod val="75000"/>
            <a:alpha val="50000"/>
          </a:schemeClr>
        </a:solidFill>
      </dgm:spPr>
      <dgm:t>
        <a:bodyPr/>
        <a:lstStyle/>
        <a:p>
          <a:r>
            <a:rPr lang="en-US" dirty="0" smtClean="0"/>
            <a:t>Psychomotor / Physical Skills</a:t>
          </a:r>
          <a:endParaRPr lang="en-US" dirty="0"/>
        </a:p>
      </dgm:t>
    </dgm:pt>
    <dgm:pt modelId="{CC24C835-A1EB-476F-8B80-9407207DCE6F}" type="parTrans" cxnId="{CE288C4F-6238-4984-A5B8-7190589688D1}">
      <dgm:prSet/>
      <dgm:spPr/>
      <dgm:t>
        <a:bodyPr/>
        <a:lstStyle/>
        <a:p>
          <a:endParaRPr lang="en-US"/>
        </a:p>
      </dgm:t>
    </dgm:pt>
    <dgm:pt modelId="{8541DBDF-6D1C-4385-9FAF-BD9C2F9F9A0C}" type="sibTrans" cxnId="{CE288C4F-6238-4984-A5B8-7190589688D1}">
      <dgm:prSet/>
      <dgm:spPr/>
      <dgm:t>
        <a:bodyPr/>
        <a:lstStyle/>
        <a:p>
          <a:endParaRPr lang="en-US"/>
        </a:p>
      </dgm:t>
    </dgm:pt>
    <dgm:pt modelId="{484E0BBB-EE75-4234-99BA-E878CBA5DA58}" type="pres">
      <dgm:prSet presAssocID="{FE5FF61F-2DB8-411A-980E-46A40B3B688D}" presName="compositeShape" presStyleCnt="0">
        <dgm:presLayoutVars>
          <dgm:chMax val="7"/>
          <dgm:dir/>
          <dgm:resizeHandles val="exact"/>
        </dgm:presLayoutVars>
      </dgm:prSet>
      <dgm:spPr/>
    </dgm:pt>
    <dgm:pt modelId="{9D8FB777-A858-454D-BABC-4376729AC090}" type="pres">
      <dgm:prSet presAssocID="{2FBC3C92-B620-4410-AF88-49FD16651BB9}" presName="circ1" presStyleLbl="vennNode1" presStyleIdx="0" presStyleCnt="3"/>
      <dgm:spPr/>
      <dgm:t>
        <a:bodyPr/>
        <a:lstStyle/>
        <a:p>
          <a:endParaRPr lang="en-US"/>
        </a:p>
      </dgm:t>
    </dgm:pt>
    <dgm:pt modelId="{839BD439-2838-4E29-A374-2A5E1B0D10F6}" type="pres">
      <dgm:prSet presAssocID="{2FBC3C92-B620-4410-AF88-49FD16651BB9}" presName="circ1Tx" presStyleLbl="revTx" presStyleIdx="0" presStyleCnt="0">
        <dgm:presLayoutVars>
          <dgm:chMax val="0"/>
          <dgm:chPref val="0"/>
          <dgm:bulletEnabled val="1"/>
        </dgm:presLayoutVars>
      </dgm:prSet>
      <dgm:spPr/>
      <dgm:t>
        <a:bodyPr/>
        <a:lstStyle/>
        <a:p>
          <a:endParaRPr lang="en-US"/>
        </a:p>
      </dgm:t>
    </dgm:pt>
    <dgm:pt modelId="{651EF2C5-4C84-453F-BEBD-5EEA25D37C61}" type="pres">
      <dgm:prSet presAssocID="{9D3E990A-CFA5-43AC-9D2F-C52255F5002B}" presName="circ2" presStyleLbl="vennNode1" presStyleIdx="1" presStyleCnt="3"/>
      <dgm:spPr/>
      <dgm:t>
        <a:bodyPr/>
        <a:lstStyle/>
        <a:p>
          <a:endParaRPr lang="en-US"/>
        </a:p>
      </dgm:t>
    </dgm:pt>
    <dgm:pt modelId="{8B2C9A28-129A-45F9-AE2B-EE78C273899A}" type="pres">
      <dgm:prSet presAssocID="{9D3E990A-CFA5-43AC-9D2F-C52255F5002B}" presName="circ2Tx" presStyleLbl="revTx" presStyleIdx="0" presStyleCnt="0">
        <dgm:presLayoutVars>
          <dgm:chMax val="0"/>
          <dgm:chPref val="0"/>
          <dgm:bulletEnabled val="1"/>
        </dgm:presLayoutVars>
      </dgm:prSet>
      <dgm:spPr/>
      <dgm:t>
        <a:bodyPr/>
        <a:lstStyle/>
        <a:p>
          <a:endParaRPr lang="en-US"/>
        </a:p>
      </dgm:t>
    </dgm:pt>
    <dgm:pt modelId="{37D10BB4-1026-4600-A49C-4BB7C7841F4F}" type="pres">
      <dgm:prSet presAssocID="{90DDF6AA-875B-4F06-B834-F2D2C0B4BF2D}" presName="circ3" presStyleLbl="vennNode1" presStyleIdx="2" presStyleCnt="3"/>
      <dgm:spPr/>
      <dgm:t>
        <a:bodyPr/>
        <a:lstStyle/>
        <a:p>
          <a:endParaRPr lang="en-US"/>
        </a:p>
      </dgm:t>
    </dgm:pt>
    <dgm:pt modelId="{6B3FA775-77D9-4074-9459-849CE4EFBA68}" type="pres">
      <dgm:prSet presAssocID="{90DDF6AA-875B-4F06-B834-F2D2C0B4BF2D}" presName="circ3Tx" presStyleLbl="revTx" presStyleIdx="0" presStyleCnt="0">
        <dgm:presLayoutVars>
          <dgm:chMax val="0"/>
          <dgm:chPref val="0"/>
          <dgm:bulletEnabled val="1"/>
        </dgm:presLayoutVars>
      </dgm:prSet>
      <dgm:spPr/>
      <dgm:t>
        <a:bodyPr/>
        <a:lstStyle/>
        <a:p>
          <a:endParaRPr lang="en-US"/>
        </a:p>
      </dgm:t>
    </dgm:pt>
  </dgm:ptLst>
  <dgm:cxnLst>
    <dgm:cxn modelId="{CE288C4F-6238-4984-A5B8-7190589688D1}" srcId="{FE5FF61F-2DB8-411A-980E-46A40B3B688D}" destId="{90DDF6AA-875B-4F06-B834-F2D2C0B4BF2D}" srcOrd="2" destOrd="0" parTransId="{CC24C835-A1EB-476F-8B80-9407207DCE6F}" sibTransId="{8541DBDF-6D1C-4385-9FAF-BD9C2F9F9A0C}"/>
    <dgm:cxn modelId="{C00D0302-E05F-45DC-AE04-C51C0A3FD144}" srcId="{FE5FF61F-2DB8-411A-980E-46A40B3B688D}" destId="{2FBC3C92-B620-4410-AF88-49FD16651BB9}" srcOrd="0" destOrd="0" parTransId="{0B96708D-CB3A-47B2-91B8-250359AF8B36}" sibTransId="{F6E59209-411B-4743-ACB6-C205540B46C0}"/>
    <dgm:cxn modelId="{48618C3C-4E3F-4CAB-9CA5-42FAA8A2F716}" type="presOf" srcId="{FE5FF61F-2DB8-411A-980E-46A40B3B688D}" destId="{484E0BBB-EE75-4234-99BA-E878CBA5DA58}" srcOrd="0" destOrd="0" presId="urn:microsoft.com/office/officeart/2005/8/layout/venn1"/>
    <dgm:cxn modelId="{F3512681-5EAD-49E3-9633-36A2AAC693C3}" srcId="{FE5FF61F-2DB8-411A-980E-46A40B3B688D}" destId="{9D3E990A-CFA5-43AC-9D2F-C52255F5002B}" srcOrd="1" destOrd="0" parTransId="{59190C0E-70D3-45A9-8FB0-A90F6584A57C}" sibTransId="{A1A59FEC-8124-40D6-B905-1214F5B33F38}"/>
    <dgm:cxn modelId="{4E8D8B3B-8B8B-476D-AD2C-856A3409FACD}" type="presOf" srcId="{9D3E990A-CFA5-43AC-9D2F-C52255F5002B}" destId="{8B2C9A28-129A-45F9-AE2B-EE78C273899A}" srcOrd="1" destOrd="0" presId="urn:microsoft.com/office/officeart/2005/8/layout/venn1"/>
    <dgm:cxn modelId="{C9A49578-0457-4964-A038-5A88E1CBF5DB}" type="presOf" srcId="{2FBC3C92-B620-4410-AF88-49FD16651BB9}" destId="{839BD439-2838-4E29-A374-2A5E1B0D10F6}" srcOrd="1" destOrd="0" presId="urn:microsoft.com/office/officeart/2005/8/layout/venn1"/>
    <dgm:cxn modelId="{6057C4CD-D1AF-45FE-9E3B-CE37B460BA3D}" type="presOf" srcId="{2FBC3C92-B620-4410-AF88-49FD16651BB9}" destId="{9D8FB777-A858-454D-BABC-4376729AC090}" srcOrd="0" destOrd="0" presId="urn:microsoft.com/office/officeart/2005/8/layout/venn1"/>
    <dgm:cxn modelId="{8AB9E1DE-FF24-421B-8BD4-391517FFB649}" type="presOf" srcId="{9D3E990A-CFA5-43AC-9D2F-C52255F5002B}" destId="{651EF2C5-4C84-453F-BEBD-5EEA25D37C61}" srcOrd="0" destOrd="0" presId="urn:microsoft.com/office/officeart/2005/8/layout/venn1"/>
    <dgm:cxn modelId="{A94C85F4-9355-429A-8F2F-235983EAD634}" type="presOf" srcId="{90DDF6AA-875B-4F06-B834-F2D2C0B4BF2D}" destId="{37D10BB4-1026-4600-A49C-4BB7C7841F4F}" srcOrd="0" destOrd="0" presId="urn:microsoft.com/office/officeart/2005/8/layout/venn1"/>
    <dgm:cxn modelId="{8B859BED-E78E-4C75-9359-3840BF38CD6B}" type="presOf" srcId="{90DDF6AA-875B-4F06-B834-F2D2C0B4BF2D}" destId="{6B3FA775-77D9-4074-9459-849CE4EFBA68}" srcOrd="1" destOrd="0" presId="urn:microsoft.com/office/officeart/2005/8/layout/venn1"/>
    <dgm:cxn modelId="{DD34436F-D48E-4D32-89D1-611212C4C72D}" type="presParOf" srcId="{484E0BBB-EE75-4234-99BA-E878CBA5DA58}" destId="{9D8FB777-A858-454D-BABC-4376729AC090}" srcOrd="0" destOrd="0" presId="urn:microsoft.com/office/officeart/2005/8/layout/venn1"/>
    <dgm:cxn modelId="{F908D2B5-BEE0-4200-B887-510698DCF008}" type="presParOf" srcId="{484E0BBB-EE75-4234-99BA-E878CBA5DA58}" destId="{839BD439-2838-4E29-A374-2A5E1B0D10F6}" srcOrd="1" destOrd="0" presId="urn:microsoft.com/office/officeart/2005/8/layout/venn1"/>
    <dgm:cxn modelId="{E2D0EFA9-55D3-493F-935D-D31319D89365}" type="presParOf" srcId="{484E0BBB-EE75-4234-99BA-E878CBA5DA58}" destId="{651EF2C5-4C84-453F-BEBD-5EEA25D37C61}" srcOrd="2" destOrd="0" presId="urn:microsoft.com/office/officeart/2005/8/layout/venn1"/>
    <dgm:cxn modelId="{727A43F6-B54A-481B-9F29-C78955DAFD67}" type="presParOf" srcId="{484E0BBB-EE75-4234-99BA-E878CBA5DA58}" destId="{8B2C9A28-129A-45F9-AE2B-EE78C273899A}" srcOrd="3" destOrd="0" presId="urn:microsoft.com/office/officeart/2005/8/layout/venn1"/>
    <dgm:cxn modelId="{036EBE57-34EF-4BFE-8306-2DC37F2A9935}" type="presParOf" srcId="{484E0BBB-EE75-4234-99BA-E878CBA5DA58}" destId="{37D10BB4-1026-4600-A49C-4BB7C7841F4F}" srcOrd="4" destOrd="0" presId="urn:microsoft.com/office/officeart/2005/8/layout/venn1"/>
    <dgm:cxn modelId="{9B23A2D4-8A98-4BC8-821A-69E127872BCD}" type="presParOf" srcId="{484E0BBB-EE75-4234-99BA-E878CBA5DA58}" destId="{6B3FA775-77D9-4074-9459-849CE4EFBA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16BCF2-A75E-4F9F-B828-15A8D372FC15}" type="doc">
      <dgm:prSet loTypeId="urn:microsoft.com/office/officeart/2005/8/layout/pyramid1" loCatId="pyramid" qsTypeId="urn:microsoft.com/office/officeart/2005/8/quickstyle/simple1" qsCatId="simple" csTypeId="urn:microsoft.com/office/officeart/2005/8/colors/accent1_2" csCatId="accent1" phldr="1"/>
      <dgm:spPr/>
    </dgm:pt>
    <dgm:pt modelId="{FC7B88D6-09F9-451C-BDEE-C207E905FA62}">
      <dgm:prSet phldrT="[Text]"/>
      <dgm:spPr>
        <a:solidFill>
          <a:schemeClr val="accent1">
            <a:hueOff val="0"/>
            <a:satOff val="0"/>
            <a:lumOff val="0"/>
          </a:schemeClr>
        </a:solidFill>
      </dgm:spPr>
      <dgm:t>
        <a:bodyPr/>
        <a:lstStyle/>
        <a:p>
          <a:r>
            <a:rPr lang="en-US" dirty="0" smtClean="0"/>
            <a:t>Creating</a:t>
          </a:r>
          <a:endParaRPr lang="en-US" dirty="0"/>
        </a:p>
      </dgm:t>
    </dgm:pt>
    <dgm:pt modelId="{9F6C3F34-209A-4582-9EA3-EAA9B198BFBA}" type="parTrans" cxnId="{45D6CC0F-A4C6-42B2-9AF8-32C3FABEADB5}">
      <dgm:prSet/>
      <dgm:spPr/>
      <dgm:t>
        <a:bodyPr/>
        <a:lstStyle/>
        <a:p>
          <a:endParaRPr lang="en-US"/>
        </a:p>
      </dgm:t>
    </dgm:pt>
    <dgm:pt modelId="{0E1D6005-D4A3-493B-854F-F5302089DF5F}" type="sibTrans" cxnId="{45D6CC0F-A4C6-42B2-9AF8-32C3FABEADB5}">
      <dgm:prSet/>
      <dgm:spPr/>
      <dgm:t>
        <a:bodyPr/>
        <a:lstStyle/>
        <a:p>
          <a:endParaRPr lang="en-US"/>
        </a:p>
      </dgm:t>
    </dgm:pt>
    <dgm:pt modelId="{F7BBEE6C-B330-4894-8A1D-6B4350BBDA01}">
      <dgm:prSet phldrT="[Text]"/>
      <dgm:spPr/>
      <dgm:t>
        <a:bodyPr/>
        <a:lstStyle/>
        <a:p>
          <a:r>
            <a:rPr lang="en-US" dirty="0" smtClean="0"/>
            <a:t>Evaluating</a:t>
          </a:r>
          <a:endParaRPr lang="en-US" dirty="0"/>
        </a:p>
      </dgm:t>
    </dgm:pt>
    <dgm:pt modelId="{103E9BC1-A082-433C-8312-C883A29837C8}" type="parTrans" cxnId="{A0255FC7-4013-4D22-BCE9-87342623CD3D}">
      <dgm:prSet/>
      <dgm:spPr/>
      <dgm:t>
        <a:bodyPr/>
        <a:lstStyle/>
        <a:p>
          <a:endParaRPr lang="en-US"/>
        </a:p>
      </dgm:t>
    </dgm:pt>
    <dgm:pt modelId="{86A06CDC-DD47-4F9D-ABE9-E8CDADD6EA87}" type="sibTrans" cxnId="{A0255FC7-4013-4D22-BCE9-87342623CD3D}">
      <dgm:prSet/>
      <dgm:spPr/>
      <dgm:t>
        <a:bodyPr/>
        <a:lstStyle/>
        <a:p>
          <a:endParaRPr lang="en-US"/>
        </a:p>
      </dgm:t>
    </dgm:pt>
    <dgm:pt modelId="{29DB639A-E56F-4F96-AED0-081421FF1D00}">
      <dgm:prSet phldrT="[Text]"/>
      <dgm:spPr/>
      <dgm:t>
        <a:bodyPr/>
        <a:lstStyle/>
        <a:p>
          <a:r>
            <a:rPr lang="en-US" dirty="0" smtClean="0"/>
            <a:t>Understanding</a:t>
          </a:r>
          <a:endParaRPr lang="en-US" dirty="0"/>
        </a:p>
      </dgm:t>
    </dgm:pt>
    <dgm:pt modelId="{4BA23381-046C-4B0A-9D48-FF96383D3FD0}" type="parTrans" cxnId="{35AB1A12-13A9-45CB-B5F0-E6854CA75D00}">
      <dgm:prSet/>
      <dgm:spPr/>
      <dgm:t>
        <a:bodyPr/>
        <a:lstStyle/>
        <a:p>
          <a:endParaRPr lang="en-US"/>
        </a:p>
      </dgm:t>
    </dgm:pt>
    <dgm:pt modelId="{B8235DDD-7A02-4256-8EA7-80D144711EDE}" type="sibTrans" cxnId="{35AB1A12-13A9-45CB-B5F0-E6854CA75D00}">
      <dgm:prSet/>
      <dgm:spPr/>
      <dgm:t>
        <a:bodyPr/>
        <a:lstStyle/>
        <a:p>
          <a:endParaRPr lang="en-US"/>
        </a:p>
      </dgm:t>
    </dgm:pt>
    <dgm:pt modelId="{EDFA80DB-BE89-4B8A-9C5E-B380E1132DDB}">
      <dgm:prSet/>
      <dgm:spPr/>
      <dgm:t>
        <a:bodyPr/>
        <a:lstStyle/>
        <a:p>
          <a:r>
            <a:rPr lang="en-US" dirty="0" smtClean="0"/>
            <a:t>Applying</a:t>
          </a:r>
          <a:endParaRPr lang="en-US" dirty="0"/>
        </a:p>
      </dgm:t>
    </dgm:pt>
    <dgm:pt modelId="{14DAB26C-BE05-410E-BB5C-C9592646FF3A}" type="parTrans" cxnId="{58B6FCC2-DBDF-4B8A-9B2E-FD91F1F159A3}">
      <dgm:prSet/>
      <dgm:spPr/>
      <dgm:t>
        <a:bodyPr/>
        <a:lstStyle/>
        <a:p>
          <a:endParaRPr lang="en-US"/>
        </a:p>
      </dgm:t>
    </dgm:pt>
    <dgm:pt modelId="{B3EC79E2-92CC-43CC-BA04-7D709B01AB3C}" type="sibTrans" cxnId="{58B6FCC2-DBDF-4B8A-9B2E-FD91F1F159A3}">
      <dgm:prSet/>
      <dgm:spPr/>
      <dgm:t>
        <a:bodyPr/>
        <a:lstStyle/>
        <a:p>
          <a:endParaRPr lang="en-US"/>
        </a:p>
      </dgm:t>
    </dgm:pt>
    <dgm:pt modelId="{12095EB2-3585-41A4-A273-467853509499}">
      <dgm:prSet/>
      <dgm:spPr/>
      <dgm:t>
        <a:bodyPr/>
        <a:lstStyle/>
        <a:p>
          <a:r>
            <a:rPr lang="en-US" dirty="0" smtClean="0"/>
            <a:t>Analyzing</a:t>
          </a:r>
          <a:endParaRPr lang="en-US" dirty="0"/>
        </a:p>
      </dgm:t>
    </dgm:pt>
    <dgm:pt modelId="{6CD7B305-1369-40C3-B422-FFAB5D9AADF6}" type="parTrans" cxnId="{46C9F736-986C-48B2-98BF-5A2B17131849}">
      <dgm:prSet/>
      <dgm:spPr/>
      <dgm:t>
        <a:bodyPr/>
        <a:lstStyle/>
        <a:p>
          <a:endParaRPr lang="en-US"/>
        </a:p>
      </dgm:t>
    </dgm:pt>
    <dgm:pt modelId="{3B833A59-A0A9-4077-AEA2-9027B5F2EE76}" type="sibTrans" cxnId="{46C9F736-986C-48B2-98BF-5A2B17131849}">
      <dgm:prSet/>
      <dgm:spPr/>
      <dgm:t>
        <a:bodyPr/>
        <a:lstStyle/>
        <a:p>
          <a:endParaRPr lang="en-US"/>
        </a:p>
      </dgm:t>
    </dgm:pt>
    <dgm:pt modelId="{E2E9D899-B02F-45F8-A33E-BAB121DD7AF6}">
      <dgm:prSet/>
      <dgm:spPr/>
      <dgm:t>
        <a:bodyPr/>
        <a:lstStyle/>
        <a:p>
          <a:r>
            <a:rPr lang="en-US" dirty="0" smtClean="0"/>
            <a:t>Remembering</a:t>
          </a:r>
          <a:endParaRPr lang="en-US" dirty="0"/>
        </a:p>
      </dgm:t>
    </dgm:pt>
    <dgm:pt modelId="{0175C21B-E384-4933-A10C-1CA1CCF5FD13}" type="parTrans" cxnId="{DC8D068C-FFCB-4AFE-A95F-4DAF6E0F7612}">
      <dgm:prSet/>
      <dgm:spPr/>
      <dgm:t>
        <a:bodyPr/>
        <a:lstStyle/>
        <a:p>
          <a:endParaRPr lang="en-US"/>
        </a:p>
      </dgm:t>
    </dgm:pt>
    <dgm:pt modelId="{E188F4B8-3B42-4AF4-9E94-8669307609D0}" type="sibTrans" cxnId="{DC8D068C-FFCB-4AFE-A95F-4DAF6E0F7612}">
      <dgm:prSet/>
      <dgm:spPr/>
      <dgm:t>
        <a:bodyPr/>
        <a:lstStyle/>
        <a:p>
          <a:endParaRPr lang="en-US"/>
        </a:p>
      </dgm:t>
    </dgm:pt>
    <dgm:pt modelId="{3F996077-B783-4BB3-BC1B-735D14BE04CF}" type="pres">
      <dgm:prSet presAssocID="{5B16BCF2-A75E-4F9F-B828-15A8D372FC15}" presName="Name0" presStyleCnt="0">
        <dgm:presLayoutVars>
          <dgm:dir/>
          <dgm:animLvl val="lvl"/>
          <dgm:resizeHandles val="exact"/>
        </dgm:presLayoutVars>
      </dgm:prSet>
      <dgm:spPr/>
    </dgm:pt>
    <dgm:pt modelId="{11E22A1C-72D4-4AF3-AF14-56BBF34EB595}" type="pres">
      <dgm:prSet presAssocID="{FC7B88D6-09F9-451C-BDEE-C207E905FA62}" presName="Name8" presStyleCnt="0"/>
      <dgm:spPr/>
    </dgm:pt>
    <dgm:pt modelId="{C508C6A1-58CC-456A-A7F0-7521ECD722C9}" type="pres">
      <dgm:prSet presAssocID="{FC7B88D6-09F9-451C-BDEE-C207E905FA62}" presName="level" presStyleLbl="node1" presStyleIdx="0" presStyleCnt="6">
        <dgm:presLayoutVars>
          <dgm:chMax val="1"/>
          <dgm:bulletEnabled val="1"/>
        </dgm:presLayoutVars>
      </dgm:prSet>
      <dgm:spPr/>
      <dgm:t>
        <a:bodyPr/>
        <a:lstStyle/>
        <a:p>
          <a:endParaRPr lang="en-US"/>
        </a:p>
      </dgm:t>
    </dgm:pt>
    <dgm:pt modelId="{AA6314BB-3DF3-4315-B315-CC464B7826FE}" type="pres">
      <dgm:prSet presAssocID="{FC7B88D6-09F9-451C-BDEE-C207E905FA62}" presName="levelTx" presStyleLbl="revTx" presStyleIdx="0" presStyleCnt="0">
        <dgm:presLayoutVars>
          <dgm:chMax val="1"/>
          <dgm:bulletEnabled val="1"/>
        </dgm:presLayoutVars>
      </dgm:prSet>
      <dgm:spPr/>
      <dgm:t>
        <a:bodyPr/>
        <a:lstStyle/>
        <a:p>
          <a:endParaRPr lang="en-US"/>
        </a:p>
      </dgm:t>
    </dgm:pt>
    <dgm:pt modelId="{8047F3D1-CACC-48C8-AF43-3CA49BA8B202}" type="pres">
      <dgm:prSet presAssocID="{F7BBEE6C-B330-4894-8A1D-6B4350BBDA01}" presName="Name8" presStyleCnt="0"/>
      <dgm:spPr/>
    </dgm:pt>
    <dgm:pt modelId="{CBDD0482-B137-44CB-924B-AAFE3FE6A942}" type="pres">
      <dgm:prSet presAssocID="{F7BBEE6C-B330-4894-8A1D-6B4350BBDA01}" presName="level" presStyleLbl="node1" presStyleIdx="1" presStyleCnt="6">
        <dgm:presLayoutVars>
          <dgm:chMax val="1"/>
          <dgm:bulletEnabled val="1"/>
        </dgm:presLayoutVars>
      </dgm:prSet>
      <dgm:spPr/>
      <dgm:t>
        <a:bodyPr/>
        <a:lstStyle/>
        <a:p>
          <a:endParaRPr lang="en-US"/>
        </a:p>
      </dgm:t>
    </dgm:pt>
    <dgm:pt modelId="{F83F6174-C579-43C6-BB9F-A1253775A92A}" type="pres">
      <dgm:prSet presAssocID="{F7BBEE6C-B330-4894-8A1D-6B4350BBDA01}" presName="levelTx" presStyleLbl="revTx" presStyleIdx="0" presStyleCnt="0">
        <dgm:presLayoutVars>
          <dgm:chMax val="1"/>
          <dgm:bulletEnabled val="1"/>
        </dgm:presLayoutVars>
      </dgm:prSet>
      <dgm:spPr/>
      <dgm:t>
        <a:bodyPr/>
        <a:lstStyle/>
        <a:p>
          <a:endParaRPr lang="en-US"/>
        </a:p>
      </dgm:t>
    </dgm:pt>
    <dgm:pt modelId="{731A5138-2210-457F-9B72-2CE1E4620B36}" type="pres">
      <dgm:prSet presAssocID="{12095EB2-3585-41A4-A273-467853509499}" presName="Name8" presStyleCnt="0"/>
      <dgm:spPr/>
    </dgm:pt>
    <dgm:pt modelId="{8EA2DE30-79E8-45F9-9F5D-BEC44A012BC8}" type="pres">
      <dgm:prSet presAssocID="{12095EB2-3585-41A4-A273-467853509499}" presName="level" presStyleLbl="node1" presStyleIdx="2" presStyleCnt="6">
        <dgm:presLayoutVars>
          <dgm:chMax val="1"/>
          <dgm:bulletEnabled val="1"/>
        </dgm:presLayoutVars>
      </dgm:prSet>
      <dgm:spPr/>
      <dgm:t>
        <a:bodyPr/>
        <a:lstStyle/>
        <a:p>
          <a:endParaRPr lang="en-US"/>
        </a:p>
      </dgm:t>
    </dgm:pt>
    <dgm:pt modelId="{5F267642-B81A-4069-958A-A0A73E75DFDF}" type="pres">
      <dgm:prSet presAssocID="{12095EB2-3585-41A4-A273-467853509499}" presName="levelTx" presStyleLbl="revTx" presStyleIdx="0" presStyleCnt="0">
        <dgm:presLayoutVars>
          <dgm:chMax val="1"/>
          <dgm:bulletEnabled val="1"/>
        </dgm:presLayoutVars>
      </dgm:prSet>
      <dgm:spPr/>
      <dgm:t>
        <a:bodyPr/>
        <a:lstStyle/>
        <a:p>
          <a:endParaRPr lang="en-US"/>
        </a:p>
      </dgm:t>
    </dgm:pt>
    <dgm:pt modelId="{CC4407A2-0928-4F21-B36E-006418B90166}" type="pres">
      <dgm:prSet presAssocID="{EDFA80DB-BE89-4B8A-9C5E-B380E1132DDB}" presName="Name8" presStyleCnt="0"/>
      <dgm:spPr/>
    </dgm:pt>
    <dgm:pt modelId="{7898D3CD-5783-45FD-9A1D-F9C7423A1FEA}" type="pres">
      <dgm:prSet presAssocID="{EDFA80DB-BE89-4B8A-9C5E-B380E1132DDB}" presName="level" presStyleLbl="node1" presStyleIdx="3" presStyleCnt="6">
        <dgm:presLayoutVars>
          <dgm:chMax val="1"/>
          <dgm:bulletEnabled val="1"/>
        </dgm:presLayoutVars>
      </dgm:prSet>
      <dgm:spPr/>
      <dgm:t>
        <a:bodyPr/>
        <a:lstStyle/>
        <a:p>
          <a:endParaRPr lang="en-US"/>
        </a:p>
      </dgm:t>
    </dgm:pt>
    <dgm:pt modelId="{C8595B74-1A20-4B03-86CD-1953738D37A2}" type="pres">
      <dgm:prSet presAssocID="{EDFA80DB-BE89-4B8A-9C5E-B380E1132DDB}" presName="levelTx" presStyleLbl="revTx" presStyleIdx="0" presStyleCnt="0">
        <dgm:presLayoutVars>
          <dgm:chMax val="1"/>
          <dgm:bulletEnabled val="1"/>
        </dgm:presLayoutVars>
      </dgm:prSet>
      <dgm:spPr/>
      <dgm:t>
        <a:bodyPr/>
        <a:lstStyle/>
        <a:p>
          <a:endParaRPr lang="en-US"/>
        </a:p>
      </dgm:t>
    </dgm:pt>
    <dgm:pt modelId="{0480BEEA-331E-4CDA-9E7D-BF09575F8859}" type="pres">
      <dgm:prSet presAssocID="{29DB639A-E56F-4F96-AED0-081421FF1D00}" presName="Name8" presStyleCnt="0"/>
      <dgm:spPr/>
    </dgm:pt>
    <dgm:pt modelId="{30FCF23A-74B5-45F8-BA81-B7F280552E1E}" type="pres">
      <dgm:prSet presAssocID="{29DB639A-E56F-4F96-AED0-081421FF1D00}" presName="level" presStyleLbl="node1" presStyleIdx="4" presStyleCnt="6">
        <dgm:presLayoutVars>
          <dgm:chMax val="1"/>
          <dgm:bulletEnabled val="1"/>
        </dgm:presLayoutVars>
      </dgm:prSet>
      <dgm:spPr/>
      <dgm:t>
        <a:bodyPr/>
        <a:lstStyle/>
        <a:p>
          <a:endParaRPr lang="en-US"/>
        </a:p>
      </dgm:t>
    </dgm:pt>
    <dgm:pt modelId="{DBE0889A-0D77-4C70-913C-59077117D0C6}" type="pres">
      <dgm:prSet presAssocID="{29DB639A-E56F-4F96-AED0-081421FF1D00}" presName="levelTx" presStyleLbl="revTx" presStyleIdx="0" presStyleCnt="0">
        <dgm:presLayoutVars>
          <dgm:chMax val="1"/>
          <dgm:bulletEnabled val="1"/>
        </dgm:presLayoutVars>
      </dgm:prSet>
      <dgm:spPr/>
      <dgm:t>
        <a:bodyPr/>
        <a:lstStyle/>
        <a:p>
          <a:endParaRPr lang="en-US"/>
        </a:p>
      </dgm:t>
    </dgm:pt>
    <dgm:pt modelId="{C2AF90A9-91C1-4EAE-B958-703F33668543}" type="pres">
      <dgm:prSet presAssocID="{E2E9D899-B02F-45F8-A33E-BAB121DD7AF6}" presName="Name8" presStyleCnt="0"/>
      <dgm:spPr/>
    </dgm:pt>
    <dgm:pt modelId="{047A305E-B53A-462B-89CE-CDB8B0490662}" type="pres">
      <dgm:prSet presAssocID="{E2E9D899-B02F-45F8-A33E-BAB121DD7AF6}" presName="level" presStyleLbl="node1" presStyleIdx="5" presStyleCnt="6" custLinFactY="100000" custLinFactNeighborX="-22223" custLinFactNeighborY="174754">
        <dgm:presLayoutVars>
          <dgm:chMax val="1"/>
          <dgm:bulletEnabled val="1"/>
        </dgm:presLayoutVars>
      </dgm:prSet>
      <dgm:spPr/>
      <dgm:t>
        <a:bodyPr/>
        <a:lstStyle/>
        <a:p>
          <a:endParaRPr lang="en-US"/>
        </a:p>
      </dgm:t>
    </dgm:pt>
    <dgm:pt modelId="{CE10578F-9042-4CA7-837A-5FCDFF27B7C7}" type="pres">
      <dgm:prSet presAssocID="{E2E9D899-B02F-45F8-A33E-BAB121DD7AF6}" presName="levelTx" presStyleLbl="revTx" presStyleIdx="0" presStyleCnt="0">
        <dgm:presLayoutVars>
          <dgm:chMax val="1"/>
          <dgm:bulletEnabled val="1"/>
        </dgm:presLayoutVars>
      </dgm:prSet>
      <dgm:spPr/>
      <dgm:t>
        <a:bodyPr/>
        <a:lstStyle/>
        <a:p>
          <a:endParaRPr lang="en-US"/>
        </a:p>
      </dgm:t>
    </dgm:pt>
  </dgm:ptLst>
  <dgm:cxnLst>
    <dgm:cxn modelId="{90E3F632-A06C-4EF4-A169-711274C24412}" type="presOf" srcId="{12095EB2-3585-41A4-A273-467853509499}" destId="{5F267642-B81A-4069-958A-A0A73E75DFDF}" srcOrd="1" destOrd="0" presId="urn:microsoft.com/office/officeart/2005/8/layout/pyramid1"/>
    <dgm:cxn modelId="{85B32D8C-706F-494F-9190-07EE4AA4B37C}" type="presOf" srcId="{EDFA80DB-BE89-4B8A-9C5E-B380E1132DDB}" destId="{C8595B74-1A20-4B03-86CD-1953738D37A2}" srcOrd="1" destOrd="0" presId="urn:microsoft.com/office/officeart/2005/8/layout/pyramid1"/>
    <dgm:cxn modelId="{DC8D068C-FFCB-4AFE-A95F-4DAF6E0F7612}" srcId="{5B16BCF2-A75E-4F9F-B828-15A8D372FC15}" destId="{E2E9D899-B02F-45F8-A33E-BAB121DD7AF6}" srcOrd="5" destOrd="0" parTransId="{0175C21B-E384-4933-A10C-1CA1CCF5FD13}" sibTransId="{E188F4B8-3B42-4AF4-9E94-8669307609D0}"/>
    <dgm:cxn modelId="{4434E84D-6A41-493F-9BA5-A9A8B58E24F3}" type="presOf" srcId="{5B16BCF2-A75E-4F9F-B828-15A8D372FC15}" destId="{3F996077-B783-4BB3-BC1B-735D14BE04CF}" srcOrd="0" destOrd="0" presId="urn:microsoft.com/office/officeart/2005/8/layout/pyramid1"/>
    <dgm:cxn modelId="{35AB1A12-13A9-45CB-B5F0-E6854CA75D00}" srcId="{5B16BCF2-A75E-4F9F-B828-15A8D372FC15}" destId="{29DB639A-E56F-4F96-AED0-081421FF1D00}" srcOrd="4" destOrd="0" parTransId="{4BA23381-046C-4B0A-9D48-FF96383D3FD0}" sibTransId="{B8235DDD-7A02-4256-8EA7-80D144711EDE}"/>
    <dgm:cxn modelId="{91F788F0-8954-4318-B55B-308CC126543D}" type="presOf" srcId="{29DB639A-E56F-4F96-AED0-081421FF1D00}" destId="{30FCF23A-74B5-45F8-BA81-B7F280552E1E}" srcOrd="0" destOrd="0" presId="urn:microsoft.com/office/officeart/2005/8/layout/pyramid1"/>
    <dgm:cxn modelId="{A91C8940-2349-4132-94DF-669C1EBEDA2F}" type="presOf" srcId="{FC7B88D6-09F9-451C-BDEE-C207E905FA62}" destId="{AA6314BB-3DF3-4315-B315-CC464B7826FE}" srcOrd="1" destOrd="0" presId="urn:microsoft.com/office/officeart/2005/8/layout/pyramid1"/>
    <dgm:cxn modelId="{58B6FCC2-DBDF-4B8A-9B2E-FD91F1F159A3}" srcId="{5B16BCF2-A75E-4F9F-B828-15A8D372FC15}" destId="{EDFA80DB-BE89-4B8A-9C5E-B380E1132DDB}" srcOrd="3" destOrd="0" parTransId="{14DAB26C-BE05-410E-BB5C-C9592646FF3A}" sibTransId="{B3EC79E2-92CC-43CC-BA04-7D709B01AB3C}"/>
    <dgm:cxn modelId="{46C9F736-986C-48B2-98BF-5A2B17131849}" srcId="{5B16BCF2-A75E-4F9F-B828-15A8D372FC15}" destId="{12095EB2-3585-41A4-A273-467853509499}" srcOrd="2" destOrd="0" parTransId="{6CD7B305-1369-40C3-B422-FFAB5D9AADF6}" sibTransId="{3B833A59-A0A9-4077-AEA2-9027B5F2EE76}"/>
    <dgm:cxn modelId="{ADDC5BEB-4C91-464A-A5A4-6F12B977DC3E}" type="presOf" srcId="{E2E9D899-B02F-45F8-A33E-BAB121DD7AF6}" destId="{047A305E-B53A-462B-89CE-CDB8B0490662}" srcOrd="0" destOrd="0" presId="urn:microsoft.com/office/officeart/2005/8/layout/pyramid1"/>
    <dgm:cxn modelId="{F69DCBDD-1E07-46C6-ABCD-120CBD5760D0}" type="presOf" srcId="{EDFA80DB-BE89-4B8A-9C5E-B380E1132DDB}" destId="{7898D3CD-5783-45FD-9A1D-F9C7423A1FEA}" srcOrd="0" destOrd="0" presId="urn:microsoft.com/office/officeart/2005/8/layout/pyramid1"/>
    <dgm:cxn modelId="{98751A09-AD43-4D5D-8CCE-49A6319A2BC1}" type="presOf" srcId="{F7BBEE6C-B330-4894-8A1D-6B4350BBDA01}" destId="{CBDD0482-B137-44CB-924B-AAFE3FE6A942}" srcOrd="0" destOrd="0" presId="urn:microsoft.com/office/officeart/2005/8/layout/pyramid1"/>
    <dgm:cxn modelId="{04051FE7-62B1-424C-AC35-EC7D70712326}" type="presOf" srcId="{29DB639A-E56F-4F96-AED0-081421FF1D00}" destId="{DBE0889A-0D77-4C70-913C-59077117D0C6}" srcOrd="1" destOrd="0" presId="urn:microsoft.com/office/officeart/2005/8/layout/pyramid1"/>
    <dgm:cxn modelId="{A3823EFF-3DBE-44DB-8A1C-EAC975C7A28E}" type="presOf" srcId="{FC7B88D6-09F9-451C-BDEE-C207E905FA62}" destId="{C508C6A1-58CC-456A-A7F0-7521ECD722C9}" srcOrd="0" destOrd="0" presId="urn:microsoft.com/office/officeart/2005/8/layout/pyramid1"/>
    <dgm:cxn modelId="{85557D15-6345-4AD1-9CDA-01F13A967B12}" type="presOf" srcId="{E2E9D899-B02F-45F8-A33E-BAB121DD7AF6}" destId="{CE10578F-9042-4CA7-837A-5FCDFF27B7C7}" srcOrd="1" destOrd="0" presId="urn:microsoft.com/office/officeart/2005/8/layout/pyramid1"/>
    <dgm:cxn modelId="{477023E4-BB32-4881-B568-8CE35C637CF9}" type="presOf" srcId="{12095EB2-3585-41A4-A273-467853509499}" destId="{8EA2DE30-79E8-45F9-9F5D-BEC44A012BC8}" srcOrd="0" destOrd="0" presId="urn:microsoft.com/office/officeart/2005/8/layout/pyramid1"/>
    <dgm:cxn modelId="{A0255FC7-4013-4D22-BCE9-87342623CD3D}" srcId="{5B16BCF2-A75E-4F9F-B828-15A8D372FC15}" destId="{F7BBEE6C-B330-4894-8A1D-6B4350BBDA01}" srcOrd="1" destOrd="0" parTransId="{103E9BC1-A082-433C-8312-C883A29837C8}" sibTransId="{86A06CDC-DD47-4F9D-ABE9-E8CDADD6EA87}"/>
    <dgm:cxn modelId="{45D6CC0F-A4C6-42B2-9AF8-32C3FABEADB5}" srcId="{5B16BCF2-A75E-4F9F-B828-15A8D372FC15}" destId="{FC7B88D6-09F9-451C-BDEE-C207E905FA62}" srcOrd="0" destOrd="0" parTransId="{9F6C3F34-209A-4582-9EA3-EAA9B198BFBA}" sibTransId="{0E1D6005-D4A3-493B-854F-F5302089DF5F}"/>
    <dgm:cxn modelId="{0B066B94-3E82-4902-B586-13CA30D72516}" type="presOf" srcId="{F7BBEE6C-B330-4894-8A1D-6B4350BBDA01}" destId="{F83F6174-C579-43C6-BB9F-A1253775A92A}" srcOrd="1" destOrd="0" presId="urn:microsoft.com/office/officeart/2005/8/layout/pyramid1"/>
    <dgm:cxn modelId="{E7A1D819-FF4C-4727-8D51-13B481105BD0}" type="presParOf" srcId="{3F996077-B783-4BB3-BC1B-735D14BE04CF}" destId="{11E22A1C-72D4-4AF3-AF14-56BBF34EB595}" srcOrd="0" destOrd="0" presId="urn:microsoft.com/office/officeart/2005/8/layout/pyramid1"/>
    <dgm:cxn modelId="{A33D72E7-43DF-435B-9B1A-BE6B8A4984CD}" type="presParOf" srcId="{11E22A1C-72D4-4AF3-AF14-56BBF34EB595}" destId="{C508C6A1-58CC-456A-A7F0-7521ECD722C9}" srcOrd="0" destOrd="0" presId="urn:microsoft.com/office/officeart/2005/8/layout/pyramid1"/>
    <dgm:cxn modelId="{E145472D-81A9-4C07-8B82-4BEBB7E0A922}" type="presParOf" srcId="{11E22A1C-72D4-4AF3-AF14-56BBF34EB595}" destId="{AA6314BB-3DF3-4315-B315-CC464B7826FE}" srcOrd="1" destOrd="0" presId="urn:microsoft.com/office/officeart/2005/8/layout/pyramid1"/>
    <dgm:cxn modelId="{6846C62F-20B4-4C9D-85BA-8942525206FD}" type="presParOf" srcId="{3F996077-B783-4BB3-BC1B-735D14BE04CF}" destId="{8047F3D1-CACC-48C8-AF43-3CA49BA8B202}" srcOrd="1" destOrd="0" presId="urn:microsoft.com/office/officeart/2005/8/layout/pyramid1"/>
    <dgm:cxn modelId="{E0CE3852-5B01-429C-BFB0-0BC37410C38F}" type="presParOf" srcId="{8047F3D1-CACC-48C8-AF43-3CA49BA8B202}" destId="{CBDD0482-B137-44CB-924B-AAFE3FE6A942}" srcOrd="0" destOrd="0" presId="urn:microsoft.com/office/officeart/2005/8/layout/pyramid1"/>
    <dgm:cxn modelId="{D2286A84-4E76-434C-9549-9337516FA919}" type="presParOf" srcId="{8047F3D1-CACC-48C8-AF43-3CA49BA8B202}" destId="{F83F6174-C579-43C6-BB9F-A1253775A92A}" srcOrd="1" destOrd="0" presId="urn:microsoft.com/office/officeart/2005/8/layout/pyramid1"/>
    <dgm:cxn modelId="{067C5CDA-C983-424E-9C49-E7363AA32241}" type="presParOf" srcId="{3F996077-B783-4BB3-BC1B-735D14BE04CF}" destId="{731A5138-2210-457F-9B72-2CE1E4620B36}" srcOrd="2" destOrd="0" presId="urn:microsoft.com/office/officeart/2005/8/layout/pyramid1"/>
    <dgm:cxn modelId="{3C6BEDEC-B790-40A9-9D45-4488971E1A79}" type="presParOf" srcId="{731A5138-2210-457F-9B72-2CE1E4620B36}" destId="{8EA2DE30-79E8-45F9-9F5D-BEC44A012BC8}" srcOrd="0" destOrd="0" presId="urn:microsoft.com/office/officeart/2005/8/layout/pyramid1"/>
    <dgm:cxn modelId="{DE44F5FF-0793-4488-8937-90499A7D3CBB}" type="presParOf" srcId="{731A5138-2210-457F-9B72-2CE1E4620B36}" destId="{5F267642-B81A-4069-958A-A0A73E75DFDF}" srcOrd="1" destOrd="0" presId="urn:microsoft.com/office/officeart/2005/8/layout/pyramid1"/>
    <dgm:cxn modelId="{6A053164-FCC5-4384-A3E8-DCF574E14F0D}" type="presParOf" srcId="{3F996077-B783-4BB3-BC1B-735D14BE04CF}" destId="{CC4407A2-0928-4F21-B36E-006418B90166}" srcOrd="3" destOrd="0" presId="urn:microsoft.com/office/officeart/2005/8/layout/pyramid1"/>
    <dgm:cxn modelId="{CD939655-EE2E-4FED-9658-2B681235A6A7}" type="presParOf" srcId="{CC4407A2-0928-4F21-B36E-006418B90166}" destId="{7898D3CD-5783-45FD-9A1D-F9C7423A1FEA}" srcOrd="0" destOrd="0" presId="urn:microsoft.com/office/officeart/2005/8/layout/pyramid1"/>
    <dgm:cxn modelId="{97C7CCA8-9BE7-487D-9A87-79215131AF65}" type="presParOf" srcId="{CC4407A2-0928-4F21-B36E-006418B90166}" destId="{C8595B74-1A20-4B03-86CD-1953738D37A2}" srcOrd="1" destOrd="0" presId="urn:microsoft.com/office/officeart/2005/8/layout/pyramid1"/>
    <dgm:cxn modelId="{0E707F90-AA39-4100-9E45-FD01BD7A264F}" type="presParOf" srcId="{3F996077-B783-4BB3-BC1B-735D14BE04CF}" destId="{0480BEEA-331E-4CDA-9E7D-BF09575F8859}" srcOrd="4" destOrd="0" presId="urn:microsoft.com/office/officeart/2005/8/layout/pyramid1"/>
    <dgm:cxn modelId="{3845D2FF-02A4-4A2A-85E3-B908F399261B}" type="presParOf" srcId="{0480BEEA-331E-4CDA-9E7D-BF09575F8859}" destId="{30FCF23A-74B5-45F8-BA81-B7F280552E1E}" srcOrd="0" destOrd="0" presId="urn:microsoft.com/office/officeart/2005/8/layout/pyramid1"/>
    <dgm:cxn modelId="{E0FDF048-BEEC-4A9F-8C1F-03D71D618002}" type="presParOf" srcId="{0480BEEA-331E-4CDA-9E7D-BF09575F8859}" destId="{DBE0889A-0D77-4C70-913C-59077117D0C6}" srcOrd="1" destOrd="0" presId="urn:microsoft.com/office/officeart/2005/8/layout/pyramid1"/>
    <dgm:cxn modelId="{F7AF314D-DCC0-4AB4-B0F1-088528A9AF68}" type="presParOf" srcId="{3F996077-B783-4BB3-BC1B-735D14BE04CF}" destId="{C2AF90A9-91C1-4EAE-B958-703F33668543}" srcOrd="5" destOrd="0" presId="urn:microsoft.com/office/officeart/2005/8/layout/pyramid1"/>
    <dgm:cxn modelId="{37703046-7CD1-406A-A630-4225C33FAD90}" type="presParOf" srcId="{C2AF90A9-91C1-4EAE-B958-703F33668543}" destId="{047A305E-B53A-462B-89CE-CDB8B0490662}" srcOrd="0" destOrd="0" presId="urn:microsoft.com/office/officeart/2005/8/layout/pyramid1"/>
    <dgm:cxn modelId="{8B03EA4A-A408-4DF8-A4EE-DD1686D68403}" type="presParOf" srcId="{C2AF90A9-91C1-4EAE-B958-703F33668543}" destId="{CE10578F-9042-4CA7-837A-5FCDFF27B7C7}" srcOrd="1" destOrd="0" presId="urn:microsoft.com/office/officeart/2005/8/layout/pyramid1"/>
  </dgm:cxnLst>
  <dgm:bg>
    <a:blipFill dpi="0" rotWithShape="1">
      <a:blip xmlns:r="http://schemas.openxmlformats.org/officeDocument/2006/relationships" r:embed="rId1">
        <a:alphaModFix amt="50000"/>
      </a:blip>
      <a:srcRect/>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6BCF2-A75E-4F9F-B828-15A8D372FC1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FC7B88D6-09F9-451C-BDEE-C207E905FA62}">
      <dgm:prSet phldrT="[Text]"/>
      <dgm:spPr>
        <a:solidFill>
          <a:schemeClr val="accent2">
            <a:lumMod val="60000"/>
            <a:lumOff val="40000"/>
          </a:schemeClr>
        </a:solidFill>
      </dgm:spPr>
      <dgm:t>
        <a:bodyPr/>
        <a:lstStyle/>
        <a:p>
          <a:r>
            <a:rPr lang="en-US" dirty="0" smtClean="0"/>
            <a:t>Organization</a:t>
          </a:r>
          <a:endParaRPr lang="en-US" dirty="0"/>
        </a:p>
      </dgm:t>
    </dgm:pt>
    <dgm:pt modelId="{9F6C3F34-209A-4582-9EA3-EAA9B198BFBA}" type="parTrans" cxnId="{45D6CC0F-A4C6-42B2-9AF8-32C3FABEADB5}">
      <dgm:prSet/>
      <dgm:spPr/>
      <dgm:t>
        <a:bodyPr/>
        <a:lstStyle/>
        <a:p>
          <a:endParaRPr lang="en-US"/>
        </a:p>
      </dgm:t>
    </dgm:pt>
    <dgm:pt modelId="{0E1D6005-D4A3-493B-854F-F5302089DF5F}" type="sibTrans" cxnId="{45D6CC0F-A4C6-42B2-9AF8-32C3FABEADB5}">
      <dgm:prSet/>
      <dgm:spPr/>
      <dgm:t>
        <a:bodyPr/>
        <a:lstStyle/>
        <a:p>
          <a:endParaRPr lang="en-US"/>
        </a:p>
      </dgm:t>
    </dgm:pt>
    <dgm:pt modelId="{F7BBEE6C-B330-4894-8A1D-6B4350BBDA01}">
      <dgm:prSet phldrT="[Text]"/>
      <dgm:spPr>
        <a:solidFill>
          <a:schemeClr val="accent2">
            <a:lumMod val="60000"/>
            <a:lumOff val="40000"/>
          </a:schemeClr>
        </a:solidFill>
      </dgm:spPr>
      <dgm:t>
        <a:bodyPr/>
        <a:lstStyle/>
        <a:p>
          <a:r>
            <a:rPr lang="en-US" dirty="0" smtClean="0"/>
            <a:t>Adaptation</a:t>
          </a:r>
          <a:endParaRPr lang="en-US" dirty="0"/>
        </a:p>
      </dgm:t>
    </dgm:pt>
    <dgm:pt modelId="{103E9BC1-A082-433C-8312-C883A29837C8}" type="parTrans" cxnId="{A0255FC7-4013-4D22-BCE9-87342623CD3D}">
      <dgm:prSet/>
      <dgm:spPr/>
      <dgm:t>
        <a:bodyPr/>
        <a:lstStyle/>
        <a:p>
          <a:endParaRPr lang="en-US"/>
        </a:p>
      </dgm:t>
    </dgm:pt>
    <dgm:pt modelId="{86A06CDC-DD47-4F9D-ABE9-E8CDADD6EA87}" type="sibTrans" cxnId="{A0255FC7-4013-4D22-BCE9-87342623CD3D}">
      <dgm:prSet/>
      <dgm:spPr/>
      <dgm:t>
        <a:bodyPr/>
        <a:lstStyle/>
        <a:p>
          <a:endParaRPr lang="en-US"/>
        </a:p>
      </dgm:t>
    </dgm:pt>
    <dgm:pt modelId="{29DB639A-E56F-4F96-AED0-081421FF1D00}">
      <dgm:prSet phldrT="[Text]"/>
      <dgm:spPr>
        <a:solidFill>
          <a:schemeClr val="accent2">
            <a:lumMod val="60000"/>
            <a:lumOff val="40000"/>
          </a:schemeClr>
        </a:solidFill>
      </dgm:spPr>
      <dgm:t>
        <a:bodyPr/>
        <a:lstStyle/>
        <a:p>
          <a:r>
            <a:rPr lang="en-US" dirty="0" smtClean="0"/>
            <a:t>Set</a:t>
          </a:r>
          <a:endParaRPr lang="en-US" dirty="0"/>
        </a:p>
      </dgm:t>
    </dgm:pt>
    <dgm:pt modelId="{4BA23381-046C-4B0A-9D48-FF96383D3FD0}" type="parTrans" cxnId="{35AB1A12-13A9-45CB-B5F0-E6854CA75D00}">
      <dgm:prSet/>
      <dgm:spPr/>
      <dgm:t>
        <a:bodyPr/>
        <a:lstStyle/>
        <a:p>
          <a:endParaRPr lang="en-US"/>
        </a:p>
      </dgm:t>
    </dgm:pt>
    <dgm:pt modelId="{B8235DDD-7A02-4256-8EA7-80D144711EDE}" type="sibTrans" cxnId="{35AB1A12-13A9-45CB-B5F0-E6854CA75D00}">
      <dgm:prSet/>
      <dgm:spPr/>
      <dgm:t>
        <a:bodyPr/>
        <a:lstStyle/>
        <a:p>
          <a:endParaRPr lang="en-US"/>
        </a:p>
      </dgm:t>
    </dgm:pt>
    <dgm:pt modelId="{EDFA80DB-BE89-4B8A-9C5E-B380E1132DDB}">
      <dgm:prSet/>
      <dgm:spPr>
        <a:solidFill>
          <a:schemeClr val="accent2">
            <a:lumMod val="60000"/>
            <a:lumOff val="40000"/>
          </a:schemeClr>
        </a:solidFill>
      </dgm:spPr>
      <dgm:t>
        <a:bodyPr/>
        <a:lstStyle/>
        <a:p>
          <a:r>
            <a:rPr lang="en-US" dirty="0" smtClean="0"/>
            <a:t>Guided Response</a:t>
          </a:r>
          <a:endParaRPr lang="en-US" dirty="0"/>
        </a:p>
      </dgm:t>
    </dgm:pt>
    <dgm:pt modelId="{14DAB26C-BE05-410E-BB5C-C9592646FF3A}" type="parTrans" cxnId="{58B6FCC2-DBDF-4B8A-9B2E-FD91F1F159A3}">
      <dgm:prSet/>
      <dgm:spPr/>
      <dgm:t>
        <a:bodyPr/>
        <a:lstStyle/>
        <a:p>
          <a:endParaRPr lang="en-US"/>
        </a:p>
      </dgm:t>
    </dgm:pt>
    <dgm:pt modelId="{B3EC79E2-92CC-43CC-BA04-7D709B01AB3C}" type="sibTrans" cxnId="{58B6FCC2-DBDF-4B8A-9B2E-FD91F1F159A3}">
      <dgm:prSet/>
      <dgm:spPr/>
      <dgm:t>
        <a:bodyPr/>
        <a:lstStyle/>
        <a:p>
          <a:endParaRPr lang="en-US"/>
        </a:p>
      </dgm:t>
    </dgm:pt>
    <dgm:pt modelId="{12095EB2-3585-41A4-A273-467853509499}">
      <dgm:prSet/>
      <dgm:spPr>
        <a:solidFill>
          <a:schemeClr val="accent2">
            <a:lumMod val="60000"/>
            <a:lumOff val="40000"/>
          </a:schemeClr>
        </a:solidFill>
      </dgm:spPr>
      <dgm:t>
        <a:bodyPr/>
        <a:lstStyle/>
        <a:p>
          <a:r>
            <a:rPr lang="en-US" dirty="0" smtClean="0"/>
            <a:t>Mechanism</a:t>
          </a:r>
          <a:endParaRPr lang="en-US" dirty="0"/>
        </a:p>
      </dgm:t>
    </dgm:pt>
    <dgm:pt modelId="{6CD7B305-1369-40C3-B422-FFAB5D9AADF6}" type="parTrans" cxnId="{46C9F736-986C-48B2-98BF-5A2B17131849}">
      <dgm:prSet/>
      <dgm:spPr/>
      <dgm:t>
        <a:bodyPr/>
        <a:lstStyle/>
        <a:p>
          <a:endParaRPr lang="en-US"/>
        </a:p>
      </dgm:t>
    </dgm:pt>
    <dgm:pt modelId="{3B833A59-A0A9-4077-AEA2-9027B5F2EE76}" type="sibTrans" cxnId="{46C9F736-986C-48B2-98BF-5A2B17131849}">
      <dgm:prSet/>
      <dgm:spPr/>
      <dgm:t>
        <a:bodyPr/>
        <a:lstStyle/>
        <a:p>
          <a:endParaRPr lang="en-US"/>
        </a:p>
      </dgm:t>
    </dgm:pt>
    <dgm:pt modelId="{E2E9D899-B02F-45F8-A33E-BAB121DD7AF6}">
      <dgm:prSet/>
      <dgm:spPr>
        <a:solidFill>
          <a:schemeClr val="accent2">
            <a:lumMod val="60000"/>
            <a:lumOff val="40000"/>
          </a:schemeClr>
        </a:solidFill>
      </dgm:spPr>
      <dgm:t>
        <a:bodyPr/>
        <a:lstStyle/>
        <a:p>
          <a:r>
            <a:rPr lang="en-US" dirty="0" smtClean="0"/>
            <a:t>Perception</a:t>
          </a:r>
          <a:endParaRPr lang="en-US" dirty="0"/>
        </a:p>
      </dgm:t>
    </dgm:pt>
    <dgm:pt modelId="{0175C21B-E384-4933-A10C-1CA1CCF5FD13}" type="parTrans" cxnId="{DC8D068C-FFCB-4AFE-A95F-4DAF6E0F7612}">
      <dgm:prSet/>
      <dgm:spPr/>
      <dgm:t>
        <a:bodyPr/>
        <a:lstStyle/>
        <a:p>
          <a:endParaRPr lang="en-US"/>
        </a:p>
      </dgm:t>
    </dgm:pt>
    <dgm:pt modelId="{E188F4B8-3B42-4AF4-9E94-8669307609D0}" type="sibTrans" cxnId="{DC8D068C-FFCB-4AFE-A95F-4DAF6E0F7612}">
      <dgm:prSet/>
      <dgm:spPr/>
      <dgm:t>
        <a:bodyPr/>
        <a:lstStyle/>
        <a:p>
          <a:endParaRPr lang="en-US"/>
        </a:p>
      </dgm:t>
    </dgm:pt>
    <dgm:pt modelId="{3F996077-B783-4BB3-BC1B-735D14BE04CF}" type="pres">
      <dgm:prSet presAssocID="{5B16BCF2-A75E-4F9F-B828-15A8D372FC15}" presName="Name0" presStyleCnt="0">
        <dgm:presLayoutVars>
          <dgm:dir/>
          <dgm:animLvl val="lvl"/>
          <dgm:resizeHandles val="exact"/>
        </dgm:presLayoutVars>
      </dgm:prSet>
      <dgm:spPr/>
      <dgm:t>
        <a:bodyPr/>
        <a:lstStyle/>
        <a:p>
          <a:endParaRPr lang="en-US"/>
        </a:p>
      </dgm:t>
    </dgm:pt>
    <dgm:pt modelId="{11E22A1C-72D4-4AF3-AF14-56BBF34EB595}" type="pres">
      <dgm:prSet presAssocID="{FC7B88D6-09F9-451C-BDEE-C207E905FA62}" presName="Name8" presStyleCnt="0"/>
      <dgm:spPr/>
    </dgm:pt>
    <dgm:pt modelId="{C508C6A1-58CC-456A-A7F0-7521ECD722C9}" type="pres">
      <dgm:prSet presAssocID="{FC7B88D6-09F9-451C-BDEE-C207E905FA62}" presName="level" presStyleLbl="node1" presStyleIdx="0" presStyleCnt="6">
        <dgm:presLayoutVars>
          <dgm:chMax val="1"/>
          <dgm:bulletEnabled val="1"/>
        </dgm:presLayoutVars>
      </dgm:prSet>
      <dgm:spPr/>
      <dgm:t>
        <a:bodyPr/>
        <a:lstStyle/>
        <a:p>
          <a:endParaRPr lang="en-US"/>
        </a:p>
      </dgm:t>
    </dgm:pt>
    <dgm:pt modelId="{AA6314BB-3DF3-4315-B315-CC464B7826FE}" type="pres">
      <dgm:prSet presAssocID="{FC7B88D6-09F9-451C-BDEE-C207E905FA62}" presName="levelTx" presStyleLbl="revTx" presStyleIdx="0" presStyleCnt="0">
        <dgm:presLayoutVars>
          <dgm:chMax val="1"/>
          <dgm:bulletEnabled val="1"/>
        </dgm:presLayoutVars>
      </dgm:prSet>
      <dgm:spPr/>
      <dgm:t>
        <a:bodyPr/>
        <a:lstStyle/>
        <a:p>
          <a:endParaRPr lang="en-US"/>
        </a:p>
      </dgm:t>
    </dgm:pt>
    <dgm:pt modelId="{8047F3D1-CACC-48C8-AF43-3CA49BA8B202}" type="pres">
      <dgm:prSet presAssocID="{F7BBEE6C-B330-4894-8A1D-6B4350BBDA01}" presName="Name8" presStyleCnt="0"/>
      <dgm:spPr/>
    </dgm:pt>
    <dgm:pt modelId="{CBDD0482-B137-44CB-924B-AAFE3FE6A942}" type="pres">
      <dgm:prSet presAssocID="{F7BBEE6C-B330-4894-8A1D-6B4350BBDA01}" presName="level" presStyleLbl="node1" presStyleIdx="1" presStyleCnt="6">
        <dgm:presLayoutVars>
          <dgm:chMax val="1"/>
          <dgm:bulletEnabled val="1"/>
        </dgm:presLayoutVars>
      </dgm:prSet>
      <dgm:spPr/>
      <dgm:t>
        <a:bodyPr/>
        <a:lstStyle/>
        <a:p>
          <a:endParaRPr lang="en-US"/>
        </a:p>
      </dgm:t>
    </dgm:pt>
    <dgm:pt modelId="{F83F6174-C579-43C6-BB9F-A1253775A92A}" type="pres">
      <dgm:prSet presAssocID="{F7BBEE6C-B330-4894-8A1D-6B4350BBDA01}" presName="levelTx" presStyleLbl="revTx" presStyleIdx="0" presStyleCnt="0">
        <dgm:presLayoutVars>
          <dgm:chMax val="1"/>
          <dgm:bulletEnabled val="1"/>
        </dgm:presLayoutVars>
      </dgm:prSet>
      <dgm:spPr/>
      <dgm:t>
        <a:bodyPr/>
        <a:lstStyle/>
        <a:p>
          <a:endParaRPr lang="en-US"/>
        </a:p>
      </dgm:t>
    </dgm:pt>
    <dgm:pt modelId="{731A5138-2210-457F-9B72-2CE1E4620B36}" type="pres">
      <dgm:prSet presAssocID="{12095EB2-3585-41A4-A273-467853509499}" presName="Name8" presStyleCnt="0"/>
      <dgm:spPr/>
    </dgm:pt>
    <dgm:pt modelId="{8EA2DE30-79E8-45F9-9F5D-BEC44A012BC8}" type="pres">
      <dgm:prSet presAssocID="{12095EB2-3585-41A4-A273-467853509499}" presName="level" presStyleLbl="node1" presStyleIdx="2" presStyleCnt="6">
        <dgm:presLayoutVars>
          <dgm:chMax val="1"/>
          <dgm:bulletEnabled val="1"/>
        </dgm:presLayoutVars>
      </dgm:prSet>
      <dgm:spPr/>
      <dgm:t>
        <a:bodyPr/>
        <a:lstStyle/>
        <a:p>
          <a:endParaRPr lang="en-US"/>
        </a:p>
      </dgm:t>
    </dgm:pt>
    <dgm:pt modelId="{5F267642-B81A-4069-958A-A0A73E75DFDF}" type="pres">
      <dgm:prSet presAssocID="{12095EB2-3585-41A4-A273-467853509499}" presName="levelTx" presStyleLbl="revTx" presStyleIdx="0" presStyleCnt="0">
        <dgm:presLayoutVars>
          <dgm:chMax val="1"/>
          <dgm:bulletEnabled val="1"/>
        </dgm:presLayoutVars>
      </dgm:prSet>
      <dgm:spPr/>
      <dgm:t>
        <a:bodyPr/>
        <a:lstStyle/>
        <a:p>
          <a:endParaRPr lang="en-US"/>
        </a:p>
      </dgm:t>
    </dgm:pt>
    <dgm:pt modelId="{CC4407A2-0928-4F21-B36E-006418B90166}" type="pres">
      <dgm:prSet presAssocID="{EDFA80DB-BE89-4B8A-9C5E-B380E1132DDB}" presName="Name8" presStyleCnt="0"/>
      <dgm:spPr/>
    </dgm:pt>
    <dgm:pt modelId="{7898D3CD-5783-45FD-9A1D-F9C7423A1FEA}" type="pres">
      <dgm:prSet presAssocID="{EDFA80DB-BE89-4B8A-9C5E-B380E1132DDB}" presName="level" presStyleLbl="node1" presStyleIdx="3" presStyleCnt="6">
        <dgm:presLayoutVars>
          <dgm:chMax val="1"/>
          <dgm:bulletEnabled val="1"/>
        </dgm:presLayoutVars>
      </dgm:prSet>
      <dgm:spPr/>
      <dgm:t>
        <a:bodyPr/>
        <a:lstStyle/>
        <a:p>
          <a:endParaRPr lang="en-US"/>
        </a:p>
      </dgm:t>
    </dgm:pt>
    <dgm:pt modelId="{C8595B74-1A20-4B03-86CD-1953738D37A2}" type="pres">
      <dgm:prSet presAssocID="{EDFA80DB-BE89-4B8A-9C5E-B380E1132DDB}" presName="levelTx" presStyleLbl="revTx" presStyleIdx="0" presStyleCnt="0">
        <dgm:presLayoutVars>
          <dgm:chMax val="1"/>
          <dgm:bulletEnabled val="1"/>
        </dgm:presLayoutVars>
      </dgm:prSet>
      <dgm:spPr/>
      <dgm:t>
        <a:bodyPr/>
        <a:lstStyle/>
        <a:p>
          <a:endParaRPr lang="en-US"/>
        </a:p>
      </dgm:t>
    </dgm:pt>
    <dgm:pt modelId="{0480BEEA-331E-4CDA-9E7D-BF09575F8859}" type="pres">
      <dgm:prSet presAssocID="{29DB639A-E56F-4F96-AED0-081421FF1D00}" presName="Name8" presStyleCnt="0"/>
      <dgm:spPr/>
    </dgm:pt>
    <dgm:pt modelId="{30FCF23A-74B5-45F8-BA81-B7F280552E1E}" type="pres">
      <dgm:prSet presAssocID="{29DB639A-E56F-4F96-AED0-081421FF1D00}" presName="level" presStyleLbl="node1" presStyleIdx="4" presStyleCnt="6">
        <dgm:presLayoutVars>
          <dgm:chMax val="1"/>
          <dgm:bulletEnabled val="1"/>
        </dgm:presLayoutVars>
      </dgm:prSet>
      <dgm:spPr/>
      <dgm:t>
        <a:bodyPr/>
        <a:lstStyle/>
        <a:p>
          <a:endParaRPr lang="en-US"/>
        </a:p>
      </dgm:t>
    </dgm:pt>
    <dgm:pt modelId="{DBE0889A-0D77-4C70-913C-59077117D0C6}" type="pres">
      <dgm:prSet presAssocID="{29DB639A-E56F-4F96-AED0-081421FF1D00}" presName="levelTx" presStyleLbl="revTx" presStyleIdx="0" presStyleCnt="0">
        <dgm:presLayoutVars>
          <dgm:chMax val="1"/>
          <dgm:bulletEnabled val="1"/>
        </dgm:presLayoutVars>
      </dgm:prSet>
      <dgm:spPr/>
      <dgm:t>
        <a:bodyPr/>
        <a:lstStyle/>
        <a:p>
          <a:endParaRPr lang="en-US"/>
        </a:p>
      </dgm:t>
    </dgm:pt>
    <dgm:pt modelId="{C2AF90A9-91C1-4EAE-B958-703F33668543}" type="pres">
      <dgm:prSet presAssocID="{E2E9D899-B02F-45F8-A33E-BAB121DD7AF6}" presName="Name8" presStyleCnt="0"/>
      <dgm:spPr/>
    </dgm:pt>
    <dgm:pt modelId="{047A305E-B53A-462B-89CE-CDB8B0490662}" type="pres">
      <dgm:prSet presAssocID="{E2E9D899-B02F-45F8-A33E-BAB121DD7AF6}" presName="level" presStyleLbl="node1" presStyleIdx="5" presStyleCnt="6">
        <dgm:presLayoutVars>
          <dgm:chMax val="1"/>
          <dgm:bulletEnabled val="1"/>
        </dgm:presLayoutVars>
      </dgm:prSet>
      <dgm:spPr/>
      <dgm:t>
        <a:bodyPr/>
        <a:lstStyle/>
        <a:p>
          <a:endParaRPr lang="en-US"/>
        </a:p>
      </dgm:t>
    </dgm:pt>
    <dgm:pt modelId="{CE10578F-9042-4CA7-837A-5FCDFF27B7C7}" type="pres">
      <dgm:prSet presAssocID="{E2E9D899-B02F-45F8-A33E-BAB121DD7AF6}" presName="levelTx" presStyleLbl="revTx" presStyleIdx="0" presStyleCnt="0">
        <dgm:presLayoutVars>
          <dgm:chMax val="1"/>
          <dgm:bulletEnabled val="1"/>
        </dgm:presLayoutVars>
      </dgm:prSet>
      <dgm:spPr/>
      <dgm:t>
        <a:bodyPr/>
        <a:lstStyle/>
        <a:p>
          <a:endParaRPr lang="en-US"/>
        </a:p>
      </dgm:t>
    </dgm:pt>
  </dgm:ptLst>
  <dgm:cxnLst>
    <dgm:cxn modelId="{68749341-2EC6-4DC6-AC48-4E51E9DAFC57}" type="presOf" srcId="{EDFA80DB-BE89-4B8A-9C5E-B380E1132DDB}" destId="{C8595B74-1A20-4B03-86CD-1953738D37A2}" srcOrd="1" destOrd="0" presId="urn:microsoft.com/office/officeart/2005/8/layout/pyramid1"/>
    <dgm:cxn modelId="{4CE240E0-6A95-499B-B00D-A9A415D63ACF}" type="presOf" srcId="{F7BBEE6C-B330-4894-8A1D-6B4350BBDA01}" destId="{CBDD0482-B137-44CB-924B-AAFE3FE6A942}" srcOrd="0" destOrd="0" presId="urn:microsoft.com/office/officeart/2005/8/layout/pyramid1"/>
    <dgm:cxn modelId="{DC8D068C-FFCB-4AFE-A95F-4DAF6E0F7612}" srcId="{5B16BCF2-A75E-4F9F-B828-15A8D372FC15}" destId="{E2E9D899-B02F-45F8-A33E-BAB121DD7AF6}" srcOrd="5" destOrd="0" parTransId="{0175C21B-E384-4933-A10C-1CA1CCF5FD13}" sibTransId="{E188F4B8-3B42-4AF4-9E94-8669307609D0}"/>
    <dgm:cxn modelId="{35AB1A12-13A9-45CB-B5F0-E6854CA75D00}" srcId="{5B16BCF2-A75E-4F9F-B828-15A8D372FC15}" destId="{29DB639A-E56F-4F96-AED0-081421FF1D00}" srcOrd="4" destOrd="0" parTransId="{4BA23381-046C-4B0A-9D48-FF96383D3FD0}" sibTransId="{B8235DDD-7A02-4256-8EA7-80D144711EDE}"/>
    <dgm:cxn modelId="{4BB9206E-48EF-4A23-992E-50C93E2E9FFD}" type="presOf" srcId="{F7BBEE6C-B330-4894-8A1D-6B4350BBDA01}" destId="{F83F6174-C579-43C6-BB9F-A1253775A92A}" srcOrd="1" destOrd="0" presId="urn:microsoft.com/office/officeart/2005/8/layout/pyramid1"/>
    <dgm:cxn modelId="{58B6FCC2-DBDF-4B8A-9B2E-FD91F1F159A3}" srcId="{5B16BCF2-A75E-4F9F-B828-15A8D372FC15}" destId="{EDFA80DB-BE89-4B8A-9C5E-B380E1132DDB}" srcOrd="3" destOrd="0" parTransId="{14DAB26C-BE05-410E-BB5C-C9592646FF3A}" sibTransId="{B3EC79E2-92CC-43CC-BA04-7D709B01AB3C}"/>
    <dgm:cxn modelId="{0638AFBE-C789-41D3-85F8-69278C6F3174}" type="presOf" srcId="{EDFA80DB-BE89-4B8A-9C5E-B380E1132DDB}" destId="{7898D3CD-5783-45FD-9A1D-F9C7423A1FEA}" srcOrd="0" destOrd="0" presId="urn:microsoft.com/office/officeart/2005/8/layout/pyramid1"/>
    <dgm:cxn modelId="{38E84E50-88DA-43AB-B4F4-3146175B03E9}" type="presOf" srcId="{12095EB2-3585-41A4-A273-467853509499}" destId="{8EA2DE30-79E8-45F9-9F5D-BEC44A012BC8}" srcOrd="0" destOrd="0" presId="urn:microsoft.com/office/officeart/2005/8/layout/pyramid1"/>
    <dgm:cxn modelId="{46C9F736-986C-48B2-98BF-5A2B17131849}" srcId="{5B16BCF2-A75E-4F9F-B828-15A8D372FC15}" destId="{12095EB2-3585-41A4-A273-467853509499}" srcOrd="2" destOrd="0" parTransId="{6CD7B305-1369-40C3-B422-FFAB5D9AADF6}" sibTransId="{3B833A59-A0A9-4077-AEA2-9027B5F2EE76}"/>
    <dgm:cxn modelId="{5668E18D-4502-4DDA-868C-AA3B4D00121A}" type="presOf" srcId="{FC7B88D6-09F9-451C-BDEE-C207E905FA62}" destId="{C508C6A1-58CC-456A-A7F0-7521ECD722C9}" srcOrd="0" destOrd="0" presId="urn:microsoft.com/office/officeart/2005/8/layout/pyramid1"/>
    <dgm:cxn modelId="{22013DC5-723C-4B5D-BE5B-3DA4A85B3FB7}" type="presOf" srcId="{E2E9D899-B02F-45F8-A33E-BAB121DD7AF6}" destId="{CE10578F-9042-4CA7-837A-5FCDFF27B7C7}" srcOrd="1" destOrd="0" presId="urn:microsoft.com/office/officeart/2005/8/layout/pyramid1"/>
    <dgm:cxn modelId="{F31FBE21-2AD4-4037-A90F-2AA557026CCD}" type="presOf" srcId="{29DB639A-E56F-4F96-AED0-081421FF1D00}" destId="{30FCF23A-74B5-45F8-BA81-B7F280552E1E}" srcOrd="0" destOrd="0" presId="urn:microsoft.com/office/officeart/2005/8/layout/pyramid1"/>
    <dgm:cxn modelId="{FA267B39-2691-4DB0-A0FB-2AB83A6788DC}" type="presOf" srcId="{29DB639A-E56F-4F96-AED0-081421FF1D00}" destId="{DBE0889A-0D77-4C70-913C-59077117D0C6}" srcOrd="1" destOrd="0" presId="urn:microsoft.com/office/officeart/2005/8/layout/pyramid1"/>
    <dgm:cxn modelId="{31323775-BD4C-4350-BAC4-212D42248DDC}" type="presOf" srcId="{E2E9D899-B02F-45F8-A33E-BAB121DD7AF6}" destId="{047A305E-B53A-462B-89CE-CDB8B0490662}" srcOrd="0" destOrd="0" presId="urn:microsoft.com/office/officeart/2005/8/layout/pyramid1"/>
    <dgm:cxn modelId="{9794E39A-BD6F-4F4A-8CB1-80DC9F402CE0}" type="presOf" srcId="{12095EB2-3585-41A4-A273-467853509499}" destId="{5F267642-B81A-4069-958A-A0A73E75DFDF}" srcOrd="1" destOrd="0" presId="urn:microsoft.com/office/officeart/2005/8/layout/pyramid1"/>
    <dgm:cxn modelId="{9C2829AA-8A16-4042-A71A-B7730C5EAB41}" type="presOf" srcId="{FC7B88D6-09F9-451C-BDEE-C207E905FA62}" destId="{AA6314BB-3DF3-4315-B315-CC464B7826FE}" srcOrd="1" destOrd="0" presId="urn:microsoft.com/office/officeart/2005/8/layout/pyramid1"/>
    <dgm:cxn modelId="{77163008-C8B9-467D-887D-8891747A6348}" type="presOf" srcId="{5B16BCF2-A75E-4F9F-B828-15A8D372FC15}" destId="{3F996077-B783-4BB3-BC1B-735D14BE04CF}" srcOrd="0" destOrd="0" presId="urn:microsoft.com/office/officeart/2005/8/layout/pyramid1"/>
    <dgm:cxn modelId="{A0255FC7-4013-4D22-BCE9-87342623CD3D}" srcId="{5B16BCF2-A75E-4F9F-B828-15A8D372FC15}" destId="{F7BBEE6C-B330-4894-8A1D-6B4350BBDA01}" srcOrd="1" destOrd="0" parTransId="{103E9BC1-A082-433C-8312-C883A29837C8}" sibTransId="{86A06CDC-DD47-4F9D-ABE9-E8CDADD6EA87}"/>
    <dgm:cxn modelId="{45D6CC0F-A4C6-42B2-9AF8-32C3FABEADB5}" srcId="{5B16BCF2-A75E-4F9F-B828-15A8D372FC15}" destId="{FC7B88D6-09F9-451C-BDEE-C207E905FA62}" srcOrd="0" destOrd="0" parTransId="{9F6C3F34-209A-4582-9EA3-EAA9B198BFBA}" sibTransId="{0E1D6005-D4A3-493B-854F-F5302089DF5F}"/>
    <dgm:cxn modelId="{79D1FAFE-DD76-49D2-86AA-76B9DA9C621B}" type="presParOf" srcId="{3F996077-B783-4BB3-BC1B-735D14BE04CF}" destId="{11E22A1C-72D4-4AF3-AF14-56BBF34EB595}" srcOrd="0" destOrd="0" presId="urn:microsoft.com/office/officeart/2005/8/layout/pyramid1"/>
    <dgm:cxn modelId="{CAA77310-1DAC-4A3B-9297-DD219D36418A}" type="presParOf" srcId="{11E22A1C-72D4-4AF3-AF14-56BBF34EB595}" destId="{C508C6A1-58CC-456A-A7F0-7521ECD722C9}" srcOrd="0" destOrd="0" presId="urn:microsoft.com/office/officeart/2005/8/layout/pyramid1"/>
    <dgm:cxn modelId="{82FAA778-DF47-4AAC-A81C-4A9114FBAD08}" type="presParOf" srcId="{11E22A1C-72D4-4AF3-AF14-56BBF34EB595}" destId="{AA6314BB-3DF3-4315-B315-CC464B7826FE}" srcOrd="1" destOrd="0" presId="urn:microsoft.com/office/officeart/2005/8/layout/pyramid1"/>
    <dgm:cxn modelId="{D241FA20-0D68-4F70-9593-EA40275C9342}" type="presParOf" srcId="{3F996077-B783-4BB3-BC1B-735D14BE04CF}" destId="{8047F3D1-CACC-48C8-AF43-3CA49BA8B202}" srcOrd="1" destOrd="0" presId="urn:microsoft.com/office/officeart/2005/8/layout/pyramid1"/>
    <dgm:cxn modelId="{58FFF0E2-5B3F-4EA1-8CE0-52DEC21CA22B}" type="presParOf" srcId="{8047F3D1-CACC-48C8-AF43-3CA49BA8B202}" destId="{CBDD0482-B137-44CB-924B-AAFE3FE6A942}" srcOrd="0" destOrd="0" presId="urn:microsoft.com/office/officeart/2005/8/layout/pyramid1"/>
    <dgm:cxn modelId="{07C96219-F6E8-4437-BA25-02CCE5BEC30D}" type="presParOf" srcId="{8047F3D1-CACC-48C8-AF43-3CA49BA8B202}" destId="{F83F6174-C579-43C6-BB9F-A1253775A92A}" srcOrd="1" destOrd="0" presId="urn:microsoft.com/office/officeart/2005/8/layout/pyramid1"/>
    <dgm:cxn modelId="{349A3D5B-6CB5-46E3-80F1-9B0E15E58FF2}" type="presParOf" srcId="{3F996077-B783-4BB3-BC1B-735D14BE04CF}" destId="{731A5138-2210-457F-9B72-2CE1E4620B36}" srcOrd="2" destOrd="0" presId="urn:microsoft.com/office/officeart/2005/8/layout/pyramid1"/>
    <dgm:cxn modelId="{78E62C6F-415B-4F98-8B44-05EDE2A904AB}" type="presParOf" srcId="{731A5138-2210-457F-9B72-2CE1E4620B36}" destId="{8EA2DE30-79E8-45F9-9F5D-BEC44A012BC8}" srcOrd="0" destOrd="0" presId="urn:microsoft.com/office/officeart/2005/8/layout/pyramid1"/>
    <dgm:cxn modelId="{96571A66-A562-40F6-AF01-6595A78388C0}" type="presParOf" srcId="{731A5138-2210-457F-9B72-2CE1E4620B36}" destId="{5F267642-B81A-4069-958A-A0A73E75DFDF}" srcOrd="1" destOrd="0" presId="urn:microsoft.com/office/officeart/2005/8/layout/pyramid1"/>
    <dgm:cxn modelId="{7220CCA8-3AFF-49EA-9848-8C3DC69B1F21}" type="presParOf" srcId="{3F996077-B783-4BB3-BC1B-735D14BE04CF}" destId="{CC4407A2-0928-4F21-B36E-006418B90166}" srcOrd="3" destOrd="0" presId="urn:microsoft.com/office/officeart/2005/8/layout/pyramid1"/>
    <dgm:cxn modelId="{FD31F805-87F9-4B04-9A7C-C88B5E9F620E}" type="presParOf" srcId="{CC4407A2-0928-4F21-B36E-006418B90166}" destId="{7898D3CD-5783-45FD-9A1D-F9C7423A1FEA}" srcOrd="0" destOrd="0" presId="urn:microsoft.com/office/officeart/2005/8/layout/pyramid1"/>
    <dgm:cxn modelId="{01FA4066-74B7-4DBB-88AD-7DFB96862E76}" type="presParOf" srcId="{CC4407A2-0928-4F21-B36E-006418B90166}" destId="{C8595B74-1A20-4B03-86CD-1953738D37A2}" srcOrd="1" destOrd="0" presId="urn:microsoft.com/office/officeart/2005/8/layout/pyramid1"/>
    <dgm:cxn modelId="{7E0A6935-C1E1-4D16-A8C2-6830E2A004AB}" type="presParOf" srcId="{3F996077-B783-4BB3-BC1B-735D14BE04CF}" destId="{0480BEEA-331E-4CDA-9E7D-BF09575F8859}" srcOrd="4" destOrd="0" presId="urn:microsoft.com/office/officeart/2005/8/layout/pyramid1"/>
    <dgm:cxn modelId="{DBF48120-E36E-47BF-B68A-8FE6886D8981}" type="presParOf" srcId="{0480BEEA-331E-4CDA-9E7D-BF09575F8859}" destId="{30FCF23A-74B5-45F8-BA81-B7F280552E1E}" srcOrd="0" destOrd="0" presId="urn:microsoft.com/office/officeart/2005/8/layout/pyramid1"/>
    <dgm:cxn modelId="{FE49BDF9-34ED-47E8-923C-1E8B49DF8788}" type="presParOf" srcId="{0480BEEA-331E-4CDA-9E7D-BF09575F8859}" destId="{DBE0889A-0D77-4C70-913C-59077117D0C6}" srcOrd="1" destOrd="0" presId="urn:microsoft.com/office/officeart/2005/8/layout/pyramid1"/>
    <dgm:cxn modelId="{77CCB7FD-5E2D-4190-8ECF-DF56FA475A66}" type="presParOf" srcId="{3F996077-B783-4BB3-BC1B-735D14BE04CF}" destId="{C2AF90A9-91C1-4EAE-B958-703F33668543}" srcOrd="5" destOrd="0" presId="urn:microsoft.com/office/officeart/2005/8/layout/pyramid1"/>
    <dgm:cxn modelId="{92B11D33-68C5-47E7-885F-D6DA428F0468}" type="presParOf" srcId="{C2AF90A9-91C1-4EAE-B958-703F33668543}" destId="{047A305E-B53A-462B-89CE-CDB8B0490662}" srcOrd="0" destOrd="0" presId="urn:microsoft.com/office/officeart/2005/8/layout/pyramid1"/>
    <dgm:cxn modelId="{C04C127F-41CF-4F13-AEFE-83E41AAFACC7}" type="presParOf" srcId="{C2AF90A9-91C1-4EAE-B958-703F33668543}" destId="{CE10578F-9042-4CA7-837A-5FCDFF27B7C7}" srcOrd="1" destOrd="0" presId="urn:microsoft.com/office/officeart/2005/8/layout/pyramid1"/>
  </dgm:cxnLst>
  <dgm:bg>
    <a:blipFill dpi="0" rotWithShape="1">
      <a:blip xmlns:r="http://schemas.openxmlformats.org/officeDocument/2006/relationships" r:embed="rId1">
        <a:alphaModFix amt="50000"/>
      </a:blip>
      <a:srcRect/>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16BCF2-A75E-4F9F-B828-15A8D372FC15}" type="doc">
      <dgm:prSet loTypeId="urn:microsoft.com/office/officeart/2005/8/layout/pyramid1" loCatId="pyramid" qsTypeId="urn:microsoft.com/office/officeart/2005/8/quickstyle/simple1" qsCatId="simple" csTypeId="urn:microsoft.com/office/officeart/2005/8/colors/accent1_2" csCatId="accent1" phldr="1"/>
      <dgm:spPr/>
    </dgm:pt>
    <dgm:pt modelId="{FC7B88D6-09F9-451C-BDEE-C207E905FA62}">
      <dgm:prSet phldrT="[Text]"/>
      <dgm:spPr>
        <a:solidFill>
          <a:schemeClr val="accent5">
            <a:lumMod val="60000"/>
            <a:lumOff val="40000"/>
          </a:schemeClr>
        </a:solidFill>
      </dgm:spPr>
      <dgm:t>
        <a:bodyPr/>
        <a:lstStyle/>
        <a:p>
          <a:r>
            <a:rPr lang="en-US" dirty="0" smtClean="0"/>
            <a:t>Characterize by Value</a:t>
          </a:r>
          <a:endParaRPr lang="en-US" dirty="0"/>
        </a:p>
      </dgm:t>
    </dgm:pt>
    <dgm:pt modelId="{9F6C3F34-209A-4582-9EA3-EAA9B198BFBA}" type="parTrans" cxnId="{45D6CC0F-A4C6-42B2-9AF8-32C3FABEADB5}">
      <dgm:prSet/>
      <dgm:spPr/>
      <dgm:t>
        <a:bodyPr/>
        <a:lstStyle/>
        <a:p>
          <a:endParaRPr lang="en-US"/>
        </a:p>
      </dgm:t>
    </dgm:pt>
    <dgm:pt modelId="{0E1D6005-D4A3-493B-854F-F5302089DF5F}" type="sibTrans" cxnId="{45D6CC0F-A4C6-42B2-9AF8-32C3FABEADB5}">
      <dgm:prSet/>
      <dgm:spPr/>
      <dgm:t>
        <a:bodyPr/>
        <a:lstStyle/>
        <a:p>
          <a:endParaRPr lang="en-US"/>
        </a:p>
      </dgm:t>
    </dgm:pt>
    <dgm:pt modelId="{F7BBEE6C-B330-4894-8A1D-6B4350BBDA01}">
      <dgm:prSet phldrT="[Text]"/>
      <dgm:spPr>
        <a:solidFill>
          <a:schemeClr val="accent5">
            <a:lumMod val="60000"/>
            <a:lumOff val="40000"/>
          </a:schemeClr>
        </a:solidFill>
      </dgm:spPr>
      <dgm:t>
        <a:bodyPr/>
        <a:lstStyle/>
        <a:p>
          <a:r>
            <a:rPr lang="en-US" dirty="0" smtClean="0"/>
            <a:t>Organize &amp; Conceptualize</a:t>
          </a:r>
          <a:endParaRPr lang="en-US" dirty="0"/>
        </a:p>
      </dgm:t>
    </dgm:pt>
    <dgm:pt modelId="{103E9BC1-A082-433C-8312-C883A29837C8}" type="parTrans" cxnId="{A0255FC7-4013-4D22-BCE9-87342623CD3D}">
      <dgm:prSet/>
      <dgm:spPr/>
      <dgm:t>
        <a:bodyPr/>
        <a:lstStyle/>
        <a:p>
          <a:endParaRPr lang="en-US"/>
        </a:p>
      </dgm:t>
    </dgm:pt>
    <dgm:pt modelId="{86A06CDC-DD47-4F9D-ABE9-E8CDADD6EA87}" type="sibTrans" cxnId="{A0255FC7-4013-4D22-BCE9-87342623CD3D}">
      <dgm:prSet/>
      <dgm:spPr/>
      <dgm:t>
        <a:bodyPr/>
        <a:lstStyle/>
        <a:p>
          <a:endParaRPr lang="en-US"/>
        </a:p>
      </dgm:t>
    </dgm:pt>
    <dgm:pt modelId="{29DB639A-E56F-4F96-AED0-081421FF1D00}">
      <dgm:prSet phldrT="[Text]"/>
      <dgm:spPr>
        <a:solidFill>
          <a:schemeClr val="accent5">
            <a:lumMod val="60000"/>
            <a:lumOff val="40000"/>
          </a:schemeClr>
        </a:solidFill>
      </dgm:spPr>
      <dgm:t>
        <a:bodyPr/>
        <a:lstStyle/>
        <a:p>
          <a:r>
            <a:rPr lang="en-US" dirty="0" smtClean="0"/>
            <a:t>Receive</a:t>
          </a:r>
          <a:endParaRPr lang="en-US" dirty="0"/>
        </a:p>
      </dgm:t>
    </dgm:pt>
    <dgm:pt modelId="{4BA23381-046C-4B0A-9D48-FF96383D3FD0}" type="parTrans" cxnId="{35AB1A12-13A9-45CB-B5F0-E6854CA75D00}">
      <dgm:prSet/>
      <dgm:spPr/>
      <dgm:t>
        <a:bodyPr/>
        <a:lstStyle/>
        <a:p>
          <a:endParaRPr lang="en-US"/>
        </a:p>
      </dgm:t>
    </dgm:pt>
    <dgm:pt modelId="{B8235DDD-7A02-4256-8EA7-80D144711EDE}" type="sibTrans" cxnId="{35AB1A12-13A9-45CB-B5F0-E6854CA75D00}">
      <dgm:prSet/>
      <dgm:spPr/>
      <dgm:t>
        <a:bodyPr/>
        <a:lstStyle/>
        <a:p>
          <a:endParaRPr lang="en-US"/>
        </a:p>
      </dgm:t>
    </dgm:pt>
    <dgm:pt modelId="{EDFA80DB-BE89-4B8A-9C5E-B380E1132DDB}">
      <dgm:prSet/>
      <dgm:spPr>
        <a:solidFill>
          <a:schemeClr val="accent5">
            <a:lumMod val="60000"/>
            <a:lumOff val="40000"/>
          </a:schemeClr>
        </a:solidFill>
      </dgm:spPr>
      <dgm:t>
        <a:bodyPr/>
        <a:lstStyle/>
        <a:p>
          <a:r>
            <a:rPr lang="en-US" dirty="0" smtClean="0"/>
            <a:t>Respond</a:t>
          </a:r>
          <a:endParaRPr lang="en-US" dirty="0"/>
        </a:p>
      </dgm:t>
    </dgm:pt>
    <dgm:pt modelId="{14DAB26C-BE05-410E-BB5C-C9592646FF3A}" type="parTrans" cxnId="{58B6FCC2-DBDF-4B8A-9B2E-FD91F1F159A3}">
      <dgm:prSet/>
      <dgm:spPr/>
      <dgm:t>
        <a:bodyPr/>
        <a:lstStyle/>
        <a:p>
          <a:endParaRPr lang="en-US"/>
        </a:p>
      </dgm:t>
    </dgm:pt>
    <dgm:pt modelId="{B3EC79E2-92CC-43CC-BA04-7D709B01AB3C}" type="sibTrans" cxnId="{58B6FCC2-DBDF-4B8A-9B2E-FD91F1F159A3}">
      <dgm:prSet/>
      <dgm:spPr/>
      <dgm:t>
        <a:bodyPr/>
        <a:lstStyle/>
        <a:p>
          <a:endParaRPr lang="en-US"/>
        </a:p>
      </dgm:t>
    </dgm:pt>
    <dgm:pt modelId="{12095EB2-3585-41A4-A273-467853509499}">
      <dgm:prSet/>
      <dgm:spPr>
        <a:solidFill>
          <a:schemeClr val="accent5">
            <a:lumMod val="60000"/>
            <a:lumOff val="40000"/>
          </a:schemeClr>
        </a:solidFill>
      </dgm:spPr>
      <dgm:t>
        <a:bodyPr/>
        <a:lstStyle/>
        <a:p>
          <a:r>
            <a:rPr lang="en-US" dirty="0" smtClean="0"/>
            <a:t>Value</a:t>
          </a:r>
          <a:endParaRPr lang="en-US" dirty="0"/>
        </a:p>
      </dgm:t>
    </dgm:pt>
    <dgm:pt modelId="{6CD7B305-1369-40C3-B422-FFAB5D9AADF6}" type="parTrans" cxnId="{46C9F736-986C-48B2-98BF-5A2B17131849}">
      <dgm:prSet/>
      <dgm:spPr/>
      <dgm:t>
        <a:bodyPr/>
        <a:lstStyle/>
        <a:p>
          <a:endParaRPr lang="en-US"/>
        </a:p>
      </dgm:t>
    </dgm:pt>
    <dgm:pt modelId="{3B833A59-A0A9-4077-AEA2-9027B5F2EE76}" type="sibTrans" cxnId="{46C9F736-986C-48B2-98BF-5A2B17131849}">
      <dgm:prSet/>
      <dgm:spPr/>
      <dgm:t>
        <a:bodyPr/>
        <a:lstStyle/>
        <a:p>
          <a:endParaRPr lang="en-US"/>
        </a:p>
      </dgm:t>
    </dgm:pt>
    <dgm:pt modelId="{3F996077-B783-4BB3-BC1B-735D14BE04CF}" type="pres">
      <dgm:prSet presAssocID="{5B16BCF2-A75E-4F9F-B828-15A8D372FC15}" presName="Name0" presStyleCnt="0">
        <dgm:presLayoutVars>
          <dgm:dir/>
          <dgm:animLvl val="lvl"/>
          <dgm:resizeHandles val="exact"/>
        </dgm:presLayoutVars>
      </dgm:prSet>
      <dgm:spPr/>
    </dgm:pt>
    <dgm:pt modelId="{11E22A1C-72D4-4AF3-AF14-56BBF34EB595}" type="pres">
      <dgm:prSet presAssocID="{FC7B88D6-09F9-451C-BDEE-C207E905FA62}" presName="Name8" presStyleCnt="0"/>
      <dgm:spPr/>
    </dgm:pt>
    <dgm:pt modelId="{C508C6A1-58CC-456A-A7F0-7521ECD722C9}" type="pres">
      <dgm:prSet presAssocID="{FC7B88D6-09F9-451C-BDEE-C207E905FA62}" presName="level" presStyleLbl="node1" presStyleIdx="0" presStyleCnt="5">
        <dgm:presLayoutVars>
          <dgm:chMax val="1"/>
          <dgm:bulletEnabled val="1"/>
        </dgm:presLayoutVars>
      </dgm:prSet>
      <dgm:spPr/>
      <dgm:t>
        <a:bodyPr/>
        <a:lstStyle/>
        <a:p>
          <a:endParaRPr lang="en-US"/>
        </a:p>
      </dgm:t>
    </dgm:pt>
    <dgm:pt modelId="{AA6314BB-3DF3-4315-B315-CC464B7826FE}" type="pres">
      <dgm:prSet presAssocID="{FC7B88D6-09F9-451C-BDEE-C207E905FA62}" presName="levelTx" presStyleLbl="revTx" presStyleIdx="0" presStyleCnt="0">
        <dgm:presLayoutVars>
          <dgm:chMax val="1"/>
          <dgm:bulletEnabled val="1"/>
        </dgm:presLayoutVars>
      </dgm:prSet>
      <dgm:spPr/>
      <dgm:t>
        <a:bodyPr/>
        <a:lstStyle/>
        <a:p>
          <a:endParaRPr lang="en-US"/>
        </a:p>
      </dgm:t>
    </dgm:pt>
    <dgm:pt modelId="{8047F3D1-CACC-48C8-AF43-3CA49BA8B202}" type="pres">
      <dgm:prSet presAssocID="{F7BBEE6C-B330-4894-8A1D-6B4350BBDA01}" presName="Name8" presStyleCnt="0"/>
      <dgm:spPr/>
    </dgm:pt>
    <dgm:pt modelId="{CBDD0482-B137-44CB-924B-AAFE3FE6A942}" type="pres">
      <dgm:prSet presAssocID="{F7BBEE6C-B330-4894-8A1D-6B4350BBDA01}" presName="level" presStyleLbl="node1" presStyleIdx="1" presStyleCnt="5">
        <dgm:presLayoutVars>
          <dgm:chMax val="1"/>
          <dgm:bulletEnabled val="1"/>
        </dgm:presLayoutVars>
      </dgm:prSet>
      <dgm:spPr/>
      <dgm:t>
        <a:bodyPr/>
        <a:lstStyle/>
        <a:p>
          <a:endParaRPr lang="en-US"/>
        </a:p>
      </dgm:t>
    </dgm:pt>
    <dgm:pt modelId="{F83F6174-C579-43C6-BB9F-A1253775A92A}" type="pres">
      <dgm:prSet presAssocID="{F7BBEE6C-B330-4894-8A1D-6B4350BBDA01}" presName="levelTx" presStyleLbl="revTx" presStyleIdx="0" presStyleCnt="0">
        <dgm:presLayoutVars>
          <dgm:chMax val="1"/>
          <dgm:bulletEnabled val="1"/>
        </dgm:presLayoutVars>
      </dgm:prSet>
      <dgm:spPr/>
      <dgm:t>
        <a:bodyPr/>
        <a:lstStyle/>
        <a:p>
          <a:endParaRPr lang="en-US"/>
        </a:p>
      </dgm:t>
    </dgm:pt>
    <dgm:pt modelId="{731A5138-2210-457F-9B72-2CE1E4620B36}" type="pres">
      <dgm:prSet presAssocID="{12095EB2-3585-41A4-A273-467853509499}" presName="Name8" presStyleCnt="0"/>
      <dgm:spPr/>
    </dgm:pt>
    <dgm:pt modelId="{8EA2DE30-79E8-45F9-9F5D-BEC44A012BC8}" type="pres">
      <dgm:prSet presAssocID="{12095EB2-3585-41A4-A273-467853509499}" presName="level" presStyleLbl="node1" presStyleIdx="2" presStyleCnt="5">
        <dgm:presLayoutVars>
          <dgm:chMax val="1"/>
          <dgm:bulletEnabled val="1"/>
        </dgm:presLayoutVars>
      </dgm:prSet>
      <dgm:spPr/>
      <dgm:t>
        <a:bodyPr/>
        <a:lstStyle/>
        <a:p>
          <a:endParaRPr lang="en-US"/>
        </a:p>
      </dgm:t>
    </dgm:pt>
    <dgm:pt modelId="{5F267642-B81A-4069-958A-A0A73E75DFDF}" type="pres">
      <dgm:prSet presAssocID="{12095EB2-3585-41A4-A273-467853509499}" presName="levelTx" presStyleLbl="revTx" presStyleIdx="0" presStyleCnt="0">
        <dgm:presLayoutVars>
          <dgm:chMax val="1"/>
          <dgm:bulletEnabled val="1"/>
        </dgm:presLayoutVars>
      </dgm:prSet>
      <dgm:spPr/>
      <dgm:t>
        <a:bodyPr/>
        <a:lstStyle/>
        <a:p>
          <a:endParaRPr lang="en-US"/>
        </a:p>
      </dgm:t>
    </dgm:pt>
    <dgm:pt modelId="{CC4407A2-0928-4F21-B36E-006418B90166}" type="pres">
      <dgm:prSet presAssocID="{EDFA80DB-BE89-4B8A-9C5E-B380E1132DDB}" presName="Name8" presStyleCnt="0"/>
      <dgm:spPr/>
    </dgm:pt>
    <dgm:pt modelId="{7898D3CD-5783-45FD-9A1D-F9C7423A1FEA}" type="pres">
      <dgm:prSet presAssocID="{EDFA80DB-BE89-4B8A-9C5E-B380E1132DDB}" presName="level" presStyleLbl="node1" presStyleIdx="3" presStyleCnt="5">
        <dgm:presLayoutVars>
          <dgm:chMax val="1"/>
          <dgm:bulletEnabled val="1"/>
        </dgm:presLayoutVars>
      </dgm:prSet>
      <dgm:spPr/>
      <dgm:t>
        <a:bodyPr/>
        <a:lstStyle/>
        <a:p>
          <a:endParaRPr lang="en-US"/>
        </a:p>
      </dgm:t>
    </dgm:pt>
    <dgm:pt modelId="{C8595B74-1A20-4B03-86CD-1953738D37A2}" type="pres">
      <dgm:prSet presAssocID="{EDFA80DB-BE89-4B8A-9C5E-B380E1132DDB}" presName="levelTx" presStyleLbl="revTx" presStyleIdx="0" presStyleCnt="0">
        <dgm:presLayoutVars>
          <dgm:chMax val="1"/>
          <dgm:bulletEnabled val="1"/>
        </dgm:presLayoutVars>
      </dgm:prSet>
      <dgm:spPr/>
      <dgm:t>
        <a:bodyPr/>
        <a:lstStyle/>
        <a:p>
          <a:endParaRPr lang="en-US"/>
        </a:p>
      </dgm:t>
    </dgm:pt>
    <dgm:pt modelId="{0480BEEA-331E-4CDA-9E7D-BF09575F8859}" type="pres">
      <dgm:prSet presAssocID="{29DB639A-E56F-4F96-AED0-081421FF1D00}" presName="Name8" presStyleCnt="0"/>
      <dgm:spPr/>
    </dgm:pt>
    <dgm:pt modelId="{30FCF23A-74B5-45F8-BA81-B7F280552E1E}" type="pres">
      <dgm:prSet presAssocID="{29DB639A-E56F-4F96-AED0-081421FF1D00}" presName="level" presStyleLbl="node1" presStyleIdx="4" presStyleCnt="5">
        <dgm:presLayoutVars>
          <dgm:chMax val="1"/>
          <dgm:bulletEnabled val="1"/>
        </dgm:presLayoutVars>
      </dgm:prSet>
      <dgm:spPr/>
      <dgm:t>
        <a:bodyPr/>
        <a:lstStyle/>
        <a:p>
          <a:endParaRPr lang="en-US"/>
        </a:p>
      </dgm:t>
    </dgm:pt>
    <dgm:pt modelId="{DBE0889A-0D77-4C70-913C-59077117D0C6}" type="pres">
      <dgm:prSet presAssocID="{29DB639A-E56F-4F96-AED0-081421FF1D00}" presName="levelTx" presStyleLbl="revTx" presStyleIdx="0" presStyleCnt="0">
        <dgm:presLayoutVars>
          <dgm:chMax val="1"/>
          <dgm:bulletEnabled val="1"/>
        </dgm:presLayoutVars>
      </dgm:prSet>
      <dgm:spPr/>
      <dgm:t>
        <a:bodyPr/>
        <a:lstStyle/>
        <a:p>
          <a:endParaRPr lang="en-US"/>
        </a:p>
      </dgm:t>
    </dgm:pt>
  </dgm:ptLst>
  <dgm:cxnLst>
    <dgm:cxn modelId="{2840464D-3A5A-4726-9817-9AAF9EA2FE39}" type="presOf" srcId="{EDFA80DB-BE89-4B8A-9C5E-B380E1132DDB}" destId="{7898D3CD-5783-45FD-9A1D-F9C7423A1FEA}" srcOrd="0" destOrd="0" presId="urn:microsoft.com/office/officeart/2005/8/layout/pyramid1"/>
    <dgm:cxn modelId="{35AB1A12-13A9-45CB-B5F0-E6854CA75D00}" srcId="{5B16BCF2-A75E-4F9F-B828-15A8D372FC15}" destId="{29DB639A-E56F-4F96-AED0-081421FF1D00}" srcOrd="4" destOrd="0" parTransId="{4BA23381-046C-4B0A-9D48-FF96383D3FD0}" sibTransId="{B8235DDD-7A02-4256-8EA7-80D144711EDE}"/>
    <dgm:cxn modelId="{EC70113A-155C-48AD-AD91-66B35E58FB9B}" type="presOf" srcId="{5B16BCF2-A75E-4F9F-B828-15A8D372FC15}" destId="{3F996077-B783-4BB3-BC1B-735D14BE04CF}" srcOrd="0" destOrd="0" presId="urn:microsoft.com/office/officeart/2005/8/layout/pyramid1"/>
    <dgm:cxn modelId="{83FC97C6-FBA1-4540-AE12-4CB7426A4F1F}" type="presOf" srcId="{29DB639A-E56F-4F96-AED0-081421FF1D00}" destId="{DBE0889A-0D77-4C70-913C-59077117D0C6}" srcOrd="1" destOrd="0" presId="urn:microsoft.com/office/officeart/2005/8/layout/pyramid1"/>
    <dgm:cxn modelId="{2948CB5C-5943-42F9-9E1A-28DC8D8D47E6}" type="presOf" srcId="{EDFA80DB-BE89-4B8A-9C5E-B380E1132DDB}" destId="{C8595B74-1A20-4B03-86CD-1953738D37A2}" srcOrd="1" destOrd="0" presId="urn:microsoft.com/office/officeart/2005/8/layout/pyramid1"/>
    <dgm:cxn modelId="{F17AE526-5E57-4D82-AC20-4DC630785F5E}" type="presOf" srcId="{12095EB2-3585-41A4-A273-467853509499}" destId="{5F267642-B81A-4069-958A-A0A73E75DFDF}" srcOrd="1" destOrd="0" presId="urn:microsoft.com/office/officeart/2005/8/layout/pyramid1"/>
    <dgm:cxn modelId="{A0255FC7-4013-4D22-BCE9-87342623CD3D}" srcId="{5B16BCF2-A75E-4F9F-B828-15A8D372FC15}" destId="{F7BBEE6C-B330-4894-8A1D-6B4350BBDA01}" srcOrd="1" destOrd="0" parTransId="{103E9BC1-A082-433C-8312-C883A29837C8}" sibTransId="{86A06CDC-DD47-4F9D-ABE9-E8CDADD6EA87}"/>
    <dgm:cxn modelId="{46C9F736-986C-48B2-98BF-5A2B17131849}" srcId="{5B16BCF2-A75E-4F9F-B828-15A8D372FC15}" destId="{12095EB2-3585-41A4-A273-467853509499}" srcOrd="2" destOrd="0" parTransId="{6CD7B305-1369-40C3-B422-FFAB5D9AADF6}" sibTransId="{3B833A59-A0A9-4077-AEA2-9027B5F2EE76}"/>
    <dgm:cxn modelId="{49323821-B496-4F89-825B-3DC201CC97CD}" type="presOf" srcId="{FC7B88D6-09F9-451C-BDEE-C207E905FA62}" destId="{C508C6A1-58CC-456A-A7F0-7521ECD722C9}" srcOrd="0" destOrd="0" presId="urn:microsoft.com/office/officeart/2005/8/layout/pyramid1"/>
    <dgm:cxn modelId="{435EA6BF-E16E-4746-A6BE-B1E0CF931E53}" type="presOf" srcId="{F7BBEE6C-B330-4894-8A1D-6B4350BBDA01}" destId="{F83F6174-C579-43C6-BB9F-A1253775A92A}" srcOrd="1" destOrd="0" presId="urn:microsoft.com/office/officeart/2005/8/layout/pyramid1"/>
    <dgm:cxn modelId="{B45F6CBA-E2DF-4853-AD93-DEE417D1AA09}" type="presOf" srcId="{29DB639A-E56F-4F96-AED0-081421FF1D00}" destId="{30FCF23A-74B5-45F8-BA81-B7F280552E1E}" srcOrd="0" destOrd="0" presId="urn:microsoft.com/office/officeart/2005/8/layout/pyramid1"/>
    <dgm:cxn modelId="{AD38BD8B-5174-459C-A3A9-4C5E86348C30}" type="presOf" srcId="{F7BBEE6C-B330-4894-8A1D-6B4350BBDA01}" destId="{CBDD0482-B137-44CB-924B-AAFE3FE6A942}" srcOrd="0" destOrd="0" presId="urn:microsoft.com/office/officeart/2005/8/layout/pyramid1"/>
    <dgm:cxn modelId="{58B6FCC2-DBDF-4B8A-9B2E-FD91F1F159A3}" srcId="{5B16BCF2-A75E-4F9F-B828-15A8D372FC15}" destId="{EDFA80DB-BE89-4B8A-9C5E-B380E1132DDB}" srcOrd="3" destOrd="0" parTransId="{14DAB26C-BE05-410E-BB5C-C9592646FF3A}" sibTransId="{B3EC79E2-92CC-43CC-BA04-7D709B01AB3C}"/>
    <dgm:cxn modelId="{45D6CC0F-A4C6-42B2-9AF8-32C3FABEADB5}" srcId="{5B16BCF2-A75E-4F9F-B828-15A8D372FC15}" destId="{FC7B88D6-09F9-451C-BDEE-C207E905FA62}" srcOrd="0" destOrd="0" parTransId="{9F6C3F34-209A-4582-9EA3-EAA9B198BFBA}" sibTransId="{0E1D6005-D4A3-493B-854F-F5302089DF5F}"/>
    <dgm:cxn modelId="{A014868C-0A0E-4304-9C00-99304BEC121E}" type="presOf" srcId="{FC7B88D6-09F9-451C-BDEE-C207E905FA62}" destId="{AA6314BB-3DF3-4315-B315-CC464B7826FE}" srcOrd="1" destOrd="0" presId="urn:microsoft.com/office/officeart/2005/8/layout/pyramid1"/>
    <dgm:cxn modelId="{3C1B394C-18EB-4DFF-B812-5AEBC4BCD029}" type="presOf" srcId="{12095EB2-3585-41A4-A273-467853509499}" destId="{8EA2DE30-79E8-45F9-9F5D-BEC44A012BC8}" srcOrd="0" destOrd="0" presId="urn:microsoft.com/office/officeart/2005/8/layout/pyramid1"/>
    <dgm:cxn modelId="{B3D0F643-5426-4E3D-8177-D626C28EF8AB}" type="presParOf" srcId="{3F996077-B783-4BB3-BC1B-735D14BE04CF}" destId="{11E22A1C-72D4-4AF3-AF14-56BBF34EB595}" srcOrd="0" destOrd="0" presId="urn:microsoft.com/office/officeart/2005/8/layout/pyramid1"/>
    <dgm:cxn modelId="{BC294194-A7B9-4E47-A97F-43CEBF487049}" type="presParOf" srcId="{11E22A1C-72D4-4AF3-AF14-56BBF34EB595}" destId="{C508C6A1-58CC-456A-A7F0-7521ECD722C9}" srcOrd="0" destOrd="0" presId="urn:microsoft.com/office/officeart/2005/8/layout/pyramid1"/>
    <dgm:cxn modelId="{71CD436F-D628-4AC9-9767-22A2BA4D6F3C}" type="presParOf" srcId="{11E22A1C-72D4-4AF3-AF14-56BBF34EB595}" destId="{AA6314BB-3DF3-4315-B315-CC464B7826FE}" srcOrd="1" destOrd="0" presId="urn:microsoft.com/office/officeart/2005/8/layout/pyramid1"/>
    <dgm:cxn modelId="{118F421C-08DE-46A1-81AB-37D5FE131049}" type="presParOf" srcId="{3F996077-B783-4BB3-BC1B-735D14BE04CF}" destId="{8047F3D1-CACC-48C8-AF43-3CA49BA8B202}" srcOrd="1" destOrd="0" presId="urn:microsoft.com/office/officeart/2005/8/layout/pyramid1"/>
    <dgm:cxn modelId="{A0CE3FD4-AEE3-413A-A1CF-7EB406F38179}" type="presParOf" srcId="{8047F3D1-CACC-48C8-AF43-3CA49BA8B202}" destId="{CBDD0482-B137-44CB-924B-AAFE3FE6A942}" srcOrd="0" destOrd="0" presId="urn:microsoft.com/office/officeart/2005/8/layout/pyramid1"/>
    <dgm:cxn modelId="{6F3694A7-9F3E-41F6-B2B5-B4E073F6DCAB}" type="presParOf" srcId="{8047F3D1-CACC-48C8-AF43-3CA49BA8B202}" destId="{F83F6174-C579-43C6-BB9F-A1253775A92A}" srcOrd="1" destOrd="0" presId="urn:microsoft.com/office/officeart/2005/8/layout/pyramid1"/>
    <dgm:cxn modelId="{2A5D7952-4DB0-4326-862F-36BF0E96034B}" type="presParOf" srcId="{3F996077-B783-4BB3-BC1B-735D14BE04CF}" destId="{731A5138-2210-457F-9B72-2CE1E4620B36}" srcOrd="2" destOrd="0" presId="urn:microsoft.com/office/officeart/2005/8/layout/pyramid1"/>
    <dgm:cxn modelId="{52CC3AB6-0CE1-4642-A0D6-C895E069AD94}" type="presParOf" srcId="{731A5138-2210-457F-9B72-2CE1E4620B36}" destId="{8EA2DE30-79E8-45F9-9F5D-BEC44A012BC8}" srcOrd="0" destOrd="0" presId="urn:microsoft.com/office/officeart/2005/8/layout/pyramid1"/>
    <dgm:cxn modelId="{8C16090A-6FB2-4FD7-A3B4-294E746A8B9C}" type="presParOf" srcId="{731A5138-2210-457F-9B72-2CE1E4620B36}" destId="{5F267642-B81A-4069-958A-A0A73E75DFDF}" srcOrd="1" destOrd="0" presId="urn:microsoft.com/office/officeart/2005/8/layout/pyramid1"/>
    <dgm:cxn modelId="{1E8A1B4B-98A4-4E5B-9ABB-429DB91F12EF}" type="presParOf" srcId="{3F996077-B783-4BB3-BC1B-735D14BE04CF}" destId="{CC4407A2-0928-4F21-B36E-006418B90166}" srcOrd="3" destOrd="0" presId="urn:microsoft.com/office/officeart/2005/8/layout/pyramid1"/>
    <dgm:cxn modelId="{1584D1C3-6122-4784-BD17-0433100F3C0C}" type="presParOf" srcId="{CC4407A2-0928-4F21-B36E-006418B90166}" destId="{7898D3CD-5783-45FD-9A1D-F9C7423A1FEA}" srcOrd="0" destOrd="0" presId="urn:microsoft.com/office/officeart/2005/8/layout/pyramid1"/>
    <dgm:cxn modelId="{689402D1-BF73-4A26-ACC1-8C5434FCE7ED}" type="presParOf" srcId="{CC4407A2-0928-4F21-B36E-006418B90166}" destId="{C8595B74-1A20-4B03-86CD-1953738D37A2}" srcOrd="1" destOrd="0" presId="urn:microsoft.com/office/officeart/2005/8/layout/pyramid1"/>
    <dgm:cxn modelId="{71D92D5B-4D3B-4EA4-A4C3-9E267DCDD43E}" type="presParOf" srcId="{3F996077-B783-4BB3-BC1B-735D14BE04CF}" destId="{0480BEEA-331E-4CDA-9E7D-BF09575F8859}" srcOrd="4" destOrd="0" presId="urn:microsoft.com/office/officeart/2005/8/layout/pyramid1"/>
    <dgm:cxn modelId="{5A070D44-58F7-40FC-BA52-9F68E55A3270}" type="presParOf" srcId="{0480BEEA-331E-4CDA-9E7D-BF09575F8859}" destId="{30FCF23A-74B5-45F8-BA81-B7F280552E1E}" srcOrd="0" destOrd="0" presId="urn:microsoft.com/office/officeart/2005/8/layout/pyramid1"/>
    <dgm:cxn modelId="{FC38D46C-3945-47BC-8F94-FB40BD19E2EE}" type="presParOf" srcId="{0480BEEA-331E-4CDA-9E7D-BF09575F8859}" destId="{DBE0889A-0D77-4C70-913C-59077117D0C6}" srcOrd="1" destOrd="0" presId="urn:microsoft.com/office/officeart/2005/8/layout/pyramid1"/>
  </dgm:cxnLst>
  <dgm:bg>
    <a:blipFill dpi="0" rotWithShape="1">
      <a:blip xmlns:r="http://schemas.openxmlformats.org/officeDocument/2006/relationships" r:embed="rId1">
        <a:alphaModFix amt="50000"/>
      </a:blip>
      <a:srcRect/>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5FF61F-2DB8-411A-980E-46A40B3B688D}" type="doc">
      <dgm:prSet loTypeId="urn:microsoft.com/office/officeart/2005/8/layout/venn1" loCatId="relationship" qsTypeId="urn:microsoft.com/office/officeart/2005/8/quickstyle/simple1" qsCatId="simple" csTypeId="urn:microsoft.com/office/officeart/2005/8/colors/accent1_2" csCatId="accent1" phldr="1"/>
      <dgm:spPr/>
    </dgm:pt>
    <dgm:pt modelId="{2FBC3C92-B620-4410-AF88-49FD16651BB9}">
      <dgm:prSet phldrT="[Text]"/>
      <dgm:spPr>
        <a:solidFill>
          <a:schemeClr val="accent1"/>
        </a:solidFill>
      </dgm:spPr>
      <dgm:t>
        <a:bodyPr/>
        <a:lstStyle/>
        <a:p>
          <a:r>
            <a:rPr lang="en-US" dirty="0" smtClean="0"/>
            <a:t>Knowledge</a:t>
          </a:r>
        </a:p>
      </dgm:t>
    </dgm:pt>
    <dgm:pt modelId="{0B96708D-CB3A-47B2-91B8-250359AF8B36}" type="parTrans" cxnId="{C00D0302-E05F-45DC-AE04-C51C0A3FD144}">
      <dgm:prSet/>
      <dgm:spPr/>
      <dgm:t>
        <a:bodyPr/>
        <a:lstStyle/>
        <a:p>
          <a:endParaRPr lang="en-US"/>
        </a:p>
      </dgm:t>
    </dgm:pt>
    <dgm:pt modelId="{F6E59209-411B-4743-ACB6-C205540B46C0}" type="sibTrans" cxnId="{C00D0302-E05F-45DC-AE04-C51C0A3FD144}">
      <dgm:prSet/>
      <dgm:spPr/>
      <dgm:t>
        <a:bodyPr/>
        <a:lstStyle/>
        <a:p>
          <a:endParaRPr lang="en-US"/>
        </a:p>
      </dgm:t>
    </dgm:pt>
    <dgm:pt modelId="{9D3E990A-CFA5-43AC-9D2F-C52255F5002B}">
      <dgm:prSet phldrT="[Text]"/>
      <dgm:spPr>
        <a:solidFill>
          <a:schemeClr val="accent5">
            <a:lumMod val="75000"/>
            <a:alpha val="50000"/>
          </a:schemeClr>
        </a:solidFill>
      </dgm:spPr>
      <dgm:t>
        <a:bodyPr/>
        <a:lstStyle/>
        <a:p>
          <a:r>
            <a:rPr lang="en-US" dirty="0" smtClean="0"/>
            <a:t>Habits of Mind</a:t>
          </a:r>
          <a:endParaRPr lang="en-US" dirty="0"/>
        </a:p>
      </dgm:t>
    </dgm:pt>
    <dgm:pt modelId="{59190C0E-70D3-45A9-8FB0-A90F6584A57C}" type="parTrans" cxnId="{F3512681-5EAD-49E3-9633-36A2AAC693C3}">
      <dgm:prSet/>
      <dgm:spPr/>
      <dgm:t>
        <a:bodyPr/>
        <a:lstStyle/>
        <a:p>
          <a:endParaRPr lang="en-US"/>
        </a:p>
      </dgm:t>
    </dgm:pt>
    <dgm:pt modelId="{A1A59FEC-8124-40D6-B905-1214F5B33F38}" type="sibTrans" cxnId="{F3512681-5EAD-49E3-9633-36A2AAC693C3}">
      <dgm:prSet/>
      <dgm:spPr/>
      <dgm:t>
        <a:bodyPr/>
        <a:lstStyle/>
        <a:p>
          <a:endParaRPr lang="en-US"/>
        </a:p>
      </dgm:t>
    </dgm:pt>
    <dgm:pt modelId="{90DDF6AA-875B-4F06-B834-F2D2C0B4BF2D}">
      <dgm:prSet phldrT="[Text]"/>
      <dgm:spPr>
        <a:solidFill>
          <a:schemeClr val="accent2">
            <a:lumMod val="75000"/>
            <a:alpha val="50000"/>
          </a:schemeClr>
        </a:solidFill>
      </dgm:spPr>
      <dgm:t>
        <a:bodyPr/>
        <a:lstStyle/>
        <a:p>
          <a:r>
            <a:rPr lang="en-US" dirty="0" smtClean="0"/>
            <a:t>Physical Skills</a:t>
          </a:r>
          <a:endParaRPr lang="en-US" dirty="0"/>
        </a:p>
      </dgm:t>
    </dgm:pt>
    <dgm:pt modelId="{CC24C835-A1EB-476F-8B80-9407207DCE6F}" type="parTrans" cxnId="{CE288C4F-6238-4984-A5B8-7190589688D1}">
      <dgm:prSet/>
      <dgm:spPr/>
      <dgm:t>
        <a:bodyPr/>
        <a:lstStyle/>
        <a:p>
          <a:endParaRPr lang="en-US"/>
        </a:p>
      </dgm:t>
    </dgm:pt>
    <dgm:pt modelId="{8541DBDF-6D1C-4385-9FAF-BD9C2F9F9A0C}" type="sibTrans" cxnId="{CE288C4F-6238-4984-A5B8-7190589688D1}">
      <dgm:prSet/>
      <dgm:spPr/>
      <dgm:t>
        <a:bodyPr/>
        <a:lstStyle/>
        <a:p>
          <a:endParaRPr lang="en-US"/>
        </a:p>
      </dgm:t>
    </dgm:pt>
    <dgm:pt modelId="{484E0BBB-EE75-4234-99BA-E878CBA5DA58}" type="pres">
      <dgm:prSet presAssocID="{FE5FF61F-2DB8-411A-980E-46A40B3B688D}" presName="compositeShape" presStyleCnt="0">
        <dgm:presLayoutVars>
          <dgm:chMax val="7"/>
          <dgm:dir/>
          <dgm:resizeHandles val="exact"/>
        </dgm:presLayoutVars>
      </dgm:prSet>
      <dgm:spPr/>
    </dgm:pt>
    <dgm:pt modelId="{9D8FB777-A858-454D-BABC-4376729AC090}" type="pres">
      <dgm:prSet presAssocID="{2FBC3C92-B620-4410-AF88-49FD16651BB9}" presName="circ1" presStyleLbl="vennNode1" presStyleIdx="0" presStyleCnt="3"/>
      <dgm:spPr/>
      <dgm:t>
        <a:bodyPr/>
        <a:lstStyle/>
        <a:p>
          <a:endParaRPr lang="en-US"/>
        </a:p>
      </dgm:t>
    </dgm:pt>
    <dgm:pt modelId="{839BD439-2838-4E29-A374-2A5E1B0D10F6}" type="pres">
      <dgm:prSet presAssocID="{2FBC3C92-B620-4410-AF88-49FD16651BB9}" presName="circ1Tx" presStyleLbl="revTx" presStyleIdx="0" presStyleCnt="0">
        <dgm:presLayoutVars>
          <dgm:chMax val="0"/>
          <dgm:chPref val="0"/>
          <dgm:bulletEnabled val="1"/>
        </dgm:presLayoutVars>
      </dgm:prSet>
      <dgm:spPr/>
      <dgm:t>
        <a:bodyPr/>
        <a:lstStyle/>
        <a:p>
          <a:endParaRPr lang="en-US"/>
        </a:p>
      </dgm:t>
    </dgm:pt>
    <dgm:pt modelId="{651EF2C5-4C84-453F-BEBD-5EEA25D37C61}" type="pres">
      <dgm:prSet presAssocID="{9D3E990A-CFA5-43AC-9D2F-C52255F5002B}" presName="circ2" presStyleLbl="vennNode1" presStyleIdx="1" presStyleCnt="3"/>
      <dgm:spPr/>
      <dgm:t>
        <a:bodyPr/>
        <a:lstStyle/>
        <a:p>
          <a:endParaRPr lang="en-US"/>
        </a:p>
      </dgm:t>
    </dgm:pt>
    <dgm:pt modelId="{8B2C9A28-129A-45F9-AE2B-EE78C273899A}" type="pres">
      <dgm:prSet presAssocID="{9D3E990A-CFA5-43AC-9D2F-C52255F5002B}" presName="circ2Tx" presStyleLbl="revTx" presStyleIdx="0" presStyleCnt="0">
        <dgm:presLayoutVars>
          <dgm:chMax val="0"/>
          <dgm:chPref val="0"/>
          <dgm:bulletEnabled val="1"/>
        </dgm:presLayoutVars>
      </dgm:prSet>
      <dgm:spPr/>
      <dgm:t>
        <a:bodyPr/>
        <a:lstStyle/>
        <a:p>
          <a:endParaRPr lang="en-US"/>
        </a:p>
      </dgm:t>
    </dgm:pt>
    <dgm:pt modelId="{37D10BB4-1026-4600-A49C-4BB7C7841F4F}" type="pres">
      <dgm:prSet presAssocID="{90DDF6AA-875B-4F06-B834-F2D2C0B4BF2D}" presName="circ3" presStyleLbl="vennNode1" presStyleIdx="2" presStyleCnt="3"/>
      <dgm:spPr/>
      <dgm:t>
        <a:bodyPr/>
        <a:lstStyle/>
        <a:p>
          <a:endParaRPr lang="en-US"/>
        </a:p>
      </dgm:t>
    </dgm:pt>
    <dgm:pt modelId="{6B3FA775-77D9-4074-9459-849CE4EFBA68}" type="pres">
      <dgm:prSet presAssocID="{90DDF6AA-875B-4F06-B834-F2D2C0B4BF2D}" presName="circ3Tx" presStyleLbl="revTx" presStyleIdx="0" presStyleCnt="0">
        <dgm:presLayoutVars>
          <dgm:chMax val="0"/>
          <dgm:chPref val="0"/>
          <dgm:bulletEnabled val="1"/>
        </dgm:presLayoutVars>
      </dgm:prSet>
      <dgm:spPr/>
      <dgm:t>
        <a:bodyPr/>
        <a:lstStyle/>
        <a:p>
          <a:endParaRPr lang="en-US"/>
        </a:p>
      </dgm:t>
    </dgm:pt>
  </dgm:ptLst>
  <dgm:cxnLst>
    <dgm:cxn modelId="{3A12C339-3ED3-4D41-B607-104591DD7E75}" type="presOf" srcId="{2FBC3C92-B620-4410-AF88-49FD16651BB9}" destId="{839BD439-2838-4E29-A374-2A5E1B0D10F6}" srcOrd="1" destOrd="0" presId="urn:microsoft.com/office/officeart/2005/8/layout/venn1"/>
    <dgm:cxn modelId="{9B26908D-25A3-4650-8B78-96279B8485C6}" type="presOf" srcId="{90DDF6AA-875B-4F06-B834-F2D2C0B4BF2D}" destId="{37D10BB4-1026-4600-A49C-4BB7C7841F4F}" srcOrd="0" destOrd="0" presId="urn:microsoft.com/office/officeart/2005/8/layout/venn1"/>
    <dgm:cxn modelId="{C00D0302-E05F-45DC-AE04-C51C0A3FD144}" srcId="{FE5FF61F-2DB8-411A-980E-46A40B3B688D}" destId="{2FBC3C92-B620-4410-AF88-49FD16651BB9}" srcOrd="0" destOrd="0" parTransId="{0B96708D-CB3A-47B2-91B8-250359AF8B36}" sibTransId="{F6E59209-411B-4743-ACB6-C205540B46C0}"/>
    <dgm:cxn modelId="{9E509893-E51E-4388-84AE-32FFCA0E1869}" type="presOf" srcId="{2FBC3C92-B620-4410-AF88-49FD16651BB9}" destId="{9D8FB777-A858-454D-BABC-4376729AC090}" srcOrd="0" destOrd="0" presId="urn:microsoft.com/office/officeart/2005/8/layout/venn1"/>
    <dgm:cxn modelId="{2BF3ED52-6D53-4E16-AD54-CD9445D027D3}" type="presOf" srcId="{90DDF6AA-875B-4F06-B834-F2D2C0B4BF2D}" destId="{6B3FA775-77D9-4074-9459-849CE4EFBA68}" srcOrd="1" destOrd="0" presId="urn:microsoft.com/office/officeart/2005/8/layout/venn1"/>
    <dgm:cxn modelId="{D70E008C-3DA5-4E90-8414-05598800278C}" type="presOf" srcId="{9D3E990A-CFA5-43AC-9D2F-C52255F5002B}" destId="{8B2C9A28-129A-45F9-AE2B-EE78C273899A}" srcOrd="1" destOrd="0" presId="urn:microsoft.com/office/officeart/2005/8/layout/venn1"/>
    <dgm:cxn modelId="{F3512681-5EAD-49E3-9633-36A2AAC693C3}" srcId="{FE5FF61F-2DB8-411A-980E-46A40B3B688D}" destId="{9D3E990A-CFA5-43AC-9D2F-C52255F5002B}" srcOrd="1" destOrd="0" parTransId="{59190C0E-70D3-45A9-8FB0-A90F6584A57C}" sibTransId="{A1A59FEC-8124-40D6-B905-1214F5B33F38}"/>
    <dgm:cxn modelId="{7FE3BBFC-F5B6-40D5-9CC4-28169B41276B}" type="presOf" srcId="{9D3E990A-CFA5-43AC-9D2F-C52255F5002B}" destId="{651EF2C5-4C84-453F-BEBD-5EEA25D37C61}" srcOrd="0" destOrd="0" presId="urn:microsoft.com/office/officeart/2005/8/layout/venn1"/>
    <dgm:cxn modelId="{CE288C4F-6238-4984-A5B8-7190589688D1}" srcId="{FE5FF61F-2DB8-411A-980E-46A40B3B688D}" destId="{90DDF6AA-875B-4F06-B834-F2D2C0B4BF2D}" srcOrd="2" destOrd="0" parTransId="{CC24C835-A1EB-476F-8B80-9407207DCE6F}" sibTransId="{8541DBDF-6D1C-4385-9FAF-BD9C2F9F9A0C}"/>
    <dgm:cxn modelId="{4F9FFC18-8801-4D51-A1B4-C064171C2D7D}" type="presOf" srcId="{FE5FF61F-2DB8-411A-980E-46A40B3B688D}" destId="{484E0BBB-EE75-4234-99BA-E878CBA5DA58}" srcOrd="0" destOrd="0" presId="urn:microsoft.com/office/officeart/2005/8/layout/venn1"/>
    <dgm:cxn modelId="{173B0165-D0D4-402A-AF7E-6126BB679736}" type="presParOf" srcId="{484E0BBB-EE75-4234-99BA-E878CBA5DA58}" destId="{9D8FB777-A858-454D-BABC-4376729AC090}" srcOrd="0" destOrd="0" presId="urn:microsoft.com/office/officeart/2005/8/layout/venn1"/>
    <dgm:cxn modelId="{EB5E94B6-6270-4347-9CB3-DEE4B4621C91}" type="presParOf" srcId="{484E0BBB-EE75-4234-99BA-E878CBA5DA58}" destId="{839BD439-2838-4E29-A374-2A5E1B0D10F6}" srcOrd="1" destOrd="0" presId="urn:microsoft.com/office/officeart/2005/8/layout/venn1"/>
    <dgm:cxn modelId="{C7636E42-EDD9-43EF-807A-A09FC6D501B8}" type="presParOf" srcId="{484E0BBB-EE75-4234-99BA-E878CBA5DA58}" destId="{651EF2C5-4C84-453F-BEBD-5EEA25D37C61}" srcOrd="2" destOrd="0" presId="urn:microsoft.com/office/officeart/2005/8/layout/venn1"/>
    <dgm:cxn modelId="{2DE81EC6-ACA8-4030-B202-A706486E72E4}" type="presParOf" srcId="{484E0BBB-EE75-4234-99BA-E878CBA5DA58}" destId="{8B2C9A28-129A-45F9-AE2B-EE78C273899A}" srcOrd="3" destOrd="0" presId="urn:microsoft.com/office/officeart/2005/8/layout/venn1"/>
    <dgm:cxn modelId="{03124BFC-C8A5-43A5-90EE-4FDB530369CB}" type="presParOf" srcId="{484E0BBB-EE75-4234-99BA-E878CBA5DA58}" destId="{37D10BB4-1026-4600-A49C-4BB7C7841F4F}" srcOrd="4" destOrd="0" presId="urn:microsoft.com/office/officeart/2005/8/layout/venn1"/>
    <dgm:cxn modelId="{0C89DDF5-DFA3-4A62-BB6E-E2694E78AEE3}" type="presParOf" srcId="{484E0BBB-EE75-4234-99BA-E878CBA5DA58}" destId="{6B3FA775-77D9-4074-9459-849CE4EFBA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4E164-3502-43DE-931E-EFC1791C2E68}" type="doc">
      <dgm:prSet loTypeId="urn:microsoft.com/office/officeart/2005/8/layout/process1" loCatId="process" qsTypeId="urn:microsoft.com/office/officeart/2005/8/quickstyle/simple5" qsCatId="simple" csTypeId="urn:microsoft.com/office/officeart/2005/8/colors/accent1_2" csCatId="accent1" phldr="1"/>
      <dgm:spPr/>
    </dgm:pt>
    <dgm:pt modelId="{0CA7CF72-77EB-4CDC-BAC4-C94E2992991B}">
      <dgm:prSet phldrT="[Text]"/>
      <dgm:spPr/>
      <dgm:t>
        <a:bodyPr/>
        <a:lstStyle/>
        <a:p>
          <a:r>
            <a:rPr lang="en-CA" dirty="0" smtClean="0">
              <a:latin typeface="Tahoma" pitchFamily="34" charset="0"/>
              <a:ea typeface="Tahoma" pitchFamily="34" charset="0"/>
              <a:cs typeface="Tahoma" pitchFamily="34" charset="0"/>
            </a:rPr>
            <a:t>PSYC 100</a:t>
          </a:r>
          <a:endParaRPr lang="en-CA" dirty="0">
            <a:latin typeface="Tahoma" pitchFamily="34" charset="0"/>
            <a:ea typeface="Tahoma" pitchFamily="34" charset="0"/>
            <a:cs typeface="Tahoma" pitchFamily="34" charset="0"/>
          </a:endParaRPr>
        </a:p>
      </dgm:t>
    </dgm:pt>
    <dgm:pt modelId="{EFF13D88-B33E-4ACF-A086-588BF02157C6}" type="parTrans" cxnId="{046817BF-24AC-4B39-82A9-2A03CA156BCA}">
      <dgm:prSet/>
      <dgm:spPr/>
      <dgm:t>
        <a:bodyPr/>
        <a:lstStyle/>
        <a:p>
          <a:endParaRPr lang="en-CA"/>
        </a:p>
      </dgm:t>
    </dgm:pt>
    <dgm:pt modelId="{E9E8AF61-5191-4432-ACD0-C0F435BD9628}" type="sibTrans" cxnId="{046817BF-24AC-4B39-82A9-2A03CA156BCA}">
      <dgm:prSet/>
      <dgm:spPr/>
      <dgm:t>
        <a:bodyPr/>
        <a:lstStyle/>
        <a:p>
          <a:endParaRPr lang="en-CA"/>
        </a:p>
      </dgm:t>
    </dgm:pt>
    <dgm:pt modelId="{5C761F01-F40D-46FB-B514-AB86E393C2AF}">
      <dgm:prSet phldrT="[Text]"/>
      <dgm:spPr/>
      <dgm:t>
        <a:bodyPr/>
        <a:lstStyle/>
        <a:p>
          <a:r>
            <a:rPr lang="en-CA" dirty="0" smtClean="0">
              <a:latin typeface="Tahoma" pitchFamily="34" charset="0"/>
              <a:ea typeface="Tahoma" pitchFamily="34" charset="0"/>
              <a:cs typeface="Tahoma" pitchFamily="34" charset="0"/>
            </a:rPr>
            <a:t>PSYC 200</a:t>
          </a:r>
          <a:endParaRPr lang="en-CA" dirty="0">
            <a:latin typeface="Tahoma" pitchFamily="34" charset="0"/>
            <a:ea typeface="Tahoma" pitchFamily="34" charset="0"/>
            <a:cs typeface="Tahoma" pitchFamily="34" charset="0"/>
          </a:endParaRPr>
        </a:p>
      </dgm:t>
    </dgm:pt>
    <dgm:pt modelId="{B1EE7F61-A912-4AF5-AAF7-EC2D4093FE32}" type="parTrans" cxnId="{102B1DEF-322D-42C3-95A5-EF87A59407E0}">
      <dgm:prSet/>
      <dgm:spPr/>
      <dgm:t>
        <a:bodyPr/>
        <a:lstStyle/>
        <a:p>
          <a:endParaRPr lang="en-CA"/>
        </a:p>
      </dgm:t>
    </dgm:pt>
    <dgm:pt modelId="{446E0BA6-1C0E-421A-9F32-2875BA40BB06}" type="sibTrans" cxnId="{102B1DEF-322D-42C3-95A5-EF87A59407E0}">
      <dgm:prSet/>
      <dgm:spPr/>
      <dgm:t>
        <a:bodyPr/>
        <a:lstStyle/>
        <a:p>
          <a:endParaRPr lang="en-CA"/>
        </a:p>
      </dgm:t>
    </dgm:pt>
    <dgm:pt modelId="{A1FE0E72-0BCC-4AA8-A785-DCF4347F1C74}">
      <dgm:prSet phldrT="[Text]"/>
      <dgm:spPr/>
      <dgm:t>
        <a:bodyPr/>
        <a:lstStyle/>
        <a:p>
          <a:r>
            <a:rPr lang="en-CA" dirty="0" smtClean="0">
              <a:latin typeface="Tahoma" pitchFamily="34" charset="0"/>
              <a:ea typeface="Tahoma" pitchFamily="34" charset="0"/>
              <a:cs typeface="Tahoma" pitchFamily="34" charset="0"/>
            </a:rPr>
            <a:t>PSYC 300</a:t>
          </a:r>
          <a:endParaRPr lang="en-CA" dirty="0">
            <a:latin typeface="Tahoma" pitchFamily="34" charset="0"/>
            <a:ea typeface="Tahoma" pitchFamily="34" charset="0"/>
            <a:cs typeface="Tahoma" pitchFamily="34" charset="0"/>
          </a:endParaRPr>
        </a:p>
      </dgm:t>
    </dgm:pt>
    <dgm:pt modelId="{81D7B6E2-29D8-4112-8878-17AC64EE6A91}" type="parTrans" cxnId="{9BDF517C-3E23-4031-AC7C-6A2119E01F86}">
      <dgm:prSet/>
      <dgm:spPr/>
      <dgm:t>
        <a:bodyPr/>
        <a:lstStyle/>
        <a:p>
          <a:endParaRPr lang="en-CA"/>
        </a:p>
      </dgm:t>
    </dgm:pt>
    <dgm:pt modelId="{80E2D3CC-372D-49D0-8B98-FA604104D048}" type="sibTrans" cxnId="{9BDF517C-3E23-4031-AC7C-6A2119E01F86}">
      <dgm:prSet/>
      <dgm:spPr/>
      <dgm:t>
        <a:bodyPr/>
        <a:lstStyle/>
        <a:p>
          <a:endParaRPr lang="en-CA"/>
        </a:p>
      </dgm:t>
    </dgm:pt>
    <dgm:pt modelId="{A32A4DD3-73FF-4451-BA69-BA972105EA8B}" type="pres">
      <dgm:prSet presAssocID="{1E34E164-3502-43DE-931E-EFC1791C2E68}" presName="Name0" presStyleCnt="0">
        <dgm:presLayoutVars>
          <dgm:dir/>
          <dgm:resizeHandles val="exact"/>
        </dgm:presLayoutVars>
      </dgm:prSet>
      <dgm:spPr/>
    </dgm:pt>
    <dgm:pt modelId="{C1596497-A31D-4BC0-827F-A4DC83E6EA2C}" type="pres">
      <dgm:prSet presAssocID="{0CA7CF72-77EB-4CDC-BAC4-C94E2992991B}" presName="node" presStyleLbl="node1" presStyleIdx="0" presStyleCnt="3">
        <dgm:presLayoutVars>
          <dgm:bulletEnabled val="1"/>
        </dgm:presLayoutVars>
      </dgm:prSet>
      <dgm:spPr/>
      <dgm:t>
        <a:bodyPr/>
        <a:lstStyle/>
        <a:p>
          <a:endParaRPr lang="en-CA"/>
        </a:p>
      </dgm:t>
    </dgm:pt>
    <dgm:pt modelId="{C585CDF2-C0E6-49E0-AC45-811298AF8B12}" type="pres">
      <dgm:prSet presAssocID="{E9E8AF61-5191-4432-ACD0-C0F435BD9628}" presName="sibTrans" presStyleLbl="sibTrans2D1" presStyleIdx="0" presStyleCnt="2"/>
      <dgm:spPr/>
      <dgm:t>
        <a:bodyPr/>
        <a:lstStyle/>
        <a:p>
          <a:endParaRPr lang="en-CA"/>
        </a:p>
      </dgm:t>
    </dgm:pt>
    <dgm:pt modelId="{E0D7936C-203B-4D1B-A4A5-1A11462256FC}" type="pres">
      <dgm:prSet presAssocID="{E9E8AF61-5191-4432-ACD0-C0F435BD9628}" presName="connectorText" presStyleLbl="sibTrans2D1" presStyleIdx="0" presStyleCnt="2"/>
      <dgm:spPr/>
      <dgm:t>
        <a:bodyPr/>
        <a:lstStyle/>
        <a:p>
          <a:endParaRPr lang="en-CA"/>
        </a:p>
      </dgm:t>
    </dgm:pt>
    <dgm:pt modelId="{D6E00F1C-7890-400E-AE87-861C7418CD40}" type="pres">
      <dgm:prSet presAssocID="{5C761F01-F40D-46FB-B514-AB86E393C2AF}" presName="node" presStyleLbl="node1" presStyleIdx="1" presStyleCnt="3">
        <dgm:presLayoutVars>
          <dgm:bulletEnabled val="1"/>
        </dgm:presLayoutVars>
      </dgm:prSet>
      <dgm:spPr/>
      <dgm:t>
        <a:bodyPr/>
        <a:lstStyle/>
        <a:p>
          <a:endParaRPr lang="en-CA"/>
        </a:p>
      </dgm:t>
    </dgm:pt>
    <dgm:pt modelId="{EE26F637-35A1-4AA8-BC74-E135D3C53AEC}" type="pres">
      <dgm:prSet presAssocID="{446E0BA6-1C0E-421A-9F32-2875BA40BB06}" presName="sibTrans" presStyleLbl="sibTrans2D1" presStyleIdx="1" presStyleCnt="2"/>
      <dgm:spPr/>
      <dgm:t>
        <a:bodyPr/>
        <a:lstStyle/>
        <a:p>
          <a:endParaRPr lang="en-CA"/>
        </a:p>
      </dgm:t>
    </dgm:pt>
    <dgm:pt modelId="{1A8251FD-145B-45F5-8140-216D8DDA32BD}" type="pres">
      <dgm:prSet presAssocID="{446E0BA6-1C0E-421A-9F32-2875BA40BB06}" presName="connectorText" presStyleLbl="sibTrans2D1" presStyleIdx="1" presStyleCnt="2"/>
      <dgm:spPr/>
      <dgm:t>
        <a:bodyPr/>
        <a:lstStyle/>
        <a:p>
          <a:endParaRPr lang="en-CA"/>
        </a:p>
      </dgm:t>
    </dgm:pt>
    <dgm:pt modelId="{051EDA46-87A9-4BD5-9E66-4C4661D24111}" type="pres">
      <dgm:prSet presAssocID="{A1FE0E72-0BCC-4AA8-A785-DCF4347F1C74}" presName="node" presStyleLbl="node1" presStyleIdx="2" presStyleCnt="3">
        <dgm:presLayoutVars>
          <dgm:bulletEnabled val="1"/>
        </dgm:presLayoutVars>
      </dgm:prSet>
      <dgm:spPr/>
      <dgm:t>
        <a:bodyPr/>
        <a:lstStyle/>
        <a:p>
          <a:endParaRPr lang="en-CA"/>
        </a:p>
      </dgm:t>
    </dgm:pt>
  </dgm:ptLst>
  <dgm:cxnLst>
    <dgm:cxn modelId="{046817BF-24AC-4B39-82A9-2A03CA156BCA}" srcId="{1E34E164-3502-43DE-931E-EFC1791C2E68}" destId="{0CA7CF72-77EB-4CDC-BAC4-C94E2992991B}" srcOrd="0" destOrd="0" parTransId="{EFF13D88-B33E-4ACF-A086-588BF02157C6}" sibTransId="{E9E8AF61-5191-4432-ACD0-C0F435BD9628}"/>
    <dgm:cxn modelId="{CFA4BBD2-2098-4F8E-928B-C3420204B03F}" type="presOf" srcId="{5C761F01-F40D-46FB-B514-AB86E393C2AF}" destId="{D6E00F1C-7890-400E-AE87-861C7418CD40}" srcOrd="0" destOrd="0" presId="urn:microsoft.com/office/officeart/2005/8/layout/process1"/>
    <dgm:cxn modelId="{7AF42079-1EAC-4AC6-A655-95558D03FA39}" type="presOf" srcId="{1E34E164-3502-43DE-931E-EFC1791C2E68}" destId="{A32A4DD3-73FF-4451-BA69-BA972105EA8B}" srcOrd="0" destOrd="0" presId="urn:microsoft.com/office/officeart/2005/8/layout/process1"/>
    <dgm:cxn modelId="{8645FA9C-8BA0-42A5-A045-2FDC2E040FA3}" type="presOf" srcId="{446E0BA6-1C0E-421A-9F32-2875BA40BB06}" destId="{EE26F637-35A1-4AA8-BC74-E135D3C53AEC}" srcOrd="0" destOrd="0" presId="urn:microsoft.com/office/officeart/2005/8/layout/process1"/>
    <dgm:cxn modelId="{102B1DEF-322D-42C3-95A5-EF87A59407E0}" srcId="{1E34E164-3502-43DE-931E-EFC1791C2E68}" destId="{5C761F01-F40D-46FB-B514-AB86E393C2AF}" srcOrd="1" destOrd="0" parTransId="{B1EE7F61-A912-4AF5-AAF7-EC2D4093FE32}" sibTransId="{446E0BA6-1C0E-421A-9F32-2875BA40BB06}"/>
    <dgm:cxn modelId="{9BDF517C-3E23-4031-AC7C-6A2119E01F86}" srcId="{1E34E164-3502-43DE-931E-EFC1791C2E68}" destId="{A1FE0E72-0BCC-4AA8-A785-DCF4347F1C74}" srcOrd="2" destOrd="0" parTransId="{81D7B6E2-29D8-4112-8878-17AC64EE6A91}" sibTransId="{80E2D3CC-372D-49D0-8B98-FA604104D048}"/>
    <dgm:cxn modelId="{5B53F3E9-6ED2-4175-BDB7-709251DF3264}" type="presOf" srcId="{A1FE0E72-0BCC-4AA8-A785-DCF4347F1C74}" destId="{051EDA46-87A9-4BD5-9E66-4C4661D24111}" srcOrd="0" destOrd="0" presId="urn:microsoft.com/office/officeart/2005/8/layout/process1"/>
    <dgm:cxn modelId="{EC273A04-B1A4-4031-8ABC-E062DEFFBBAE}" type="presOf" srcId="{0CA7CF72-77EB-4CDC-BAC4-C94E2992991B}" destId="{C1596497-A31D-4BC0-827F-A4DC83E6EA2C}" srcOrd="0" destOrd="0" presId="urn:microsoft.com/office/officeart/2005/8/layout/process1"/>
    <dgm:cxn modelId="{580A7BF6-D671-463F-A2FE-8A410E7B020F}" type="presOf" srcId="{E9E8AF61-5191-4432-ACD0-C0F435BD9628}" destId="{E0D7936C-203B-4D1B-A4A5-1A11462256FC}" srcOrd="1" destOrd="0" presId="urn:microsoft.com/office/officeart/2005/8/layout/process1"/>
    <dgm:cxn modelId="{8D99FED3-A455-4C72-90AF-856AFA1181C7}" type="presOf" srcId="{446E0BA6-1C0E-421A-9F32-2875BA40BB06}" destId="{1A8251FD-145B-45F5-8140-216D8DDA32BD}" srcOrd="1" destOrd="0" presId="urn:microsoft.com/office/officeart/2005/8/layout/process1"/>
    <dgm:cxn modelId="{AAF2075B-A30F-41EB-911D-518931B939F7}" type="presOf" srcId="{E9E8AF61-5191-4432-ACD0-C0F435BD9628}" destId="{C585CDF2-C0E6-49E0-AC45-811298AF8B12}" srcOrd="0" destOrd="0" presId="urn:microsoft.com/office/officeart/2005/8/layout/process1"/>
    <dgm:cxn modelId="{957A07EA-9B80-4738-8FE4-74BCF947E1B3}" type="presParOf" srcId="{A32A4DD3-73FF-4451-BA69-BA972105EA8B}" destId="{C1596497-A31D-4BC0-827F-A4DC83E6EA2C}" srcOrd="0" destOrd="0" presId="urn:microsoft.com/office/officeart/2005/8/layout/process1"/>
    <dgm:cxn modelId="{2450F3C1-74EC-4EA4-8297-A18443E4C584}" type="presParOf" srcId="{A32A4DD3-73FF-4451-BA69-BA972105EA8B}" destId="{C585CDF2-C0E6-49E0-AC45-811298AF8B12}" srcOrd="1" destOrd="0" presId="urn:microsoft.com/office/officeart/2005/8/layout/process1"/>
    <dgm:cxn modelId="{FA7EC76C-E3BF-4F40-8A86-23D4E9420D28}" type="presParOf" srcId="{C585CDF2-C0E6-49E0-AC45-811298AF8B12}" destId="{E0D7936C-203B-4D1B-A4A5-1A11462256FC}" srcOrd="0" destOrd="0" presId="urn:microsoft.com/office/officeart/2005/8/layout/process1"/>
    <dgm:cxn modelId="{8D67289F-DBC8-4A78-9E13-2F5120202A10}" type="presParOf" srcId="{A32A4DD3-73FF-4451-BA69-BA972105EA8B}" destId="{D6E00F1C-7890-400E-AE87-861C7418CD40}" srcOrd="2" destOrd="0" presId="urn:microsoft.com/office/officeart/2005/8/layout/process1"/>
    <dgm:cxn modelId="{8C1CC0BF-10C4-4F67-8C0B-0D57CF6DCB26}" type="presParOf" srcId="{A32A4DD3-73FF-4451-BA69-BA972105EA8B}" destId="{EE26F637-35A1-4AA8-BC74-E135D3C53AEC}" srcOrd="3" destOrd="0" presId="urn:microsoft.com/office/officeart/2005/8/layout/process1"/>
    <dgm:cxn modelId="{A3541E8E-D50A-48E5-8F65-2FEE47FEDE95}" type="presParOf" srcId="{EE26F637-35A1-4AA8-BC74-E135D3C53AEC}" destId="{1A8251FD-145B-45F5-8140-216D8DDA32BD}" srcOrd="0" destOrd="0" presId="urn:microsoft.com/office/officeart/2005/8/layout/process1"/>
    <dgm:cxn modelId="{7F81A2F2-B44B-4FF8-B3F7-A653339C488E}" type="presParOf" srcId="{A32A4DD3-73FF-4451-BA69-BA972105EA8B}" destId="{051EDA46-87A9-4BD5-9E66-4C4661D2411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6529A1-EEF7-4465-8589-9A4CDC97F5F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16ED061-202D-4A1E-8A99-3B46F4865D08}">
      <dgm:prSet phldrT="[Text]" custT="1"/>
      <dgm:spPr/>
      <dgm:t>
        <a:bodyPr/>
        <a:lstStyle/>
        <a:p>
          <a:r>
            <a:rPr lang="en-US" sz="1400" dirty="0" smtClean="0">
              <a:latin typeface="+mn-lt"/>
            </a:rPr>
            <a:t>Instructor Input</a:t>
          </a:r>
          <a:endParaRPr lang="en-US" sz="1400" dirty="0">
            <a:latin typeface="+mn-lt"/>
          </a:endParaRPr>
        </a:p>
      </dgm:t>
    </dgm:pt>
    <dgm:pt modelId="{E88A51C8-7E35-4FDD-8FD4-A6A7BBE7C824}" type="parTrans" cxnId="{A7B213E5-82D1-4891-AF9F-3ED6F7A56F9F}">
      <dgm:prSet/>
      <dgm:spPr/>
      <dgm:t>
        <a:bodyPr/>
        <a:lstStyle/>
        <a:p>
          <a:endParaRPr lang="en-US"/>
        </a:p>
      </dgm:t>
    </dgm:pt>
    <dgm:pt modelId="{92C5B59A-4DB3-4788-A7D4-515AFC4CBD70}" type="sibTrans" cxnId="{A7B213E5-82D1-4891-AF9F-3ED6F7A56F9F}">
      <dgm:prSet/>
      <dgm:spPr/>
      <dgm:t>
        <a:bodyPr/>
        <a:lstStyle/>
        <a:p>
          <a:endParaRPr lang="en-US"/>
        </a:p>
      </dgm:t>
    </dgm:pt>
    <dgm:pt modelId="{C8ECEC99-9450-4AF8-99ED-478D7D9F93CD}">
      <dgm:prSet phldrT="[Text]" custT="1"/>
      <dgm:spPr/>
      <dgm:t>
        <a:bodyPr/>
        <a:lstStyle/>
        <a:p>
          <a:r>
            <a:rPr lang="en-US" sz="1400" dirty="0" smtClean="0">
              <a:latin typeface="+mn-lt"/>
            </a:rPr>
            <a:t>Colleague Review</a:t>
          </a:r>
          <a:endParaRPr lang="en-US" sz="1400" dirty="0">
            <a:latin typeface="+mn-lt"/>
          </a:endParaRPr>
        </a:p>
      </dgm:t>
    </dgm:pt>
    <dgm:pt modelId="{3E6934C5-6992-40D3-B689-A769EE5BEDA9}" type="parTrans" cxnId="{23B30B64-1F59-4F34-A6C3-29A6920B13F8}">
      <dgm:prSet/>
      <dgm:spPr/>
      <dgm:t>
        <a:bodyPr/>
        <a:lstStyle/>
        <a:p>
          <a:endParaRPr lang="en-US"/>
        </a:p>
      </dgm:t>
    </dgm:pt>
    <dgm:pt modelId="{B3320F84-81B5-4B11-BD42-0800922A2A10}" type="sibTrans" cxnId="{23B30B64-1F59-4F34-A6C3-29A6920B13F8}">
      <dgm:prSet/>
      <dgm:spPr/>
      <dgm:t>
        <a:bodyPr/>
        <a:lstStyle/>
        <a:p>
          <a:endParaRPr lang="en-US"/>
        </a:p>
      </dgm:t>
    </dgm:pt>
    <dgm:pt modelId="{B7066C65-BADC-412F-A2AA-96A1EAF7B91A}">
      <dgm:prSet phldrT="[Text]" custT="1"/>
      <dgm:spPr/>
      <dgm:t>
        <a:bodyPr/>
        <a:lstStyle/>
        <a:p>
          <a:r>
            <a:rPr lang="en-US" sz="1400" dirty="0" smtClean="0">
              <a:latin typeface="+mn-lt"/>
            </a:rPr>
            <a:t>Implement Action Plan</a:t>
          </a:r>
          <a:endParaRPr lang="en-US" sz="1400" dirty="0">
            <a:latin typeface="+mn-lt"/>
          </a:endParaRPr>
        </a:p>
      </dgm:t>
    </dgm:pt>
    <dgm:pt modelId="{D21B4069-A42D-47D2-8106-5C31FA9610BA}" type="parTrans" cxnId="{5187FC02-D2D6-4921-8850-762462C7F4CE}">
      <dgm:prSet/>
      <dgm:spPr/>
      <dgm:t>
        <a:bodyPr/>
        <a:lstStyle/>
        <a:p>
          <a:endParaRPr lang="en-US"/>
        </a:p>
      </dgm:t>
    </dgm:pt>
    <dgm:pt modelId="{234E59CA-70F4-4D2C-A81E-5A4A27E44519}" type="sibTrans" cxnId="{5187FC02-D2D6-4921-8850-762462C7F4CE}">
      <dgm:prSet/>
      <dgm:spPr/>
      <dgm:t>
        <a:bodyPr/>
        <a:lstStyle/>
        <a:p>
          <a:endParaRPr lang="en-US"/>
        </a:p>
      </dgm:t>
    </dgm:pt>
    <dgm:pt modelId="{583F0F72-2D0D-4248-852C-EB6E8ECA15D0}">
      <dgm:prSet custT="1"/>
      <dgm:spPr/>
      <dgm:t>
        <a:bodyPr/>
        <a:lstStyle/>
        <a:p>
          <a:r>
            <a:rPr lang="en-US" sz="1400" dirty="0" smtClean="0">
              <a:latin typeface="+mn-lt"/>
            </a:rPr>
            <a:t>Evaluate Results</a:t>
          </a:r>
          <a:endParaRPr lang="en-US" sz="1400" dirty="0">
            <a:latin typeface="+mn-lt"/>
          </a:endParaRPr>
        </a:p>
      </dgm:t>
    </dgm:pt>
    <dgm:pt modelId="{FC7E3720-C431-47CD-A657-7F4573880856}" type="parTrans" cxnId="{A045EE6A-F2B9-4F30-AE3D-C685F800A937}">
      <dgm:prSet/>
      <dgm:spPr/>
      <dgm:t>
        <a:bodyPr/>
        <a:lstStyle/>
        <a:p>
          <a:endParaRPr lang="en-US"/>
        </a:p>
      </dgm:t>
    </dgm:pt>
    <dgm:pt modelId="{F5A0072B-EE6D-4AA0-BA01-083FE3F1E7DC}" type="sibTrans" cxnId="{A045EE6A-F2B9-4F30-AE3D-C685F800A937}">
      <dgm:prSet/>
      <dgm:spPr/>
      <dgm:t>
        <a:bodyPr/>
        <a:lstStyle/>
        <a:p>
          <a:endParaRPr lang="en-US"/>
        </a:p>
      </dgm:t>
    </dgm:pt>
    <dgm:pt modelId="{79275284-5ADA-4C5D-8759-FEE20EE65BC0}">
      <dgm:prSet custT="1"/>
      <dgm:spPr/>
      <dgm:t>
        <a:bodyPr/>
        <a:lstStyle/>
        <a:p>
          <a:r>
            <a:rPr lang="en-US" sz="1400" dirty="0" smtClean="0">
              <a:latin typeface="+mn-lt"/>
            </a:rPr>
            <a:t>Develop Action Plan</a:t>
          </a:r>
          <a:endParaRPr lang="en-US" sz="1400" dirty="0">
            <a:latin typeface="+mn-lt"/>
          </a:endParaRPr>
        </a:p>
      </dgm:t>
    </dgm:pt>
    <dgm:pt modelId="{CE05943B-A2E7-470D-A3B8-D4A0929B082D}" type="parTrans" cxnId="{42610CB5-A0F9-49E3-9799-1E57BC53D4CF}">
      <dgm:prSet/>
      <dgm:spPr/>
      <dgm:t>
        <a:bodyPr/>
        <a:lstStyle/>
        <a:p>
          <a:endParaRPr lang="en-US"/>
        </a:p>
      </dgm:t>
    </dgm:pt>
    <dgm:pt modelId="{DBBCDCA3-AD09-4F42-8F7E-9D9B84A15090}" type="sibTrans" cxnId="{42610CB5-A0F9-49E3-9799-1E57BC53D4CF}">
      <dgm:prSet/>
      <dgm:spPr/>
      <dgm:t>
        <a:bodyPr/>
        <a:lstStyle/>
        <a:p>
          <a:endParaRPr lang="en-US"/>
        </a:p>
      </dgm:t>
    </dgm:pt>
    <dgm:pt modelId="{50C489BA-AB18-44F5-8A41-09A4A2E89D7C}">
      <dgm:prSet custT="1"/>
      <dgm:spPr/>
      <dgm:t>
        <a:bodyPr/>
        <a:lstStyle/>
        <a:p>
          <a:r>
            <a:rPr lang="en-US" sz="1400" dirty="0" smtClean="0">
              <a:latin typeface="+mn-lt"/>
            </a:rPr>
            <a:t>Analysis &amp; Interpretation</a:t>
          </a:r>
          <a:endParaRPr lang="en-US" sz="1400" dirty="0">
            <a:latin typeface="+mn-lt"/>
          </a:endParaRPr>
        </a:p>
      </dgm:t>
    </dgm:pt>
    <dgm:pt modelId="{46938982-EAAD-4F6D-813F-0F1C1A741F4B}" type="parTrans" cxnId="{4DD69728-0F5E-4A73-BA65-FCBB31F162F2}">
      <dgm:prSet/>
      <dgm:spPr/>
      <dgm:t>
        <a:bodyPr/>
        <a:lstStyle/>
        <a:p>
          <a:endParaRPr lang="en-US"/>
        </a:p>
      </dgm:t>
    </dgm:pt>
    <dgm:pt modelId="{665F63B9-5DD9-42A7-81AB-D11BDE90CC44}" type="sibTrans" cxnId="{4DD69728-0F5E-4A73-BA65-FCBB31F162F2}">
      <dgm:prSet/>
      <dgm:spPr/>
      <dgm:t>
        <a:bodyPr/>
        <a:lstStyle/>
        <a:p>
          <a:endParaRPr lang="en-US"/>
        </a:p>
      </dgm:t>
    </dgm:pt>
    <dgm:pt modelId="{59E3D4FB-3E13-4B76-AE66-4983C63BA8FC}" type="pres">
      <dgm:prSet presAssocID="{A06529A1-EEF7-4465-8589-9A4CDC97F5FD}" presName="Name0" presStyleCnt="0">
        <dgm:presLayoutVars>
          <dgm:chMax val="7"/>
          <dgm:chPref val="7"/>
          <dgm:dir/>
          <dgm:animLvl val="lvl"/>
        </dgm:presLayoutVars>
      </dgm:prSet>
      <dgm:spPr/>
      <dgm:t>
        <a:bodyPr/>
        <a:lstStyle/>
        <a:p>
          <a:endParaRPr lang="en-US"/>
        </a:p>
      </dgm:t>
    </dgm:pt>
    <dgm:pt modelId="{3D6ACFC8-4FB2-4D01-9ADD-B9E20ABF7C51}" type="pres">
      <dgm:prSet presAssocID="{F16ED061-202D-4A1E-8A99-3B46F4865D08}" presName="Accent1" presStyleCnt="0"/>
      <dgm:spPr/>
    </dgm:pt>
    <dgm:pt modelId="{2AAA2285-1683-4178-B736-22AB3374B453}" type="pres">
      <dgm:prSet presAssocID="{F16ED061-202D-4A1E-8A99-3B46F4865D08}" presName="Accent" presStyleLbl="node1" presStyleIdx="0" presStyleCnt="6"/>
      <dgm:spPr>
        <a:solidFill>
          <a:schemeClr val="tx2">
            <a:lumMod val="20000"/>
            <a:lumOff val="80000"/>
          </a:schemeClr>
        </a:solidFill>
      </dgm:spPr>
      <dgm:t>
        <a:bodyPr/>
        <a:lstStyle/>
        <a:p>
          <a:endParaRPr lang="en-US"/>
        </a:p>
      </dgm:t>
    </dgm:pt>
    <dgm:pt modelId="{EF5DA72C-17DD-4AF8-84BE-14C604CF650C}" type="pres">
      <dgm:prSet presAssocID="{F16ED061-202D-4A1E-8A99-3B46F4865D08}" presName="Parent1" presStyleLbl="revTx" presStyleIdx="0" presStyleCnt="6">
        <dgm:presLayoutVars>
          <dgm:chMax val="1"/>
          <dgm:chPref val="1"/>
          <dgm:bulletEnabled val="1"/>
        </dgm:presLayoutVars>
      </dgm:prSet>
      <dgm:spPr/>
      <dgm:t>
        <a:bodyPr/>
        <a:lstStyle/>
        <a:p>
          <a:endParaRPr lang="en-US"/>
        </a:p>
      </dgm:t>
    </dgm:pt>
    <dgm:pt modelId="{8895B964-3546-444B-AC94-BA55239BD950}" type="pres">
      <dgm:prSet presAssocID="{C8ECEC99-9450-4AF8-99ED-478D7D9F93CD}" presName="Accent2" presStyleCnt="0"/>
      <dgm:spPr/>
    </dgm:pt>
    <dgm:pt modelId="{75CBD025-67EC-413A-82D5-EF612E10BD5E}" type="pres">
      <dgm:prSet presAssocID="{C8ECEC99-9450-4AF8-99ED-478D7D9F93CD}" presName="Accent" presStyleLbl="node1" presStyleIdx="1" presStyleCnt="6"/>
      <dgm:spPr>
        <a:solidFill>
          <a:schemeClr val="accent1">
            <a:lumMod val="60000"/>
            <a:lumOff val="40000"/>
          </a:schemeClr>
        </a:solidFill>
      </dgm:spPr>
    </dgm:pt>
    <dgm:pt modelId="{53AB423D-B8D8-4989-ADB5-B4613F8A07BC}" type="pres">
      <dgm:prSet presAssocID="{C8ECEC99-9450-4AF8-99ED-478D7D9F93CD}" presName="Parent2" presStyleLbl="revTx" presStyleIdx="1" presStyleCnt="6">
        <dgm:presLayoutVars>
          <dgm:chMax val="1"/>
          <dgm:chPref val="1"/>
          <dgm:bulletEnabled val="1"/>
        </dgm:presLayoutVars>
      </dgm:prSet>
      <dgm:spPr/>
      <dgm:t>
        <a:bodyPr/>
        <a:lstStyle/>
        <a:p>
          <a:endParaRPr lang="en-US"/>
        </a:p>
      </dgm:t>
    </dgm:pt>
    <dgm:pt modelId="{CC14ADA5-5C77-4203-9633-28BCB3FFE4D0}" type="pres">
      <dgm:prSet presAssocID="{50C489BA-AB18-44F5-8A41-09A4A2E89D7C}" presName="Accent3" presStyleCnt="0"/>
      <dgm:spPr/>
    </dgm:pt>
    <dgm:pt modelId="{0137D6D5-14E8-490F-A5F6-3C3D57364E94}" type="pres">
      <dgm:prSet presAssocID="{50C489BA-AB18-44F5-8A41-09A4A2E89D7C}" presName="Accent" presStyleLbl="node1" presStyleIdx="2" presStyleCnt="6"/>
      <dgm:spPr>
        <a:solidFill>
          <a:schemeClr val="accent1">
            <a:lumMod val="75000"/>
          </a:schemeClr>
        </a:solidFill>
      </dgm:spPr>
    </dgm:pt>
    <dgm:pt modelId="{6B9F5582-1FEC-4E93-B15D-8D4CF14B3C78}" type="pres">
      <dgm:prSet presAssocID="{50C489BA-AB18-44F5-8A41-09A4A2E89D7C}" presName="Parent3" presStyleLbl="revTx" presStyleIdx="2" presStyleCnt="6" custScaleX="145848" custLinFactNeighborX="-8739">
        <dgm:presLayoutVars>
          <dgm:chMax val="1"/>
          <dgm:chPref val="1"/>
          <dgm:bulletEnabled val="1"/>
        </dgm:presLayoutVars>
      </dgm:prSet>
      <dgm:spPr/>
      <dgm:t>
        <a:bodyPr/>
        <a:lstStyle/>
        <a:p>
          <a:endParaRPr lang="en-US"/>
        </a:p>
      </dgm:t>
    </dgm:pt>
    <dgm:pt modelId="{CB07E22E-68C1-4530-A72F-C246AD4FA6A0}" type="pres">
      <dgm:prSet presAssocID="{79275284-5ADA-4C5D-8759-FEE20EE65BC0}" presName="Accent4" presStyleCnt="0"/>
      <dgm:spPr/>
    </dgm:pt>
    <dgm:pt modelId="{4F02112E-05A8-4A97-8813-19257D4C923D}" type="pres">
      <dgm:prSet presAssocID="{79275284-5ADA-4C5D-8759-FEE20EE65BC0}" presName="Accent" presStyleLbl="node1" presStyleIdx="3" presStyleCnt="6"/>
      <dgm:spPr>
        <a:solidFill>
          <a:schemeClr val="accent1">
            <a:lumMod val="50000"/>
          </a:schemeClr>
        </a:solidFill>
      </dgm:spPr>
    </dgm:pt>
    <dgm:pt modelId="{1E0B55DD-B345-4B7D-8583-2DDA29000F80}" type="pres">
      <dgm:prSet presAssocID="{79275284-5ADA-4C5D-8759-FEE20EE65BC0}" presName="Parent4" presStyleLbl="revTx" presStyleIdx="3" presStyleCnt="6">
        <dgm:presLayoutVars>
          <dgm:chMax val="1"/>
          <dgm:chPref val="1"/>
          <dgm:bulletEnabled val="1"/>
        </dgm:presLayoutVars>
      </dgm:prSet>
      <dgm:spPr/>
      <dgm:t>
        <a:bodyPr/>
        <a:lstStyle/>
        <a:p>
          <a:endParaRPr lang="en-US"/>
        </a:p>
      </dgm:t>
    </dgm:pt>
    <dgm:pt modelId="{458027CB-D942-4463-9E0C-6C25E7D805FC}" type="pres">
      <dgm:prSet presAssocID="{B7066C65-BADC-412F-A2AA-96A1EAF7B91A}" presName="Accent5" presStyleCnt="0"/>
      <dgm:spPr/>
    </dgm:pt>
    <dgm:pt modelId="{DFAEC02B-8C84-48A8-8ED2-5EF865E3A645}" type="pres">
      <dgm:prSet presAssocID="{B7066C65-BADC-412F-A2AA-96A1EAF7B91A}" presName="Accent" presStyleLbl="node1" presStyleIdx="4" presStyleCnt="6"/>
      <dgm:spPr>
        <a:solidFill>
          <a:schemeClr val="tx2">
            <a:lumMod val="75000"/>
          </a:schemeClr>
        </a:solidFill>
      </dgm:spPr>
    </dgm:pt>
    <dgm:pt modelId="{41D9616D-1887-488A-AF64-46AAFD79584C}" type="pres">
      <dgm:prSet presAssocID="{B7066C65-BADC-412F-A2AA-96A1EAF7B91A}" presName="Parent5" presStyleLbl="revTx" presStyleIdx="4" presStyleCnt="6">
        <dgm:presLayoutVars>
          <dgm:chMax val="1"/>
          <dgm:chPref val="1"/>
          <dgm:bulletEnabled val="1"/>
        </dgm:presLayoutVars>
      </dgm:prSet>
      <dgm:spPr/>
      <dgm:t>
        <a:bodyPr/>
        <a:lstStyle/>
        <a:p>
          <a:endParaRPr lang="en-US"/>
        </a:p>
      </dgm:t>
    </dgm:pt>
    <dgm:pt modelId="{89075A47-9AF9-42C8-B150-8AFDE905867E}" type="pres">
      <dgm:prSet presAssocID="{583F0F72-2D0D-4248-852C-EB6E8ECA15D0}" presName="Accent6" presStyleCnt="0"/>
      <dgm:spPr/>
    </dgm:pt>
    <dgm:pt modelId="{2D211443-8AF9-479E-B43F-E8CB64BFEC53}" type="pres">
      <dgm:prSet presAssocID="{583F0F72-2D0D-4248-852C-EB6E8ECA15D0}" presName="Accent" presStyleLbl="node1" presStyleIdx="5" presStyleCnt="6"/>
      <dgm:spPr>
        <a:solidFill>
          <a:schemeClr val="tx2">
            <a:lumMod val="50000"/>
          </a:schemeClr>
        </a:solidFill>
      </dgm:spPr>
    </dgm:pt>
    <dgm:pt modelId="{11F50B49-B2E9-4CD8-A5A6-B824ECDAF270}" type="pres">
      <dgm:prSet presAssocID="{583F0F72-2D0D-4248-852C-EB6E8ECA15D0}" presName="Parent6" presStyleLbl="revTx" presStyleIdx="5" presStyleCnt="6">
        <dgm:presLayoutVars>
          <dgm:chMax val="1"/>
          <dgm:chPref val="1"/>
          <dgm:bulletEnabled val="1"/>
        </dgm:presLayoutVars>
      </dgm:prSet>
      <dgm:spPr/>
      <dgm:t>
        <a:bodyPr/>
        <a:lstStyle/>
        <a:p>
          <a:endParaRPr lang="en-US"/>
        </a:p>
      </dgm:t>
    </dgm:pt>
  </dgm:ptLst>
  <dgm:cxnLst>
    <dgm:cxn modelId="{A045EE6A-F2B9-4F30-AE3D-C685F800A937}" srcId="{A06529A1-EEF7-4465-8589-9A4CDC97F5FD}" destId="{583F0F72-2D0D-4248-852C-EB6E8ECA15D0}" srcOrd="5" destOrd="0" parTransId="{FC7E3720-C431-47CD-A657-7F4573880856}" sibTransId="{F5A0072B-EE6D-4AA0-BA01-083FE3F1E7DC}"/>
    <dgm:cxn modelId="{1A9674E6-0CC0-488F-BD22-EF0226E241BE}" type="presOf" srcId="{C8ECEC99-9450-4AF8-99ED-478D7D9F93CD}" destId="{53AB423D-B8D8-4989-ADB5-B4613F8A07BC}" srcOrd="0" destOrd="0" presId="urn:microsoft.com/office/officeart/2009/layout/CircleArrowProcess"/>
    <dgm:cxn modelId="{BC61F7CD-7B8B-49C0-88E7-3E0CDD4684FB}" type="presOf" srcId="{583F0F72-2D0D-4248-852C-EB6E8ECA15D0}" destId="{11F50B49-B2E9-4CD8-A5A6-B824ECDAF270}" srcOrd="0" destOrd="0" presId="urn:microsoft.com/office/officeart/2009/layout/CircleArrowProcess"/>
    <dgm:cxn modelId="{42610CB5-A0F9-49E3-9799-1E57BC53D4CF}" srcId="{A06529A1-EEF7-4465-8589-9A4CDC97F5FD}" destId="{79275284-5ADA-4C5D-8759-FEE20EE65BC0}" srcOrd="3" destOrd="0" parTransId="{CE05943B-A2E7-470D-A3B8-D4A0929B082D}" sibTransId="{DBBCDCA3-AD09-4F42-8F7E-9D9B84A15090}"/>
    <dgm:cxn modelId="{759A898B-6CCE-4487-AA75-9261C6317969}" type="presOf" srcId="{A06529A1-EEF7-4465-8589-9A4CDC97F5FD}" destId="{59E3D4FB-3E13-4B76-AE66-4983C63BA8FC}" srcOrd="0" destOrd="0" presId="urn:microsoft.com/office/officeart/2009/layout/CircleArrowProcess"/>
    <dgm:cxn modelId="{F6963A29-6FAD-46F0-836C-56EC891A67EC}" type="presOf" srcId="{79275284-5ADA-4C5D-8759-FEE20EE65BC0}" destId="{1E0B55DD-B345-4B7D-8583-2DDA29000F80}" srcOrd="0" destOrd="0" presId="urn:microsoft.com/office/officeart/2009/layout/CircleArrowProcess"/>
    <dgm:cxn modelId="{4DD69728-0F5E-4A73-BA65-FCBB31F162F2}" srcId="{A06529A1-EEF7-4465-8589-9A4CDC97F5FD}" destId="{50C489BA-AB18-44F5-8A41-09A4A2E89D7C}" srcOrd="2" destOrd="0" parTransId="{46938982-EAAD-4F6D-813F-0F1C1A741F4B}" sibTransId="{665F63B9-5DD9-42A7-81AB-D11BDE90CC44}"/>
    <dgm:cxn modelId="{CBABE0CF-2BAA-4679-A9E1-4C78C68BDF13}" type="presOf" srcId="{B7066C65-BADC-412F-A2AA-96A1EAF7B91A}" destId="{41D9616D-1887-488A-AF64-46AAFD79584C}" srcOrd="0" destOrd="0" presId="urn:microsoft.com/office/officeart/2009/layout/CircleArrowProcess"/>
    <dgm:cxn modelId="{3BF0AE6C-5EE5-43B3-B7F8-6C0A982806CC}" type="presOf" srcId="{50C489BA-AB18-44F5-8A41-09A4A2E89D7C}" destId="{6B9F5582-1FEC-4E93-B15D-8D4CF14B3C78}" srcOrd="0" destOrd="0" presId="urn:microsoft.com/office/officeart/2009/layout/CircleArrowProcess"/>
    <dgm:cxn modelId="{5187FC02-D2D6-4921-8850-762462C7F4CE}" srcId="{A06529A1-EEF7-4465-8589-9A4CDC97F5FD}" destId="{B7066C65-BADC-412F-A2AA-96A1EAF7B91A}" srcOrd="4" destOrd="0" parTransId="{D21B4069-A42D-47D2-8106-5C31FA9610BA}" sibTransId="{234E59CA-70F4-4D2C-A81E-5A4A27E44519}"/>
    <dgm:cxn modelId="{957C00AD-B8E9-4075-8618-D81D840FD2E4}" type="presOf" srcId="{F16ED061-202D-4A1E-8A99-3B46F4865D08}" destId="{EF5DA72C-17DD-4AF8-84BE-14C604CF650C}" srcOrd="0" destOrd="0" presId="urn:microsoft.com/office/officeart/2009/layout/CircleArrowProcess"/>
    <dgm:cxn modelId="{A7B213E5-82D1-4891-AF9F-3ED6F7A56F9F}" srcId="{A06529A1-EEF7-4465-8589-9A4CDC97F5FD}" destId="{F16ED061-202D-4A1E-8A99-3B46F4865D08}" srcOrd="0" destOrd="0" parTransId="{E88A51C8-7E35-4FDD-8FD4-A6A7BBE7C824}" sibTransId="{92C5B59A-4DB3-4788-A7D4-515AFC4CBD70}"/>
    <dgm:cxn modelId="{23B30B64-1F59-4F34-A6C3-29A6920B13F8}" srcId="{A06529A1-EEF7-4465-8589-9A4CDC97F5FD}" destId="{C8ECEC99-9450-4AF8-99ED-478D7D9F93CD}" srcOrd="1" destOrd="0" parTransId="{3E6934C5-6992-40D3-B689-A769EE5BEDA9}" sibTransId="{B3320F84-81B5-4B11-BD42-0800922A2A10}"/>
    <dgm:cxn modelId="{195D3667-6EF3-44E1-A0A7-5C066E73BFC6}" type="presParOf" srcId="{59E3D4FB-3E13-4B76-AE66-4983C63BA8FC}" destId="{3D6ACFC8-4FB2-4D01-9ADD-B9E20ABF7C51}" srcOrd="0" destOrd="0" presId="urn:microsoft.com/office/officeart/2009/layout/CircleArrowProcess"/>
    <dgm:cxn modelId="{076E56F4-241A-48D7-A006-44207461897D}" type="presParOf" srcId="{3D6ACFC8-4FB2-4D01-9ADD-B9E20ABF7C51}" destId="{2AAA2285-1683-4178-B736-22AB3374B453}" srcOrd="0" destOrd="0" presId="urn:microsoft.com/office/officeart/2009/layout/CircleArrowProcess"/>
    <dgm:cxn modelId="{7F476D78-B914-4BC9-A83E-308E899F83D5}" type="presParOf" srcId="{59E3D4FB-3E13-4B76-AE66-4983C63BA8FC}" destId="{EF5DA72C-17DD-4AF8-84BE-14C604CF650C}" srcOrd="1" destOrd="0" presId="urn:microsoft.com/office/officeart/2009/layout/CircleArrowProcess"/>
    <dgm:cxn modelId="{6FED48F3-B18B-4343-82A4-ECD0B11C75EE}" type="presParOf" srcId="{59E3D4FB-3E13-4B76-AE66-4983C63BA8FC}" destId="{8895B964-3546-444B-AC94-BA55239BD950}" srcOrd="2" destOrd="0" presId="urn:microsoft.com/office/officeart/2009/layout/CircleArrowProcess"/>
    <dgm:cxn modelId="{76BB3154-12B7-4EB5-B339-F4041EE890AC}" type="presParOf" srcId="{8895B964-3546-444B-AC94-BA55239BD950}" destId="{75CBD025-67EC-413A-82D5-EF612E10BD5E}" srcOrd="0" destOrd="0" presId="urn:microsoft.com/office/officeart/2009/layout/CircleArrowProcess"/>
    <dgm:cxn modelId="{2A4CBB78-059C-4FB3-9FC9-E0BD62576C78}" type="presParOf" srcId="{59E3D4FB-3E13-4B76-AE66-4983C63BA8FC}" destId="{53AB423D-B8D8-4989-ADB5-B4613F8A07BC}" srcOrd="3" destOrd="0" presId="urn:microsoft.com/office/officeart/2009/layout/CircleArrowProcess"/>
    <dgm:cxn modelId="{97ABD519-6DE5-470C-9B94-2BF8D53CDB48}" type="presParOf" srcId="{59E3D4FB-3E13-4B76-AE66-4983C63BA8FC}" destId="{CC14ADA5-5C77-4203-9633-28BCB3FFE4D0}" srcOrd="4" destOrd="0" presId="urn:microsoft.com/office/officeart/2009/layout/CircleArrowProcess"/>
    <dgm:cxn modelId="{7A7AD449-2921-4C98-859F-61C5EF45338F}" type="presParOf" srcId="{CC14ADA5-5C77-4203-9633-28BCB3FFE4D0}" destId="{0137D6D5-14E8-490F-A5F6-3C3D57364E94}" srcOrd="0" destOrd="0" presId="urn:microsoft.com/office/officeart/2009/layout/CircleArrowProcess"/>
    <dgm:cxn modelId="{F13643EB-850D-4BF3-B75F-2536EBF937DA}" type="presParOf" srcId="{59E3D4FB-3E13-4B76-AE66-4983C63BA8FC}" destId="{6B9F5582-1FEC-4E93-B15D-8D4CF14B3C78}" srcOrd="5" destOrd="0" presId="urn:microsoft.com/office/officeart/2009/layout/CircleArrowProcess"/>
    <dgm:cxn modelId="{FE267568-54DF-40A2-847A-0A406885E297}" type="presParOf" srcId="{59E3D4FB-3E13-4B76-AE66-4983C63BA8FC}" destId="{CB07E22E-68C1-4530-A72F-C246AD4FA6A0}" srcOrd="6" destOrd="0" presId="urn:microsoft.com/office/officeart/2009/layout/CircleArrowProcess"/>
    <dgm:cxn modelId="{9C9157F6-63FC-4824-8663-A45DC87A0B66}" type="presParOf" srcId="{CB07E22E-68C1-4530-A72F-C246AD4FA6A0}" destId="{4F02112E-05A8-4A97-8813-19257D4C923D}" srcOrd="0" destOrd="0" presId="urn:microsoft.com/office/officeart/2009/layout/CircleArrowProcess"/>
    <dgm:cxn modelId="{82835039-6B59-4D0D-B635-D0BBD84B2BD6}" type="presParOf" srcId="{59E3D4FB-3E13-4B76-AE66-4983C63BA8FC}" destId="{1E0B55DD-B345-4B7D-8583-2DDA29000F80}" srcOrd="7" destOrd="0" presId="urn:microsoft.com/office/officeart/2009/layout/CircleArrowProcess"/>
    <dgm:cxn modelId="{40620D84-DF55-4DDE-94F6-5076854FDFF0}" type="presParOf" srcId="{59E3D4FB-3E13-4B76-AE66-4983C63BA8FC}" destId="{458027CB-D942-4463-9E0C-6C25E7D805FC}" srcOrd="8" destOrd="0" presId="urn:microsoft.com/office/officeart/2009/layout/CircleArrowProcess"/>
    <dgm:cxn modelId="{EE125811-8B3E-454A-A446-59E25E789631}" type="presParOf" srcId="{458027CB-D942-4463-9E0C-6C25E7D805FC}" destId="{DFAEC02B-8C84-48A8-8ED2-5EF865E3A645}" srcOrd="0" destOrd="0" presId="urn:microsoft.com/office/officeart/2009/layout/CircleArrowProcess"/>
    <dgm:cxn modelId="{C1D566B8-EA35-4674-B3BD-E292E831401F}" type="presParOf" srcId="{59E3D4FB-3E13-4B76-AE66-4983C63BA8FC}" destId="{41D9616D-1887-488A-AF64-46AAFD79584C}" srcOrd="9" destOrd="0" presId="urn:microsoft.com/office/officeart/2009/layout/CircleArrowProcess"/>
    <dgm:cxn modelId="{FF021BD3-B520-4ED0-AAFD-FA98BD0651B9}" type="presParOf" srcId="{59E3D4FB-3E13-4B76-AE66-4983C63BA8FC}" destId="{89075A47-9AF9-42C8-B150-8AFDE905867E}" srcOrd="10" destOrd="0" presId="urn:microsoft.com/office/officeart/2009/layout/CircleArrowProcess"/>
    <dgm:cxn modelId="{3487970F-FC88-4660-AC38-47388BC0F712}" type="presParOf" srcId="{89075A47-9AF9-42C8-B150-8AFDE905867E}" destId="{2D211443-8AF9-479E-B43F-E8CB64BFEC53}" srcOrd="0" destOrd="0" presId="urn:microsoft.com/office/officeart/2009/layout/CircleArrowProcess"/>
    <dgm:cxn modelId="{BA4804C9-626B-4C8B-86D3-69EE1CBADEB4}" type="presParOf" srcId="{59E3D4FB-3E13-4B76-AE66-4983C63BA8FC}" destId="{11F50B49-B2E9-4CD8-A5A6-B824ECDAF270}"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7819A-EEB2-4D64-9C1B-E3E0D2D73AC8}">
      <dsp:nvSpPr>
        <dsp:cNvPr id="0" name=""/>
        <dsp:cNvSpPr/>
      </dsp:nvSpPr>
      <dsp:spPr>
        <a:xfrm>
          <a:off x="0" y="0"/>
          <a:ext cx="6571488" cy="918514"/>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2">
                  <a:lumMod val="75000"/>
                </a:schemeClr>
              </a:solidFill>
              <a:latin typeface="Georgia" pitchFamily="18" charset="0"/>
            </a:rPr>
            <a:t>1  Program Evaluation: Getting Started</a:t>
          </a:r>
          <a:endParaRPr lang="en-US" sz="2100" kern="1200" dirty="0">
            <a:solidFill>
              <a:schemeClr val="tx2">
                <a:lumMod val="75000"/>
              </a:schemeClr>
            </a:solidFill>
            <a:latin typeface="Georgia" pitchFamily="18" charset="0"/>
          </a:endParaRPr>
        </a:p>
      </dsp:txBody>
      <dsp:txXfrm>
        <a:off x="26902" y="26902"/>
        <a:ext cx="5472873" cy="864710"/>
      </dsp:txXfrm>
    </dsp:sp>
    <dsp:sp modelId="{66EAA648-83CE-4776-9F91-13E0323F7919}">
      <dsp:nvSpPr>
        <dsp:cNvPr id="0" name=""/>
        <dsp:cNvSpPr/>
      </dsp:nvSpPr>
      <dsp:spPr>
        <a:xfrm>
          <a:off x="490728" y="1046086"/>
          <a:ext cx="6571488" cy="918514"/>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2">
                  <a:lumMod val="75000"/>
                </a:schemeClr>
              </a:solidFill>
              <a:latin typeface="Georgia" pitchFamily="18" charset="0"/>
            </a:rPr>
            <a:t>2   Mapping the Curriculum</a:t>
          </a:r>
          <a:endParaRPr lang="en-US" sz="2100" kern="1200" dirty="0">
            <a:solidFill>
              <a:schemeClr val="tx2">
                <a:lumMod val="75000"/>
              </a:schemeClr>
            </a:solidFill>
            <a:latin typeface="Georgia" pitchFamily="18" charset="0"/>
          </a:endParaRPr>
        </a:p>
      </dsp:txBody>
      <dsp:txXfrm>
        <a:off x="517630" y="1072988"/>
        <a:ext cx="5429921" cy="864710"/>
      </dsp:txXfrm>
    </dsp:sp>
    <dsp:sp modelId="{28729A62-CA73-4B99-888F-CA15034F4930}">
      <dsp:nvSpPr>
        <dsp:cNvPr id="0" name=""/>
        <dsp:cNvSpPr/>
      </dsp:nvSpPr>
      <dsp:spPr>
        <a:xfrm>
          <a:off x="981455" y="2092173"/>
          <a:ext cx="6571488" cy="918514"/>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2">
                  <a:lumMod val="75000"/>
                </a:schemeClr>
              </a:solidFill>
              <a:latin typeface="Georgia" pitchFamily="18" charset="0"/>
            </a:rPr>
            <a:t>3   Identifying and collecting </a:t>
          </a:r>
          <a:br>
            <a:rPr lang="en-US" sz="2100" kern="1200" dirty="0" smtClean="0">
              <a:solidFill>
                <a:schemeClr val="tx2">
                  <a:lumMod val="75000"/>
                </a:schemeClr>
              </a:solidFill>
              <a:latin typeface="Georgia" pitchFamily="18" charset="0"/>
            </a:rPr>
          </a:br>
          <a:r>
            <a:rPr lang="en-US" sz="2100" kern="1200" dirty="0" smtClean="0">
              <a:solidFill>
                <a:schemeClr val="tx2">
                  <a:lumMod val="75000"/>
                </a:schemeClr>
              </a:solidFill>
              <a:latin typeface="Georgia" pitchFamily="18" charset="0"/>
            </a:rPr>
            <a:t>     data on student learning</a:t>
          </a:r>
          <a:endParaRPr lang="en-US" sz="2100" kern="1200" dirty="0">
            <a:solidFill>
              <a:schemeClr val="tx2">
                <a:lumMod val="75000"/>
              </a:schemeClr>
            </a:solidFill>
            <a:latin typeface="Georgia" pitchFamily="18" charset="0"/>
          </a:endParaRPr>
        </a:p>
      </dsp:txBody>
      <dsp:txXfrm>
        <a:off x="1008357" y="2119075"/>
        <a:ext cx="5429921" cy="864710"/>
      </dsp:txXfrm>
    </dsp:sp>
    <dsp:sp modelId="{E4B9B03B-C6AD-488A-9BB6-6A833B022865}">
      <dsp:nvSpPr>
        <dsp:cNvPr id="0" name=""/>
        <dsp:cNvSpPr/>
      </dsp:nvSpPr>
      <dsp:spPr>
        <a:xfrm>
          <a:off x="1472184" y="3138259"/>
          <a:ext cx="6571488" cy="918514"/>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2">
                  <a:lumMod val="75000"/>
                </a:schemeClr>
              </a:solidFill>
              <a:latin typeface="Georgia" pitchFamily="18" charset="0"/>
            </a:rPr>
            <a:t>4  Analyzing and Interpreting the Data</a:t>
          </a:r>
          <a:endParaRPr lang="en-US" sz="2100" kern="1200" dirty="0">
            <a:solidFill>
              <a:schemeClr val="tx2">
                <a:lumMod val="75000"/>
              </a:schemeClr>
            </a:solidFill>
            <a:latin typeface="Georgia" pitchFamily="18" charset="0"/>
          </a:endParaRPr>
        </a:p>
      </dsp:txBody>
      <dsp:txXfrm>
        <a:off x="1499086" y="3165161"/>
        <a:ext cx="5429921" cy="864710"/>
      </dsp:txXfrm>
    </dsp:sp>
    <dsp:sp modelId="{E51AA720-2F28-443E-B7FC-EC2CF3385397}">
      <dsp:nvSpPr>
        <dsp:cNvPr id="0" name=""/>
        <dsp:cNvSpPr/>
      </dsp:nvSpPr>
      <dsp:spPr>
        <a:xfrm>
          <a:off x="1962911" y="4184346"/>
          <a:ext cx="6571488" cy="918514"/>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2">
                  <a:lumMod val="75000"/>
                </a:schemeClr>
              </a:solidFill>
              <a:latin typeface="Georgia" pitchFamily="18" charset="0"/>
            </a:rPr>
            <a:t>5  Data-Informed Curriculum Improvement: </a:t>
          </a:r>
          <a:br>
            <a:rPr lang="en-US" sz="2100" kern="1200" dirty="0" smtClean="0">
              <a:solidFill>
                <a:schemeClr val="tx2">
                  <a:lumMod val="75000"/>
                </a:schemeClr>
              </a:solidFill>
              <a:latin typeface="Georgia" pitchFamily="18" charset="0"/>
            </a:rPr>
          </a:br>
          <a:r>
            <a:rPr lang="en-US" sz="2100" kern="1200" dirty="0" smtClean="0">
              <a:solidFill>
                <a:schemeClr val="tx2">
                  <a:lumMod val="75000"/>
                </a:schemeClr>
              </a:solidFill>
              <a:latin typeface="Georgia" pitchFamily="18" charset="0"/>
            </a:rPr>
            <a:t>    Setting Priorities and Planning for Change</a:t>
          </a:r>
          <a:endParaRPr lang="en-US" sz="2100" kern="1200" dirty="0">
            <a:solidFill>
              <a:schemeClr val="tx2">
                <a:lumMod val="75000"/>
              </a:schemeClr>
            </a:solidFill>
            <a:latin typeface="Georgia" pitchFamily="18" charset="0"/>
          </a:endParaRPr>
        </a:p>
      </dsp:txBody>
      <dsp:txXfrm>
        <a:off x="1989813" y="4211248"/>
        <a:ext cx="5429921" cy="864710"/>
      </dsp:txXfrm>
    </dsp:sp>
    <dsp:sp modelId="{22E99CA2-7CA2-4AAD-BAEF-2ADE4EACB866}">
      <dsp:nvSpPr>
        <dsp:cNvPr id="0" name=""/>
        <dsp:cNvSpPr/>
      </dsp:nvSpPr>
      <dsp:spPr>
        <a:xfrm>
          <a:off x="5974453" y="671026"/>
          <a:ext cx="597034" cy="5970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108786" y="671026"/>
        <a:ext cx="328368" cy="449268"/>
      </dsp:txXfrm>
    </dsp:sp>
    <dsp:sp modelId="{AFBD53C3-CF8D-40A1-981B-DC648FA2AA9F}">
      <dsp:nvSpPr>
        <dsp:cNvPr id="0" name=""/>
        <dsp:cNvSpPr/>
      </dsp:nvSpPr>
      <dsp:spPr>
        <a:xfrm>
          <a:off x="6465181" y="1717112"/>
          <a:ext cx="597034" cy="5970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599514" y="1717112"/>
        <a:ext cx="328368" cy="449268"/>
      </dsp:txXfrm>
    </dsp:sp>
    <dsp:sp modelId="{545B008F-0480-4125-B66B-35858ACE24C7}">
      <dsp:nvSpPr>
        <dsp:cNvPr id="0" name=""/>
        <dsp:cNvSpPr/>
      </dsp:nvSpPr>
      <dsp:spPr>
        <a:xfrm>
          <a:off x="6955909" y="2747890"/>
          <a:ext cx="597034" cy="5970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090242" y="2747890"/>
        <a:ext cx="328368" cy="449268"/>
      </dsp:txXfrm>
    </dsp:sp>
    <dsp:sp modelId="{49D3E59F-76D6-4406-9DBC-DA118AD52FD0}">
      <dsp:nvSpPr>
        <dsp:cNvPr id="0" name=""/>
        <dsp:cNvSpPr/>
      </dsp:nvSpPr>
      <dsp:spPr>
        <a:xfrm>
          <a:off x="7446637" y="3804182"/>
          <a:ext cx="597034" cy="59703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580970" y="3804182"/>
        <a:ext cx="328368" cy="449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7819A-EEB2-4D64-9C1B-E3E0D2D73AC8}">
      <dsp:nvSpPr>
        <dsp:cNvPr id="0" name=""/>
        <dsp:cNvSpPr/>
      </dsp:nvSpPr>
      <dsp:spPr>
        <a:xfrm>
          <a:off x="0" y="0"/>
          <a:ext cx="6571488" cy="1097280"/>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latin typeface="Georgia" pitchFamily="18" charset="0"/>
            </a:rPr>
            <a:t>1  Program Evaluation: Getting Started</a:t>
          </a:r>
          <a:endParaRPr lang="en-US" sz="2000" kern="1200" dirty="0">
            <a:solidFill>
              <a:schemeClr val="tx2">
                <a:lumMod val="75000"/>
              </a:schemeClr>
            </a:solidFill>
            <a:latin typeface="Georgia" pitchFamily="18" charset="0"/>
          </a:endParaRPr>
        </a:p>
      </dsp:txBody>
      <dsp:txXfrm>
        <a:off x="32138" y="32138"/>
        <a:ext cx="5259055" cy="1033004"/>
      </dsp:txXfrm>
    </dsp:sp>
    <dsp:sp modelId="{66EAA648-83CE-4776-9F91-13E0323F7919}">
      <dsp:nvSpPr>
        <dsp:cNvPr id="0" name=""/>
        <dsp:cNvSpPr/>
      </dsp:nvSpPr>
      <dsp:spPr>
        <a:xfrm>
          <a:off x="490728" y="1249680"/>
          <a:ext cx="6571488" cy="1097280"/>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latin typeface="Georgia" pitchFamily="18" charset="0"/>
            </a:rPr>
            <a:t>2   Mapping the Curriculum</a:t>
          </a:r>
          <a:endParaRPr lang="en-US" sz="2000" kern="1200" dirty="0">
            <a:solidFill>
              <a:schemeClr val="tx2">
                <a:lumMod val="75000"/>
              </a:schemeClr>
            </a:solidFill>
            <a:latin typeface="Georgia" pitchFamily="18" charset="0"/>
          </a:endParaRPr>
        </a:p>
      </dsp:txBody>
      <dsp:txXfrm>
        <a:off x="522866" y="1281818"/>
        <a:ext cx="5303251" cy="1033004"/>
      </dsp:txXfrm>
    </dsp:sp>
    <dsp:sp modelId="{28729A62-CA73-4B99-888F-CA15034F4930}">
      <dsp:nvSpPr>
        <dsp:cNvPr id="0" name=""/>
        <dsp:cNvSpPr/>
      </dsp:nvSpPr>
      <dsp:spPr>
        <a:xfrm>
          <a:off x="981455" y="2499360"/>
          <a:ext cx="6571488" cy="1097280"/>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latin typeface="Georgia" pitchFamily="18" charset="0"/>
            </a:rPr>
            <a:t>3   Identifying and collecting </a:t>
          </a:r>
          <a:br>
            <a:rPr lang="en-US" sz="2000" kern="1200" dirty="0" smtClean="0">
              <a:solidFill>
                <a:schemeClr val="tx2">
                  <a:lumMod val="75000"/>
                </a:schemeClr>
              </a:solidFill>
              <a:latin typeface="Georgia" pitchFamily="18" charset="0"/>
            </a:rPr>
          </a:br>
          <a:r>
            <a:rPr lang="en-US" sz="2000" kern="1200" dirty="0" smtClean="0">
              <a:solidFill>
                <a:schemeClr val="tx2">
                  <a:lumMod val="75000"/>
                </a:schemeClr>
              </a:solidFill>
              <a:latin typeface="Georgia" pitchFamily="18" charset="0"/>
            </a:rPr>
            <a:t>     data on student learning</a:t>
          </a:r>
          <a:endParaRPr lang="en-US" sz="2000" kern="1200" dirty="0">
            <a:solidFill>
              <a:schemeClr val="tx2">
                <a:lumMod val="75000"/>
              </a:schemeClr>
            </a:solidFill>
            <a:latin typeface="Georgia" pitchFamily="18" charset="0"/>
          </a:endParaRPr>
        </a:p>
      </dsp:txBody>
      <dsp:txXfrm>
        <a:off x="1013593" y="2531498"/>
        <a:ext cx="5303252" cy="1033003"/>
      </dsp:txXfrm>
    </dsp:sp>
    <dsp:sp modelId="{E4B9B03B-C6AD-488A-9BB6-6A833B022865}">
      <dsp:nvSpPr>
        <dsp:cNvPr id="0" name=""/>
        <dsp:cNvSpPr/>
      </dsp:nvSpPr>
      <dsp:spPr>
        <a:xfrm>
          <a:off x="1472184" y="3749040"/>
          <a:ext cx="6571488" cy="1097280"/>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latin typeface="Georgia" pitchFamily="18" charset="0"/>
            </a:rPr>
            <a:t>4  Analyzing and Interpreting the Data</a:t>
          </a:r>
          <a:endParaRPr lang="en-US" sz="2000" kern="1200" dirty="0">
            <a:solidFill>
              <a:schemeClr val="tx2">
                <a:lumMod val="75000"/>
              </a:schemeClr>
            </a:solidFill>
            <a:latin typeface="Georgia" pitchFamily="18" charset="0"/>
          </a:endParaRPr>
        </a:p>
      </dsp:txBody>
      <dsp:txXfrm>
        <a:off x="1504322" y="3781178"/>
        <a:ext cx="5303251" cy="1033004"/>
      </dsp:txXfrm>
    </dsp:sp>
    <dsp:sp modelId="{E51AA720-2F28-443E-B7FC-EC2CF3385397}">
      <dsp:nvSpPr>
        <dsp:cNvPr id="0" name=""/>
        <dsp:cNvSpPr/>
      </dsp:nvSpPr>
      <dsp:spPr>
        <a:xfrm>
          <a:off x="1962911" y="4998720"/>
          <a:ext cx="6571488" cy="1097280"/>
        </a:xfrm>
        <a:prstGeom prst="roundRect">
          <a:avLst>
            <a:gd name="adj" fmla="val 10000"/>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2">
                  <a:lumMod val="75000"/>
                </a:schemeClr>
              </a:solidFill>
              <a:latin typeface="Georgia" pitchFamily="18" charset="0"/>
            </a:rPr>
            <a:t>5  Data-Informed Curriculum Improvement: </a:t>
          </a:r>
          <a:br>
            <a:rPr lang="en-US" sz="2000" kern="1200" dirty="0" smtClean="0">
              <a:solidFill>
                <a:schemeClr val="tx2">
                  <a:lumMod val="75000"/>
                </a:schemeClr>
              </a:solidFill>
              <a:latin typeface="Georgia" pitchFamily="18" charset="0"/>
            </a:rPr>
          </a:br>
          <a:r>
            <a:rPr lang="en-US" sz="2000" kern="1200" dirty="0" smtClean="0">
              <a:solidFill>
                <a:schemeClr val="tx2">
                  <a:lumMod val="75000"/>
                </a:schemeClr>
              </a:solidFill>
              <a:latin typeface="Georgia" pitchFamily="18" charset="0"/>
            </a:rPr>
            <a:t>    Setting Priorities and Planning for Change</a:t>
          </a:r>
          <a:endParaRPr lang="en-US" sz="2000" kern="1200" dirty="0">
            <a:solidFill>
              <a:schemeClr val="tx2">
                <a:lumMod val="75000"/>
              </a:schemeClr>
            </a:solidFill>
            <a:latin typeface="Georgia" pitchFamily="18" charset="0"/>
          </a:endParaRPr>
        </a:p>
      </dsp:txBody>
      <dsp:txXfrm>
        <a:off x="1995049" y="5030858"/>
        <a:ext cx="5303252" cy="1033003"/>
      </dsp:txXfrm>
    </dsp:sp>
    <dsp:sp modelId="{22E99CA2-7CA2-4AAD-BAEF-2ADE4EACB866}">
      <dsp:nvSpPr>
        <dsp:cNvPr id="0" name=""/>
        <dsp:cNvSpPr/>
      </dsp:nvSpPr>
      <dsp:spPr>
        <a:xfrm>
          <a:off x="5858256" y="801624"/>
          <a:ext cx="713232" cy="71323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018733" y="801624"/>
        <a:ext cx="392278" cy="536707"/>
      </dsp:txXfrm>
    </dsp:sp>
    <dsp:sp modelId="{AFBD53C3-CF8D-40A1-981B-DC648FA2AA9F}">
      <dsp:nvSpPr>
        <dsp:cNvPr id="0" name=""/>
        <dsp:cNvSpPr/>
      </dsp:nvSpPr>
      <dsp:spPr>
        <a:xfrm>
          <a:off x="6348984" y="2051304"/>
          <a:ext cx="713232" cy="71323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509461" y="2051304"/>
        <a:ext cx="392278" cy="536707"/>
      </dsp:txXfrm>
    </dsp:sp>
    <dsp:sp modelId="{545B008F-0480-4125-B66B-35858ACE24C7}">
      <dsp:nvSpPr>
        <dsp:cNvPr id="0" name=""/>
        <dsp:cNvSpPr/>
      </dsp:nvSpPr>
      <dsp:spPr>
        <a:xfrm>
          <a:off x="6839712" y="3282696"/>
          <a:ext cx="713232" cy="71323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7000189" y="3282696"/>
        <a:ext cx="392278" cy="536707"/>
      </dsp:txXfrm>
    </dsp:sp>
    <dsp:sp modelId="{49D3E59F-76D6-4406-9DBC-DA118AD52FD0}">
      <dsp:nvSpPr>
        <dsp:cNvPr id="0" name=""/>
        <dsp:cNvSpPr/>
      </dsp:nvSpPr>
      <dsp:spPr>
        <a:xfrm>
          <a:off x="7330440" y="4544568"/>
          <a:ext cx="713232" cy="71323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7490917" y="4544568"/>
        <a:ext cx="392278" cy="536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B777-A858-454D-BABC-4376729AC090}">
      <dsp:nvSpPr>
        <dsp:cNvPr id="0" name=""/>
        <dsp:cNvSpPr/>
      </dsp:nvSpPr>
      <dsp:spPr>
        <a:xfrm>
          <a:off x="2546520" y="76457"/>
          <a:ext cx="3669959" cy="366995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Cognitive / Knowledge</a:t>
          </a:r>
        </a:p>
      </dsp:txBody>
      <dsp:txXfrm>
        <a:off x="3035848" y="718700"/>
        <a:ext cx="2691303" cy="1651481"/>
      </dsp:txXfrm>
    </dsp:sp>
    <dsp:sp modelId="{651EF2C5-4C84-453F-BEBD-5EEA25D37C61}">
      <dsp:nvSpPr>
        <dsp:cNvPr id="0" name=""/>
        <dsp:cNvSpPr/>
      </dsp:nvSpPr>
      <dsp:spPr>
        <a:xfrm>
          <a:off x="3870763" y="2370182"/>
          <a:ext cx="3669959" cy="3669959"/>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Affective / Habits of Mind</a:t>
          </a:r>
          <a:endParaRPr lang="en-US" sz="2900" kern="1200" dirty="0"/>
        </a:p>
      </dsp:txBody>
      <dsp:txXfrm>
        <a:off x="4993159" y="3318254"/>
        <a:ext cx="2201975" cy="2018477"/>
      </dsp:txXfrm>
    </dsp:sp>
    <dsp:sp modelId="{37D10BB4-1026-4600-A49C-4BB7C7841F4F}">
      <dsp:nvSpPr>
        <dsp:cNvPr id="0" name=""/>
        <dsp:cNvSpPr/>
      </dsp:nvSpPr>
      <dsp:spPr>
        <a:xfrm>
          <a:off x="1222276" y="2370182"/>
          <a:ext cx="3669959" cy="3669959"/>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Psychomotor / Physical Skills</a:t>
          </a:r>
          <a:endParaRPr lang="en-US" sz="2900" kern="1200" dirty="0"/>
        </a:p>
      </dsp:txBody>
      <dsp:txXfrm>
        <a:off x="1567864" y="3318254"/>
        <a:ext cx="2201975" cy="2018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8C6A1-58CC-456A-A7F0-7521ECD722C9}">
      <dsp:nvSpPr>
        <dsp:cNvPr id="0" name=""/>
        <dsp:cNvSpPr/>
      </dsp:nvSpPr>
      <dsp:spPr>
        <a:xfrm>
          <a:off x="3756834" y="0"/>
          <a:ext cx="1502733" cy="1131852"/>
        </a:xfrm>
        <a:prstGeom prst="trapezoid">
          <a:avLst>
            <a:gd name="adj" fmla="val 66384"/>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Creating</a:t>
          </a:r>
          <a:endParaRPr lang="en-US" sz="3200" kern="1200" dirty="0"/>
        </a:p>
      </dsp:txBody>
      <dsp:txXfrm>
        <a:off x="3756834" y="0"/>
        <a:ext cx="1502733" cy="1131852"/>
      </dsp:txXfrm>
    </dsp:sp>
    <dsp:sp modelId="{CBDD0482-B137-44CB-924B-AAFE3FE6A942}">
      <dsp:nvSpPr>
        <dsp:cNvPr id="0" name=""/>
        <dsp:cNvSpPr/>
      </dsp:nvSpPr>
      <dsp:spPr>
        <a:xfrm>
          <a:off x="3005467" y="1131852"/>
          <a:ext cx="3005467" cy="1131852"/>
        </a:xfrm>
        <a:prstGeom prst="trapezoid">
          <a:avLst>
            <a:gd name="adj" fmla="val 663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Evaluating</a:t>
          </a:r>
          <a:endParaRPr lang="en-US" sz="3200" kern="1200" dirty="0"/>
        </a:p>
      </dsp:txBody>
      <dsp:txXfrm>
        <a:off x="3531424" y="1131852"/>
        <a:ext cx="1953553" cy="1131852"/>
      </dsp:txXfrm>
    </dsp:sp>
    <dsp:sp modelId="{8EA2DE30-79E8-45F9-9F5D-BEC44A012BC8}">
      <dsp:nvSpPr>
        <dsp:cNvPr id="0" name=""/>
        <dsp:cNvSpPr/>
      </dsp:nvSpPr>
      <dsp:spPr>
        <a:xfrm>
          <a:off x="2254100" y="2263705"/>
          <a:ext cx="4508201" cy="1131852"/>
        </a:xfrm>
        <a:prstGeom prst="trapezoid">
          <a:avLst>
            <a:gd name="adj" fmla="val 663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Analyzing</a:t>
          </a:r>
          <a:endParaRPr lang="en-US" sz="3200" kern="1200" dirty="0"/>
        </a:p>
      </dsp:txBody>
      <dsp:txXfrm>
        <a:off x="3043035" y="2263705"/>
        <a:ext cx="2930330" cy="1131852"/>
      </dsp:txXfrm>
    </dsp:sp>
    <dsp:sp modelId="{7898D3CD-5783-45FD-9A1D-F9C7423A1FEA}">
      <dsp:nvSpPr>
        <dsp:cNvPr id="0" name=""/>
        <dsp:cNvSpPr/>
      </dsp:nvSpPr>
      <dsp:spPr>
        <a:xfrm>
          <a:off x="1502733" y="3395558"/>
          <a:ext cx="6010934" cy="1131852"/>
        </a:xfrm>
        <a:prstGeom prst="trapezoid">
          <a:avLst>
            <a:gd name="adj" fmla="val 663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Applying</a:t>
          </a:r>
          <a:endParaRPr lang="en-US" sz="3200" kern="1200" dirty="0"/>
        </a:p>
      </dsp:txBody>
      <dsp:txXfrm>
        <a:off x="2554647" y="3395558"/>
        <a:ext cx="3907107" cy="1131852"/>
      </dsp:txXfrm>
    </dsp:sp>
    <dsp:sp modelId="{30FCF23A-74B5-45F8-BA81-B7F280552E1E}">
      <dsp:nvSpPr>
        <dsp:cNvPr id="0" name=""/>
        <dsp:cNvSpPr/>
      </dsp:nvSpPr>
      <dsp:spPr>
        <a:xfrm>
          <a:off x="751366" y="4527410"/>
          <a:ext cx="7513668" cy="1131852"/>
        </a:xfrm>
        <a:prstGeom prst="trapezoid">
          <a:avLst>
            <a:gd name="adj" fmla="val 663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Understanding</a:t>
          </a:r>
          <a:endParaRPr lang="en-US" sz="3200" kern="1200" dirty="0"/>
        </a:p>
      </dsp:txBody>
      <dsp:txXfrm>
        <a:off x="2066258" y="4527410"/>
        <a:ext cx="4883884" cy="1131852"/>
      </dsp:txXfrm>
    </dsp:sp>
    <dsp:sp modelId="{047A305E-B53A-462B-89CE-CDB8B0490662}">
      <dsp:nvSpPr>
        <dsp:cNvPr id="0" name=""/>
        <dsp:cNvSpPr/>
      </dsp:nvSpPr>
      <dsp:spPr>
        <a:xfrm>
          <a:off x="0" y="5659263"/>
          <a:ext cx="9016402" cy="1131852"/>
        </a:xfrm>
        <a:prstGeom prst="trapezoid">
          <a:avLst>
            <a:gd name="adj" fmla="val 6638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Remembering</a:t>
          </a:r>
          <a:endParaRPr lang="en-US" sz="3200" kern="1200" dirty="0"/>
        </a:p>
      </dsp:txBody>
      <dsp:txXfrm>
        <a:off x="1577870" y="5659263"/>
        <a:ext cx="5860661" cy="1131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8C6A1-58CC-456A-A7F0-7521ECD722C9}">
      <dsp:nvSpPr>
        <dsp:cNvPr id="0" name=""/>
        <dsp:cNvSpPr/>
      </dsp:nvSpPr>
      <dsp:spPr>
        <a:xfrm>
          <a:off x="3778250" y="0"/>
          <a:ext cx="1511300"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Organization</a:t>
          </a:r>
          <a:endParaRPr lang="en-US" sz="2200" kern="1200" dirty="0"/>
        </a:p>
      </dsp:txBody>
      <dsp:txXfrm>
        <a:off x="3778250" y="0"/>
        <a:ext cx="1511300" cy="1132629"/>
      </dsp:txXfrm>
    </dsp:sp>
    <dsp:sp modelId="{CBDD0482-B137-44CB-924B-AAFE3FE6A942}">
      <dsp:nvSpPr>
        <dsp:cNvPr id="0" name=""/>
        <dsp:cNvSpPr/>
      </dsp:nvSpPr>
      <dsp:spPr>
        <a:xfrm>
          <a:off x="3022600" y="1132629"/>
          <a:ext cx="3022600"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Adaptation</a:t>
          </a:r>
          <a:endParaRPr lang="en-US" sz="2200" kern="1200" dirty="0"/>
        </a:p>
      </dsp:txBody>
      <dsp:txXfrm>
        <a:off x="3551554" y="1132629"/>
        <a:ext cx="1964690" cy="1132629"/>
      </dsp:txXfrm>
    </dsp:sp>
    <dsp:sp modelId="{8EA2DE30-79E8-45F9-9F5D-BEC44A012BC8}">
      <dsp:nvSpPr>
        <dsp:cNvPr id="0" name=""/>
        <dsp:cNvSpPr/>
      </dsp:nvSpPr>
      <dsp:spPr>
        <a:xfrm>
          <a:off x="2266950" y="2265259"/>
          <a:ext cx="4533899"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Mechanism</a:t>
          </a:r>
          <a:endParaRPr lang="en-US" sz="2200" kern="1200" dirty="0"/>
        </a:p>
      </dsp:txBody>
      <dsp:txXfrm>
        <a:off x="3060382" y="2265259"/>
        <a:ext cx="2947035" cy="1132629"/>
      </dsp:txXfrm>
    </dsp:sp>
    <dsp:sp modelId="{7898D3CD-5783-45FD-9A1D-F9C7423A1FEA}">
      <dsp:nvSpPr>
        <dsp:cNvPr id="0" name=""/>
        <dsp:cNvSpPr/>
      </dsp:nvSpPr>
      <dsp:spPr>
        <a:xfrm>
          <a:off x="1511300" y="3397889"/>
          <a:ext cx="6045200"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Guided Response</a:t>
          </a:r>
          <a:endParaRPr lang="en-US" sz="2200" kern="1200" dirty="0"/>
        </a:p>
      </dsp:txBody>
      <dsp:txXfrm>
        <a:off x="2569209" y="3397889"/>
        <a:ext cx="3929380" cy="1132629"/>
      </dsp:txXfrm>
    </dsp:sp>
    <dsp:sp modelId="{30FCF23A-74B5-45F8-BA81-B7F280552E1E}">
      <dsp:nvSpPr>
        <dsp:cNvPr id="0" name=""/>
        <dsp:cNvSpPr/>
      </dsp:nvSpPr>
      <dsp:spPr>
        <a:xfrm>
          <a:off x="755650" y="4530518"/>
          <a:ext cx="7556499"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Set</a:t>
          </a:r>
          <a:endParaRPr lang="en-US" sz="2200" kern="1200" dirty="0"/>
        </a:p>
      </dsp:txBody>
      <dsp:txXfrm>
        <a:off x="2078037" y="4530518"/>
        <a:ext cx="4911725" cy="1132629"/>
      </dsp:txXfrm>
    </dsp:sp>
    <dsp:sp modelId="{047A305E-B53A-462B-89CE-CDB8B0490662}">
      <dsp:nvSpPr>
        <dsp:cNvPr id="0" name=""/>
        <dsp:cNvSpPr/>
      </dsp:nvSpPr>
      <dsp:spPr>
        <a:xfrm>
          <a:off x="0" y="5663148"/>
          <a:ext cx="9067799" cy="1132629"/>
        </a:xfrm>
        <a:prstGeom prst="trapezoid">
          <a:avLst>
            <a:gd name="adj" fmla="val 66716"/>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Perception</a:t>
          </a:r>
          <a:endParaRPr lang="en-US" sz="2200" kern="1200" dirty="0"/>
        </a:p>
      </dsp:txBody>
      <dsp:txXfrm>
        <a:off x="1586864" y="5663148"/>
        <a:ext cx="5894070" cy="1132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639B8-4842-481B-810C-547894FB0F45}" type="datetimeFigureOut">
              <a:rPr lang="en-US" smtClean="0"/>
              <a:t>12-07-03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B5EF2-C060-4D9E-8B39-16C50B26C2D6}" type="slidenum">
              <a:rPr lang="en-US" smtClean="0"/>
              <a:t>‹#›</a:t>
            </a:fld>
            <a:endParaRPr lang="en-US"/>
          </a:p>
        </p:txBody>
      </p:sp>
    </p:spTree>
    <p:extLst>
      <p:ext uri="{BB962C8B-B14F-4D97-AF65-F5344CB8AC3E}">
        <p14:creationId xmlns:p14="http://schemas.microsoft.com/office/powerpoint/2010/main" val="8240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p>
          <a:p>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1</a:t>
            </a:fld>
            <a:endParaRPr lang="en-US"/>
          </a:p>
        </p:txBody>
      </p:sp>
    </p:spTree>
    <p:extLst>
      <p:ext uri="{BB962C8B-B14F-4D97-AF65-F5344CB8AC3E}">
        <p14:creationId xmlns:p14="http://schemas.microsoft.com/office/powerpoint/2010/main" val="351049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a:t>
            </a:r>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11</a:t>
            </a:fld>
            <a:endParaRPr lang="en-US"/>
          </a:p>
        </p:txBody>
      </p:sp>
    </p:spTree>
    <p:extLst>
      <p:ext uri="{BB962C8B-B14F-4D97-AF65-F5344CB8AC3E}">
        <p14:creationId xmlns:p14="http://schemas.microsoft.com/office/powerpoint/2010/main" val="320678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p:nvPr>
        </p:nvSpPr>
        <p:spPr>
          <a:noFill/>
        </p:spPr>
        <p:txBody>
          <a:bodyPr/>
          <a:lstStyle/>
          <a:p>
            <a:fld id="{3EB67568-D762-4E8B-85C2-A674801E9A21}" type="slidenum">
              <a:rPr lang="en-US" smtClean="0"/>
              <a:pPr/>
              <a:t>15</a:t>
            </a:fld>
            <a:endParaRPr lang="en-US" smtClean="0"/>
          </a:p>
        </p:txBody>
      </p:sp>
      <p:sp>
        <p:nvSpPr>
          <p:cNvPr id="12800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28004" name="Rectangle 2"/>
          <p:cNvSpPr>
            <a:spLocks noGrp="1" noChangeArrowheads="1"/>
          </p:cNvSpPr>
          <p:nvPr>
            <p:ph type="body" idx="1"/>
          </p:nvPr>
        </p:nvSpPr>
        <p:spPr>
          <a:xfrm>
            <a:off x="686361" y="4342536"/>
            <a:ext cx="5486681" cy="4032249"/>
          </a:xfrm>
          <a:noFill/>
          <a:ln/>
        </p:spPr>
        <p:txBody>
          <a:bodyPr wrap="none" anchor="ctr"/>
          <a:lstStyle/>
          <a:p>
            <a:endParaRPr 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noFill/>
        </p:spPr>
        <p:txBody>
          <a:bodyPr/>
          <a:lstStyle/>
          <a:p>
            <a:fld id="{C558C636-C5E7-4AD5-B333-28FBA860AEB0}" type="slidenum">
              <a:rPr lang="en-US" smtClean="0"/>
              <a:pPr/>
              <a:t>16</a:t>
            </a:fld>
            <a:endParaRPr lang="en-US" smtClean="0"/>
          </a:p>
        </p:txBody>
      </p:sp>
      <p:sp>
        <p:nvSpPr>
          <p:cNvPr id="129027"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29028" name="Rectangle 2"/>
          <p:cNvSpPr>
            <a:spLocks noGrp="1" noChangeArrowheads="1"/>
          </p:cNvSpPr>
          <p:nvPr>
            <p:ph type="body" idx="1"/>
          </p:nvPr>
        </p:nvSpPr>
        <p:spPr>
          <a:xfrm>
            <a:off x="686361" y="4342536"/>
            <a:ext cx="5486681" cy="4032249"/>
          </a:xfrm>
          <a:noFill/>
          <a:ln/>
        </p:spPr>
        <p:txBody>
          <a:bodyPr wrap="none" anchor="ctr"/>
          <a:lstStyle/>
          <a:p>
            <a:r>
              <a:rPr lang="en-US" smtClean="0">
                <a:latin typeface="Times New Roman" charset="0"/>
              </a:rPr>
              <a:t>I changed performance indicators to Indicators</a:t>
            </a:r>
          </a:p>
          <a:p>
            <a:r>
              <a:rPr lang="en-US" smtClean="0">
                <a:latin typeface="Times New Roman" charset="0"/>
              </a:rPr>
              <a:t>BTW one of the critical indicators of a student’s ability to engage in Lifelong Learning is their ability to identify gaps in their knowledge and skill sets and create a plan to address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endParaRPr lang="en-US" dirty="0"/>
          </a:p>
        </p:txBody>
      </p:sp>
      <p:sp>
        <p:nvSpPr>
          <p:cNvPr id="4" name="Slide Number Placeholder 3"/>
          <p:cNvSpPr>
            <a:spLocks noGrp="1"/>
          </p:cNvSpPr>
          <p:nvPr>
            <p:ph type="sldNum" idx="10"/>
          </p:nvPr>
        </p:nvSpPr>
        <p:spPr/>
        <p:txBody>
          <a:bodyPr/>
          <a:lstStyle/>
          <a:p>
            <a:pPr>
              <a:defRPr/>
            </a:pPr>
            <a:fld id="{99A49625-83B8-46BC-B172-43CB0B60A728}"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500" dirty="0" smtClean="0"/>
              <a:t>Taxonomy:  a classification of learning objectives</a:t>
            </a:r>
          </a:p>
          <a:p>
            <a:r>
              <a:rPr lang="en-CA" sz="2500" dirty="0" smtClean="0"/>
              <a:t>Used to categorize the type and depth of learning</a:t>
            </a:r>
          </a:p>
          <a:p>
            <a:r>
              <a:rPr lang="en-CA" sz="2500" dirty="0" smtClean="0"/>
              <a:t>Helpful (necessary?) for writing meaningful indicators</a:t>
            </a:r>
          </a:p>
          <a:p>
            <a:r>
              <a:rPr lang="en-CA" sz="2500" dirty="0" smtClean="0"/>
              <a:t>Helpful for writing effective assignments and exams</a:t>
            </a:r>
          </a:p>
          <a:p>
            <a:r>
              <a:rPr lang="en-CA" sz="2500" dirty="0" smtClean="0"/>
              <a:t>Many examples available</a:t>
            </a:r>
          </a:p>
          <a:p>
            <a:pPr lvl="1"/>
            <a:r>
              <a:rPr lang="en-CA" sz="2200" dirty="0" smtClean="0"/>
              <a:t>EGAD website</a:t>
            </a:r>
          </a:p>
          <a:p>
            <a:pPr lvl="1"/>
            <a:r>
              <a:rPr lang="en-CA" sz="2200" dirty="0" smtClean="0"/>
              <a:t>EC2000, ABET 2009</a:t>
            </a:r>
          </a:p>
          <a:p>
            <a:pPr lvl="1"/>
            <a:r>
              <a:rPr lang="en-CA" sz="2200" dirty="0" smtClean="0"/>
              <a:t>UK-SPEC, Engineering Subject Centre Guide</a:t>
            </a:r>
          </a:p>
          <a:p>
            <a:pPr lvl="1"/>
            <a:r>
              <a:rPr lang="en-CA" sz="2200" dirty="0" smtClean="0"/>
              <a:t>Engineers Australia</a:t>
            </a:r>
          </a:p>
          <a:p>
            <a:pPr lvl="1"/>
            <a:r>
              <a:rPr lang="en-CA" sz="2200" dirty="0" smtClean="0"/>
              <a:t>CDIO Syllabus</a:t>
            </a:r>
          </a:p>
          <a:p>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25</a:t>
            </a:fld>
            <a:endParaRPr lang="en-US"/>
          </a:p>
        </p:txBody>
      </p:sp>
    </p:spTree>
    <p:extLst>
      <p:ext uri="{BB962C8B-B14F-4D97-AF65-F5344CB8AC3E}">
        <p14:creationId xmlns:p14="http://schemas.microsoft.com/office/powerpoint/2010/main" val="343280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2838"/>
            <a:fld id="{CAC61015-F642-4743-96E5-68A2CC6B3516}" type="slidenum">
              <a:rPr lang="en-US" smtClean="0"/>
              <a:pPr defTabSz="912838"/>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Mary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2927C-2E12-4CE4-BC35-5ACB6312ACB3}" type="slidenum">
              <a:rPr lang="en-US"/>
              <a:pPr/>
              <a:t>32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90A8E988-C7FC-43E0-8436-0B2078CD3B65}" type="slidenum">
              <a:rPr lang="en-US" smtClean="0"/>
              <a:pPr/>
              <a:t>34</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F91C5AED-5A74-4F34-AA6B-2EC944753AC5}" type="slidenum">
              <a:rPr lang="en-US" smtClean="0"/>
              <a:pPr/>
              <a:t>35</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79F76B94-5738-465A-AD7B-CB7CBDCFE465}" type="slidenum">
              <a:rPr lang="en-US" smtClean="0"/>
              <a:pPr/>
              <a:t>36</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a:t>
            </a:r>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2</a:t>
            </a:fld>
            <a:endParaRPr lang="en-US"/>
          </a:p>
        </p:txBody>
      </p:sp>
    </p:spTree>
    <p:extLst>
      <p:ext uri="{BB962C8B-B14F-4D97-AF65-F5344CB8AC3E}">
        <p14:creationId xmlns:p14="http://schemas.microsoft.com/office/powerpoint/2010/main" val="107232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DDA60580-B7D2-4397-8965-E9985765ED28}" type="slidenum">
              <a:rPr lang="en-US" smtClean="0"/>
              <a:pPr/>
              <a:t>37</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E48E4FAB-CD24-448F-8743-0A56B44DB804}" type="slidenum">
              <a:rPr lang="en-US" smtClean="0"/>
              <a:pPr/>
              <a:t>38</a:t>
            </a:fld>
            <a:endParaRPr lang="en-US" smtClean="0"/>
          </a:p>
        </p:txBody>
      </p:sp>
      <p:sp>
        <p:nvSpPr>
          <p:cNvPr id="14029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0292" name="Rectangle 2"/>
          <p:cNvSpPr>
            <a:spLocks noGrp="1" noChangeArrowheads="1"/>
          </p:cNvSpPr>
          <p:nvPr>
            <p:ph type="body" idx="1"/>
          </p:nvPr>
        </p:nvSpPr>
        <p:spPr>
          <a:xfrm>
            <a:off x="686361" y="4342536"/>
            <a:ext cx="5486681" cy="4032249"/>
          </a:xfrm>
          <a:noFill/>
          <a:ln/>
        </p:spPr>
        <p:txBody>
          <a:bodyPr wrap="none" anchor="ctr"/>
          <a:lstStyle/>
          <a:p>
            <a:endParaRPr 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DC233D-7D38-40F9-8C43-AFEF5B24202A}" type="slidenum">
              <a:rPr lang="en-US" smtClean="0"/>
              <a:t>39</a:t>
            </a:fld>
            <a:endParaRPr lang="en-US"/>
          </a:p>
        </p:txBody>
      </p:sp>
    </p:spTree>
    <p:extLst>
      <p:ext uri="{BB962C8B-B14F-4D97-AF65-F5344CB8AC3E}">
        <p14:creationId xmlns:p14="http://schemas.microsoft.com/office/powerpoint/2010/main" val="1279841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tx1"/>
                </a:solidFill>
              </a:rPr>
              <a:t>PW</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tx1"/>
                </a:solidFill>
              </a:rPr>
              <a:t>Rigorous - Link to scholarship and external resources</a:t>
            </a:r>
            <a:r>
              <a:rPr lang="en-US" baseline="0" dirty="0" smtClean="0">
                <a:solidFill>
                  <a:schemeClr val="tx1"/>
                </a:solidFill>
              </a:rPr>
              <a:t> and research</a:t>
            </a:r>
            <a:endParaRPr lang="en-US"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tx1"/>
                </a:solidFill>
              </a:rPr>
              <a:t>Resourced - Opportunity for group analysis and reflection, </a:t>
            </a:r>
            <a:r>
              <a:rPr lang="en-US" dirty="0" err="1" smtClean="0">
                <a:solidFill>
                  <a:schemeClr val="tx1"/>
                </a:solidFill>
              </a:rPr>
              <a:t>p&amp;t</a:t>
            </a:r>
            <a:r>
              <a:rPr lang="en-US" dirty="0" smtClean="0">
                <a:solidFill>
                  <a:schemeClr val="tx1"/>
                </a:solidFill>
              </a:rPr>
              <a:t>,</a:t>
            </a:r>
            <a:r>
              <a:rPr lang="en-US" baseline="0" dirty="0" smtClean="0">
                <a:solidFill>
                  <a:schemeClr val="tx1"/>
                </a:solidFill>
              </a:rPr>
              <a:t> time…</a:t>
            </a:r>
            <a:r>
              <a:rPr lang="en-US" dirty="0" smtClean="0">
                <a:solidFill>
                  <a:schemeClr val="tx1"/>
                </a:solidFill>
              </a:rPr>
              <a:t>NEW WORK!</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p:spPr>
        <p:txBody>
          <a:bodyPr/>
          <a:lstStyle/>
          <a:p>
            <a:pPr>
              <a:buFont typeface="Times New Roman" pitchFamily="16" charset="0"/>
              <a:buNone/>
            </a:pPr>
            <a:fld id="{5112373B-06C8-4631-8E74-6587A4646158}" type="slidenum">
              <a:rPr lang="en-US" smtClean="0">
                <a:latin typeface="Times New Roman" pitchFamily="16" charset="0"/>
              </a:rPr>
              <a:pPr>
                <a:buFont typeface="Times New Roman" pitchFamily="16" charset="0"/>
                <a:buNone/>
              </a:pPr>
              <a:t>45</a:t>
            </a:fld>
            <a:endParaRPr lang="en-US" smtClean="0">
              <a:latin typeface="Times New Roman" pitchFamily="16" charset="0"/>
            </a:endParaRPr>
          </a:p>
        </p:txBody>
      </p:sp>
      <p:sp>
        <p:nvSpPr>
          <p:cNvPr id="144387"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4388" name="Rectangle 2"/>
          <p:cNvSpPr>
            <a:spLocks noGrp="1" noChangeArrowheads="1"/>
          </p:cNvSpPr>
          <p:nvPr>
            <p:ph type="body" idx="1"/>
          </p:nvPr>
        </p:nvSpPr>
        <p:spPr>
          <a:xfrm>
            <a:off x="686361" y="4342536"/>
            <a:ext cx="5486681" cy="4032249"/>
          </a:xfrm>
          <a:noFill/>
          <a:ln/>
        </p:spPr>
        <p:txBody>
          <a:bodyPr wrap="none" anchor="ct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6"/>
          <p:cNvSpPr>
            <a:spLocks noGrp="1" noChangeArrowheads="1"/>
          </p:cNvSpPr>
          <p:nvPr>
            <p:ph type="sldNum" sz="quarter"/>
          </p:nvPr>
        </p:nvSpPr>
        <p:spPr>
          <a:noFill/>
        </p:spPr>
        <p:txBody>
          <a:bodyPr/>
          <a:lstStyle/>
          <a:p>
            <a:pPr>
              <a:buFont typeface="Times New Roman" pitchFamily="16" charset="0"/>
              <a:buNone/>
            </a:pPr>
            <a:fld id="{2E5E7A8C-DAD9-4ED9-BBAC-03F0F5EC8056}" type="slidenum">
              <a:rPr lang="en-US" smtClean="0">
                <a:latin typeface="Times New Roman" pitchFamily="16" charset="0"/>
              </a:rPr>
              <a:pPr>
                <a:buFont typeface="Times New Roman" pitchFamily="16" charset="0"/>
                <a:buNone/>
              </a:pPr>
              <a:t>46</a:t>
            </a:fld>
            <a:endParaRPr lang="en-US" smtClean="0">
              <a:latin typeface="Times New Roman" pitchFamily="16" charset="0"/>
            </a:endParaRPr>
          </a:p>
        </p:txBody>
      </p:sp>
      <p:sp>
        <p:nvSpPr>
          <p:cNvPr id="146435"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6436" name="Rectangle 2"/>
          <p:cNvSpPr>
            <a:spLocks noGrp="1" noChangeArrowheads="1"/>
          </p:cNvSpPr>
          <p:nvPr>
            <p:ph type="body" idx="1"/>
          </p:nvPr>
        </p:nvSpPr>
        <p:spPr>
          <a:xfrm>
            <a:off x="686361" y="4342536"/>
            <a:ext cx="5486681" cy="4032249"/>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E48E4FAB-CD24-448F-8743-0A56B44DB804}" type="slidenum">
              <a:rPr lang="en-US" smtClean="0"/>
              <a:pPr/>
              <a:t>47</a:t>
            </a:fld>
            <a:endParaRPr lang="en-US" smtClean="0"/>
          </a:p>
        </p:txBody>
      </p:sp>
      <p:sp>
        <p:nvSpPr>
          <p:cNvPr id="14029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0292" name="Rectangle 2"/>
          <p:cNvSpPr>
            <a:spLocks noGrp="1" noChangeArrowheads="1"/>
          </p:cNvSpPr>
          <p:nvPr>
            <p:ph type="body" idx="1"/>
          </p:nvPr>
        </p:nvSpPr>
        <p:spPr>
          <a:xfrm>
            <a:off x="686361" y="4342536"/>
            <a:ext cx="5486681" cy="4032249"/>
          </a:xfrm>
          <a:noFill/>
          <a:ln/>
        </p:spPr>
        <p:txBody>
          <a:bodyPr wrap="none" anchor="ctr"/>
          <a:lstStyle/>
          <a:p>
            <a:endParaRPr lang="en-US"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6"/>
          <p:cNvSpPr>
            <a:spLocks noGrp="1" noChangeArrowheads="1"/>
          </p:cNvSpPr>
          <p:nvPr>
            <p:ph type="sldNum" sz="quarter"/>
          </p:nvPr>
        </p:nvSpPr>
        <p:spPr>
          <a:noFill/>
        </p:spPr>
        <p:txBody>
          <a:bodyPr/>
          <a:lstStyle/>
          <a:p>
            <a:pPr>
              <a:buFont typeface="Times New Roman" pitchFamily="16" charset="0"/>
              <a:buNone/>
            </a:pPr>
            <a:fld id="{6A8498D6-0FF5-4F1B-AD79-FF68E839145F}" type="slidenum">
              <a:rPr lang="en-US" smtClean="0">
                <a:latin typeface="Times New Roman" pitchFamily="16" charset="0"/>
              </a:rPr>
              <a:pPr>
                <a:buFont typeface="Times New Roman" pitchFamily="16" charset="0"/>
                <a:buNone/>
              </a:pPr>
              <a:t>48</a:t>
            </a:fld>
            <a:endParaRPr lang="en-US" smtClean="0">
              <a:latin typeface="Times New Roman" pitchFamily="16" charset="0"/>
            </a:endParaRPr>
          </a:p>
        </p:txBody>
      </p:sp>
      <p:sp>
        <p:nvSpPr>
          <p:cNvPr id="148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8484" name="Rectangle 2"/>
          <p:cNvSpPr>
            <a:spLocks noGrp="1" noChangeArrowheads="1"/>
          </p:cNvSpPr>
          <p:nvPr>
            <p:ph type="body" idx="1"/>
          </p:nvPr>
        </p:nvSpPr>
        <p:spPr>
          <a:xfrm>
            <a:off x="686361" y="4342536"/>
            <a:ext cx="5486681" cy="4032249"/>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E48E4FAB-CD24-448F-8743-0A56B44DB804}" type="slidenum">
              <a:rPr lang="en-US" smtClean="0"/>
              <a:pPr/>
              <a:t>49</a:t>
            </a:fld>
            <a:endParaRPr lang="en-US" smtClean="0"/>
          </a:p>
        </p:txBody>
      </p:sp>
      <p:sp>
        <p:nvSpPr>
          <p:cNvPr id="14029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0292" name="Rectangle 2"/>
          <p:cNvSpPr>
            <a:spLocks noGrp="1" noChangeArrowheads="1"/>
          </p:cNvSpPr>
          <p:nvPr>
            <p:ph type="body" idx="1"/>
          </p:nvPr>
        </p:nvSpPr>
        <p:spPr>
          <a:xfrm>
            <a:off x="686361" y="4342536"/>
            <a:ext cx="5486681" cy="4032249"/>
          </a:xfrm>
          <a:noFill/>
          <a:ln/>
        </p:spPr>
        <p:txBody>
          <a:bodyPr wrap="none" anchor="ctr"/>
          <a:lstStyle/>
          <a:p>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a:t>
            </a:r>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3</a:t>
            </a:fld>
            <a:endParaRPr lang="en-US"/>
          </a:p>
        </p:txBody>
      </p:sp>
    </p:spTree>
    <p:extLst>
      <p:ext uri="{BB962C8B-B14F-4D97-AF65-F5344CB8AC3E}">
        <p14:creationId xmlns:p14="http://schemas.microsoft.com/office/powerpoint/2010/main" val="320678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p>
            <a:pPr>
              <a:buFont typeface="Times New Roman" pitchFamily="16" charset="0"/>
              <a:buNone/>
            </a:pPr>
            <a:fld id="{E3D79528-D0EE-4DC0-9E32-3F9631F2CBEB}" type="slidenum">
              <a:rPr lang="en-US" smtClean="0">
                <a:latin typeface="Times New Roman" pitchFamily="16" charset="0"/>
              </a:rPr>
              <a:pPr>
                <a:buFont typeface="Times New Roman" pitchFamily="16" charset="0"/>
                <a:buNone/>
              </a:pPr>
              <a:t>4</a:t>
            </a:fld>
            <a:endParaRPr lang="en-US" smtClean="0">
              <a:latin typeface="Times New Roman" pitchFamily="16" charset="0"/>
            </a:endParaRPr>
          </a:p>
        </p:txBody>
      </p:sp>
      <p:sp>
        <p:nvSpPr>
          <p:cNvPr id="111619"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1620" name="Rectangle 2"/>
          <p:cNvSpPr>
            <a:spLocks noGrp="1" noChangeArrowheads="1"/>
          </p:cNvSpPr>
          <p:nvPr>
            <p:ph type="body" idx="1"/>
          </p:nvPr>
        </p:nvSpPr>
        <p:spPr>
          <a:xfrm>
            <a:off x="686360" y="4342535"/>
            <a:ext cx="5486681" cy="4032250"/>
          </a:xfrm>
          <a:noFill/>
          <a:ln/>
        </p:spPr>
        <p:txBody>
          <a:bodyPr wrap="none" anchor="ctr"/>
          <a:lstStyle/>
          <a:p>
            <a:r>
              <a:rPr lang="en-US" dirty="0" err="1" smtClean="0"/>
              <a:t>sm</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sm</a:t>
            </a:r>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5</a:t>
            </a:fld>
            <a:endParaRPr lang="en-US"/>
          </a:p>
        </p:txBody>
      </p:sp>
    </p:spTree>
    <p:extLst>
      <p:ext uri="{BB962C8B-B14F-4D97-AF65-F5344CB8AC3E}">
        <p14:creationId xmlns:p14="http://schemas.microsoft.com/office/powerpoint/2010/main" val="206498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sm</a:t>
            </a:r>
            <a:endParaRPr lang="en-US" dirty="0"/>
          </a:p>
        </p:txBody>
      </p:sp>
      <p:sp>
        <p:nvSpPr>
          <p:cNvPr id="4" name="Slide Number Placeholder 3"/>
          <p:cNvSpPr>
            <a:spLocks noGrp="1"/>
          </p:cNvSpPr>
          <p:nvPr>
            <p:ph type="sldNum" sz="quarter" idx="10"/>
          </p:nvPr>
        </p:nvSpPr>
        <p:spPr/>
        <p:txBody>
          <a:bodyPr/>
          <a:lstStyle/>
          <a:p>
            <a:fld id="{8ABB5EF2-C060-4D9E-8B39-16C50B26C2D6}" type="slidenum">
              <a:rPr lang="en-US" smtClean="0"/>
              <a:t>6</a:t>
            </a:fld>
            <a:endParaRPr lang="en-US"/>
          </a:p>
        </p:txBody>
      </p:sp>
    </p:spTree>
    <p:extLst>
      <p:ext uri="{BB962C8B-B14F-4D97-AF65-F5344CB8AC3E}">
        <p14:creationId xmlns:p14="http://schemas.microsoft.com/office/powerpoint/2010/main" val="39719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6"/>
          <p:cNvSpPr>
            <a:spLocks noGrp="1" noChangeArrowheads="1"/>
          </p:cNvSpPr>
          <p:nvPr>
            <p:ph type="sldNum" sz="quarter"/>
          </p:nvPr>
        </p:nvSpPr>
        <p:spPr>
          <a:noFill/>
        </p:spPr>
        <p:txBody>
          <a:bodyPr/>
          <a:lstStyle/>
          <a:p>
            <a:pPr>
              <a:buFont typeface="Times New Roman" pitchFamily="16" charset="0"/>
              <a:buNone/>
            </a:pPr>
            <a:fld id="{292BF1AD-F512-43DC-A68B-39BBDDF32AEB}" type="slidenum">
              <a:rPr lang="en-US" smtClean="0">
                <a:latin typeface="Times New Roman" pitchFamily="16" charset="0"/>
              </a:rPr>
              <a:pPr>
                <a:buFont typeface="Times New Roman" pitchFamily="16" charset="0"/>
                <a:buNone/>
              </a:pPr>
              <a:t>8</a:t>
            </a:fld>
            <a:endParaRPr lang="en-US" smtClean="0">
              <a:latin typeface="Times New Roman" pitchFamily="16" charset="0"/>
            </a:endParaRPr>
          </a:p>
        </p:txBody>
      </p:sp>
      <p:sp>
        <p:nvSpPr>
          <p:cNvPr id="14336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3364" name="Rectangle 2"/>
          <p:cNvSpPr>
            <a:spLocks noGrp="1" noChangeArrowheads="1"/>
          </p:cNvSpPr>
          <p:nvPr>
            <p:ph type="body" idx="1"/>
          </p:nvPr>
        </p:nvSpPr>
        <p:spPr>
          <a:xfrm>
            <a:off x="686361" y="4342536"/>
            <a:ext cx="5486681" cy="4032249"/>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74162-04E3-40FC-B5E5-B0DA7CB59196}" type="slidenum">
              <a:rPr lang="en-US"/>
              <a:pPr/>
              <a:t>9</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faculty feedback – buy in</a:t>
            </a:r>
            <a:endParaRPr lang="en-US" dirty="0"/>
          </a:p>
        </p:txBody>
      </p:sp>
      <p:sp>
        <p:nvSpPr>
          <p:cNvPr id="4" name="Slide Number Placeholder 3"/>
          <p:cNvSpPr>
            <a:spLocks noGrp="1"/>
          </p:cNvSpPr>
          <p:nvPr>
            <p:ph type="sldNum" sz="quarter" idx="10"/>
          </p:nvPr>
        </p:nvSpPr>
        <p:spPr/>
        <p:txBody>
          <a:bodyPr/>
          <a:lstStyle/>
          <a:p>
            <a:fld id="{488412E1-215A-124F-B5DF-9CEEE5B7B9FE}"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eorgia"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600B3-AAC0-4F8B-AF02-B577AB94E309}"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372646252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D9B63-1BE9-429C-93FF-A90A7AF30C4B}"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28175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C9CBB-018C-42E6-9C7F-ACE44C6B2875}"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989E8-34F2-44D1-ACE2-991D69352F8B}" type="slidenum">
              <a:rPr lang="en-US" smtClean="0"/>
              <a:t>‹#›</a:t>
            </a:fld>
            <a:endParaRPr lang="en-US"/>
          </a:p>
        </p:txBody>
      </p:sp>
    </p:spTree>
    <p:extLst>
      <p:ext uri="{BB962C8B-B14F-4D97-AF65-F5344CB8AC3E}">
        <p14:creationId xmlns:p14="http://schemas.microsoft.com/office/powerpoint/2010/main" val="336625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43FB6-AF17-4D29-9FE4-C738282A6C28}" type="datetime1">
              <a:rPr lang="en-US" smtClean="0"/>
              <a:t>12-07-03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161868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128FB7-ACBC-4667-BD24-1E3290FE2320}"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397293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451B9-7D1E-4F3F-9DE7-415E4A9C7662}"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374913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1E0CA-450D-41A9-857B-6770DDB9ADEF}"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3935181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6F9A2-4ABC-4451-B6CC-3EDD88900931}"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126963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26319-6BFA-4A3C-9F42-91E6F49DDE76}" type="datetime1">
              <a:rPr lang="en-US" smtClean="0"/>
              <a:t>12-07-03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2184955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9DCFA-5B0D-4769-B135-C8BCEA086FB6}" type="datetime1">
              <a:rPr lang="en-US" smtClean="0"/>
              <a:t>12-07-03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267888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059E6-9B34-44F1-AE76-A2A02142AFA8}" type="datetime1">
              <a:rPr lang="en-US" smtClean="0"/>
              <a:t>12-07-03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59387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0580041-34BB-425C-A467-8B5E8FD6D995}"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pPr marL="0" indent="0">
              <a:buFont typeface="+mj-lt"/>
              <a:buNone/>
            </a:pPr>
            <a:fld id="{862DF69F-B558-4490-989C-1C5E3346A817}" type="slidenum">
              <a:rPr lang="en-US" smtClean="0"/>
              <a:pPr marL="0" indent="0">
                <a:buFont typeface="+mj-lt"/>
                <a:buNone/>
              </a:pPr>
              <a:t>‹#›</a:t>
            </a:fld>
            <a:endParaRPr lang="en-US" dirty="0"/>
          </a:p>
        </p:txBody>
      </p:sp>
    </p:spTree>
    <p:extLst>
      <p:ext uri="{BB962C8B-B14F-4D97-AF65-F5344CB8AC3E}">
        <p14:creationId xmlns:p14="http://schemas.microsoft.com/office/powerpoint/2010/main" val="193817628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F3447-85E8-474D-B0AB-6D8AA0C0415A}"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201474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F383F-16A6-4826-BC66-BEF1D380CBE2}"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31612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38436-CA36-4CD0-B388-0D5899960140}"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1250493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71A78-2F94-4793-B6D4-02CFBD8F0738}"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0797E-035A-47B6-8BDF-6B1CC046591F}" type="slidenum">
              <a:rPr lang="en-US" smtClean="0"/>
              <a:t>‹#›</a:t>
            </a:fld>
            <a:endParaRPr lang="en-US"/>
          </a:p>
        </p:txBody>
      </p:sp>
    </p:spTree>
    <p:extLst>
      <p:ext uri="{BB962C8B-B14F-4D97-AF65-F5344CB8AC3E}">
        <p14:creationId xmlns:p14="http://schemas.microsoft.com/office/powerpoint/2010/main" val="2190470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BBAC6-AB3B-4E63-818F-87FB5EED9951}" type="datetime1">
              <a:rPr lang="en-US" smtClean="0"/>
              <a:t>12-07-03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0797E-035A-47B6-8BDF-6B1CC046591F}" type="slidenum">
              <a:rPr lang="en-US" smtClean="0"/>
              <a:pPr/>
              <a:t>‹#›</a:t>
            </a:fld>
            <a:endParaRPr lang="en-US" dirty="0"/>
          </a:p>
        </p:txBody>
      </p:sp>
    </p:spTree>
    <p:extLst>
      <p:ext uri="{BB962C8B-B14F-4D97-AF65-F5344CB8AC3E}">
        <p14:creationId xmlns:p14="http://schemas.microsoft.com/office/powerpoint/2010/main" val="129097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64B34-0536-4890-8D3C-8199963C9B21}" type="datetime1">
              <a:rPr lang="en-US" smtClean="0"/>
              <a:t>12-07-03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237583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4FEC6-C506-4755-B9BC-54083C76FCB5}"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54872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05542-D976-418E-8C59-63B41463F917}" type="datetime1">
              <a:rPr lang="en-US" smtClean="0"/>
              <a:t>12-07-03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425558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2E21B-FA1D-4FB3-AA9B-4258691F31A7}" type="datetime1">
              <a:rPr lang="en-US" smtClean="0"/>
              <a:t>12-07-03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140031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15EA4-EEFC-4E30-8EA3-80A27F477D58}" type="datetime1">
              <a:rPr lang="en-US" smtClean="0"/>
              <a:t>12-07-03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205156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3CBD7-AB17-4C6A-B65E-794484E7C7C7}"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50746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E14F9-FAA4-4D99-87AD-5AB28C504A5F}" type="datetime1">
              <a:rPr lang="en-US" smtClean="0"/>
              <a:t>12-07-03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59272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43FB6-AF17-4D29-9FE4-C738282A6C28}" type="datetime1">
              <a:rPr lang="en-US" smtClean="0"/>
              <a:t>12-07-03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228600" indent="-228600" algn="r">
              <a:buFont typeface="+mj-lt"/>
              <a:buAutoNum type="arabicPeriod"/>
              <a:defRPr sz="1200">
                <a:solidFill>
                  <a:schemeClr val="tx1"/>
                </a:solidFill>
              </a:defRPr>
            </a:lvl1pPr>
          </a:lstStyle>
          <a:p>
            <a:pPr marL="0" indent="0">
              <a:buFont typeface="+mj-lt"/>
              <a:buNone/>
            </a:pPr>
            <a:fld id="{F30989E8-34F2-44D1-ACE2-991D69352F8B}" type="slidenum">
              <a:rPr lang="en-US" smtClean="0"/>
              <a:pPr marL="0" indent="0">
                <a:buFont typeface="+mj-lt"/>
                <a:buNone/>
              </a:pPr>
              <a:t>‹#›</a:t>
            </a:fld>
            <a:endParaRPr lang="en-US" dirty="0"/>
          </a:p>
        </p:txBody>
      </p:sp>
    </p:spTree>
    <p:extLst>
      <p:ext uri="{BB962C8B-B14F-4D97-AF65-F5344CB8AC3E}">
        <p14:creationId xmlns:p14="http://schemas.microsoft.com/office/powerpoint/2010/main" val="314334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BBAC6-AB3B-4E63-818F-87FB5EED9951}" type="datetime1">
              <a:rPr lang="en-US" smtClean="0"/>
              <a:t>12-07-03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020797E-035A-47B6-8BDF-6B1CC046591F}" type="slidenum">
              <a:rPr lang="en-US" smtClean="0"/>
              <a:pPr/>
              <a:t>‹#›</a:t>
            </a:fld>
            <a:endParaRPr lang="en-US" dirty="0"/>
          </a:p>
        </p:txBody>
      </p:sp>
    </p:spTree>
    <p:extLst>
      <p:ext uri="{BB962C8B-B14F-4D97-AF65-F5344CB8AC3E}">
        <p14:creationId xmlns:p14="http://schemas.microsoft.com/office/powerpoint/2010/main" val="6518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Autofit/>
          </a:bodyPr>
          <a:lstStyle/>
          <a:p>
            <a:r>
              <a:rPr lang="en-US" sz="3600" dirty="0" smtClean="0"/>
              <a:t>Workshop 1A:</a:t>
            </a:r>
            <a:br>
              <a:rPr lang="en-US" sz="3600" dirty="0" smtClean="0"/>
            </a:br>
            <a:r>
              <a:rPr lang="en-US" sz="3600" dirty="0" smtClean="0">
                <a:effectLst/>
              </a:rPr>
              <a:t>Introduction to continuous program improvement processes</a:t>
            </a:r>
            <a:endParaRPr lang="en-US" sz="3600" dirty="0"/>
          </a:p>
        </p:txBody>
      </p:sp>
      <p:sp>
        <p:nvSpPr>
          <p:cNvPr id="3" name="Subtitle 2"/>
          <p:cNvSpPr>
            <a:spLocks noGrp="1"/>
          </p:cNvSpPr>
          <p:nvPr>
            <p:ph type="subTitle" idx="1"/>
          </p:nvPr>
        </p:nvSpPr>
        <p:spPr>
          <a:xfrm>
            <a:off x="0" y="3124200"/>
            <a:ext cx="3962400" cy="1752600"/>
          </a:xfrm>
        </p:spPr>
        <p:txBody>
          <a:bodyPr>
            <a:noAutofit/>
          </a:bodyPr>
          <a:lstStyle/>
          <a:p>
            <a:pPr>
              <a:spcBef>
                <a:spcPts val="600"/>
              </a:spcBef>
            </a:pPr>
            <a:r>
              <a:rPr lang="en-US" sz="1800" b="1" dirty="0" smtClean="0">
                <a:solidFill>
                  <a:schemeClr val="tx1"/>
                </a:solidFill>
              </a:rPr>
              <a:t>Susan McCahan </a:t>
            </a:r>
          </a:p>
          <a:p>
            <a:pPr>
              <a:spcBef>
                <a:spcPts val="600"/>
              </a:spcBef>
            </a:pPr>
            <a:r>
              <a:rPr lang="en-US" sz="1800" b="1" dirty="0" smtClean="0">
                <a:solidFill>
                  <a:schemeClr val="tx1"/>
                </a:solidFill>
              </a:rPr>
              <a:t>Vice-Dean</a:t>
            </a:r>
            <a:r>
              <a:rPr lang="en-US" sz="1800" b="1" dirty="0">
                <a:solidFill>
                  <a:schemeClr val="tx1"/>
                </a:solidFill>
              </a:rPr>
              <a:t>, </a:t>
            </a:r>
            <a:r>
              <a:rPr lang="en-US" sz="1800" b="1" dirty="0" smtClean="0">
                <a:solidFill>
                  <a:schemeClr val="tx1"/>
                </a:solidFill>
              </a:rPr>
              <a:t>Undergraduate </a:t>
            </a:r>
          </a:p>
          <a:p>
            <a:pPr>
              <a:spcBef>
                <a:spcPts val="600"/>
              </a:spcBef>
            </a:pPr>
            <a:r>
              <a:rPr lang="en-US" sz="1800" b="1" dirty="0" smtClean="0">
                <a:solidFill>
                  <a:schemeClr val="tx1"/>
                </a:solidFill>
              </a:rPr>
              <a:t>Faculty of Applied Science</a:t>
            </a:r>
            <a:br>
              <a:rPr lang="en-US" sz="1800" b="1" dirty="0" smtClean="0">
                <a:solidFill>
                  <a:schemeClr val="tx1"/>
                </a:solidFill>
              </a:rPr>
            </a:br>
            <a:r>
              <a:rPr lang="en-US" sz="1800" b="1" dirty="0" smtClean="0">
                <a:solidFill>
                  <a:schemeClr val="tx1"/>
                </a:solidFill>
              </a:rPr>
              <a:t>University of Toronto</a:t>
            </a:r>
            <a:endParaRPr lang="en-US" sz="1800" b="1" dirty="0">
              <a:solidFill>
                <a:schemeClr val="tx1"/>
              </a:solidFill>
            </a:endParaRPr>
          </a:p>
          <a:p>
            <a:pPr>
              <a:spcBef>
                <a:spcPts val="0"/>
              </a:spcBef>
            </a:pPr>
            <a:endParaRPr lang="en-US" sz="2000" b="1" dirty="0" smtClean="0">
              <a:solidFill>
                <a:schemeClr val="tx1"/>
              </a:solidFill>
            </a:endParaRPr>
          </a:p>
          <a:p>
            <a:pPr>
              <a:spcBef>
                <a:spcPts val="0"/>
              </a:spcBef>
            </a:pPr>
            <a:endParaRPr lang="en-US" sz="2000" b="1" dirty="0">
              <a:solidFill>
                <a:schemeClr val="tx1"/>
              </a:solidFill>
            </a:endParaRPr>
          </a:p>
        </p:txBody>
      </p:sp>
      <p:sp>
        <p:nvSpPr>
          <p:cNvPr id="4" name="Rectangle 3"/>
          <p:cNvSpPr/>
          <p:nvPr/>
        </p:nvSpPr>
        <p:spPr>
          <a:xfrm>
            <a:off x="4191000" y="3124200"/>
            <a:ext cx="4953000" cy="1708160"/>
          </a:xfrm>
          <a:prstGeom prst="rect">
            <a:avLst/>
          </a:prstGeom>
        </p:spPr>
        <p:txBody>
          <a:bodyPr wrap="square">
            <a:spAutoFit/>
          </a:bodyPr>
          <a:lstStyle/>
          <a:p>
            <a:pPr algn="ctr">
              <a:spcBef>
                <a:spcPts val="600"/>
              </a:spcBef>
            </a:pPr>
            <a:r>
              <a:rPr lang="en-US" b="1" dirty="0">
                <a:latin typeface="Georgia" pitchFamily="18" charset="0"/>
              </a:rPr>
              <a:t>Peter Wolf</a:t>
            </a:r>
          </a:p>
          <a:p>
            <a:pPr algn="ctr">
              <a:spcBef>
                <a:spcPts val="600"/>
              </a:spcBef>
            </a:pPr>
            <a:r>
              <a:rPr lang="en-US" b="1" dirty="0">
                <a:latin typeface="Georgia" pitchFamily="18" charset="0"/>
              </a:rPr>
              <a:t>Director</a:t>
            </a:r>
          </a:p>
          <a:p>
            <a:pPr algn="ctr">
              <a:spcBef>
                <a:spcPts val="600"/>
              </a:spcBef>
            </a:pPr>
            <a:r>
              <a:rPr lang="en-US" b="1" dirty="0">
                <a:latin typeface="Georgia" pitchFamily="18" charset="0"/>
              </a:rPr>
              <a:t>Centre </a:t>
            </a:r>
            <a:r>
              <a:rPr lang="en-US" b="1" dirty="0" smtClean="0">
                <a:latin typeface="Georgia" pitchFamily="18" charset="0"/>
              </a:rPr>
              <a:t> for Open </a:t>
            </a:r>
            <a:r>
              <a:rPr lang="en-US" b="1" dirty="0">
                <a:latin typeface="Georgia" pitchFamily="18" charset="0"/>
              </a:rPr>
              <a:t>Learning &amp; Educational Support</a:t>
            </a:r>
          </a:p>
          <a:p>
            <a:pPr algn="ctr">
              <a:spcBef>
                <a:spcPts val="600"/>
              </a:spcBef>
            </a:pPr>
            <a:r>
              <a:rPr lang="en-US" b="1" dirty="0">
                <a:latin typeface="Georgia" pitchFamily="18" charset="0"/>
              </a:rPr>
              <a:t>University of Guelph</a:t>
            </a:r>
          </a:p>
        </p:txBody>
      </p:sp>
      <p:grpSp>
        <p:nvGrpSpPr>
          <p:cNvPr id="8" name="Group 7"/>
          <p:cNvGrpSpPr/>
          <p:nvPr/>
        </p:nvGrpSpPr>
        <p:grpSpPr>
          <a:xfrm>
            <a:off x="1181100" y="5486400"/>
            <a:ext cx="6667500" cy="1350466"/>
            <a:chOff x="1181100" y="5562600"/>
            <a:chExt cx="6667500" cy="1350466"/>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5562600"/>
              <a:ext cx="659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81100" y="6143624"/>
              <a:ext cx="3314700" cy="769441"/>
            </a:xfrm>
            <a:prstGeom prst="rect">
              <a:avLst/>
            </a:prstGeom>
          </p:spPr>
          <p:txBody>
            <a:bodyPr wrap="square">
              <a:spAutoFit/>
            </a:bodyPr>
            <a:lstStyle/>
            <a:p>
              <a:r>
                <a:rPr lang="en-US" sz="1100" dirty="0"/>
                <a:t>Brian Frank (project coordinator</a:t>
              </a:r>
              <a:r>
                <a:rPr lang="en-US" sz="1100" dirty="0" smtClean="0"/>
                <a:t>), Queen’s University</a:t>
              </a:r>
              <a:endParaRPr lang="en-US" sz="1100" dirty="0"/>
            </a:p>
            <a:p>
              <a:r>
                <a:rPr lang="en-US" sz="1100" dirty="0" smtClean="0"/>
                <a:t>Susan </a:t>
              </a:r>
              <a:r>
                <a:rPr lang="en-US" sz="1100" dirty="0" err="1"/>
                <a:t>McCahan</a:t>
              </a:r>
              <a:r>
                <a:rPr lang="en-US" sz="1100" dirty="0"/>
                <a:t>, University of </a:t>
              </a:r>
              <a:r>
                <a:rPr lang="en-US" sz="1100" dirty="0" smtClean="0"/>
                <a:t>Toronto</a:t>
              </a:r>
              <a:endParaRPr lang="en-US" sz="1100" dirty="0"/>
            </a:p>
            <a:p>
              <a:r>
                <a:rPr lang="en-US" sz="1100" dirty="0" err="1"/>
                <a:t>Lata</a:t>
              </a:r>
              <a:r>
                <a:rPr lang="en-US" sz="1100" dirty="0"/>
                <a:t> Narayanan, </a:t>
              </a:r>
              <a:r>
                <a:rPr lang="en-US" sz="1100" dirty="0" smtClean="0"/>
                <a:t>Concordia University</a:t>
              </a:r>
            </a:p>
            <a:p>
              <a:r>
                <a:rPr lang="en-US" sz="1100" dirty="0"/>
                <a:t>Nasser </a:t>
              </a:r>
              <a:r>
                <a:rPr lang="en-US" sz="1100" dirty="0" err="1"/>
                <a:t>Saleh</a:t>
              </a:r>
              <a:r>
                <a:rPr lang="en-US" sz="1100" dirty="0"/>
                <a:t>, Queen’s </a:t>
              </a:r>
              <a:r>
                <a:rPr lang="en-US" sz="1100" dirty="0" smtClean="0"/>
                <a:t>University</a:t>
              </a:r>
              <a:endParaRPr lang="en-US" sz="1100" dirty="0"/>
            </a:p>
          </p:txBody>
        </p:sp>
        <p:sp>
          <p:nvSpPr>
            <p:cNvPr id="6" name="Rectangle 5"/>
            <p:cNvSpPr/>
            <p:nvPr/>
          </p:nvSpPr>
          <p:spPr>
            <a:xfrm>
              <a:off x="4572000" y="6143625"/>
              <a:ext cx="3276600" cy="769441"/>
            </a:xfrm>
            <a:prstGeom prst="rect">
              <a:avLst/>
            </a:prstGeom>
          </p:spPr>
          <p:txBody>
            <a:bodyPr wrap="square">
              <a:spAutoFit/>
            </a:bodyPr>
            <a:lstStyle/>
            <a:p>
              <a:pPr algn="r"/>
              <a:r>
                <a:rPr lang="en-US" sz="1100" dirty="0" err="1"/>
                <a:t>Nariman</a:t>
              </a:r>
              <a:r>
                <a:rPr lang="en-US" sz="1100" dirty="0"/>
                <a:t> </a:t>
              </a:r>
              <a:r>
                <a:rPr lang="en-US" sz="1100" dirty="0" err="1"/>
                <a:t>Sepehri</a:t>
              </a:r>
              <a:r>
                <a:rPr lang="en-US" sz="1100" dirty="0"/>
                <a:t>, University of Manitoba</a:t>
              </a:r>
            </a:p>
            <a:p>
              <a:pPr algn="r"/>
              <a:r>
                <a:rPr lang="en-US" sz="1100" dirty="0" smtClean="0"/>
                <a:t>Peter </a:t>
              </a:r>
              <a:r>
                <a:rPr lang="en-US" sz="1100" dirty="0" err="1"/>
                <a:t>Ostafichuck</a:t>
              </a:r>
              <a:r>
                <a:rPr lang="en-US" sz="1100" dirty="0"/>
                <a:t>, </a:t>
              </a:r>
              <a:r>
                <a:rPr lang="en-US" sz="1100" dirty="0" smtClean="0"/>
                <a:t>University </a:t>
              </a:r>
              <a:r>
                <a:rPr lang="en-US" sz="1100" dirty="0"/>
                <a:t>of British Columbia</a:t>
              </a:r>
            </a:p>
            <a:p>
              <a:pPr algn="r"/>
              <a:r>
                <a:rPr lang="en-US" sz="1100" dirty="0"/>
                <a:t>K. Christopher Watts, Dalhousie University</a:t>
              </a:r>
            </a:p>
            <a:p>
              <a:pPr algn="r"/>
              <a:r>
                <a:rPr lang="en-US" sz="1100" dirty="0" smtClean="0"/>
                <a:t>Peter </a:t>
              </a:r>
              <a:r>
                <a:rPr lang="en-US" sz="1100" dirty="0"/>
                <a:t>Wolf, </a:t>
              </a:r>
              <a:r>
                <a:rPr lang="en-US" sz="1100" dirty="0" smtClean="0"/>
                <a:t>University of Guelph</a:t>
              </a:r>
              <a:endParaRPr lang="en-US" sz="1100" dirty="0"/>
            </a:p>
          </p:txBody>
        </p:sp>
        <p:sp>
          <p:nvSpPr>
            <p:cNvPr id="7" name="Rectangle 6"/>
            <p:cNvSpPr/>
            <p:nvPr/>
          </p:nvSpPr>
          <p:spPr>
            <a:xfrm>
              <a:off x="1257300" y="6143624"/>
              <a:ext cx="6591300" cy="714376"/>
            </a:xfrm>
            <a:prstGeom prst="rect">
              <a:avLst/>
            </a:prstGeom>
            <a:no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58678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flipH="1" flipV="1">
            <a:off x="7444303" y="2537388"/>
            <a:ext cx="863" cy="358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7446947" y="1411360"/>
            <a:ext cx="0" cy="2109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28600"/>
            <a:ext cx="9144000" cy="762000"/>
          </a:xfrm>
        </p:spPr>
        <p:txBody>
          <a:bodyPr>
            <a:noAutofit/>
          </a:bodyPr>
          <a:lstStyle/>
          <a:p>
            <a:r>
              <a:rPr lang="en-US" b="1" dirty="0"/>
              <a:t>Sample </a:t>
            </a:r>
            <a:r>
              <a:rPr lang="en-US" b="1" dirty="0" smtClean="0"/>
              <a:t>Process Framework</a:t>
            </a:r>
            <a:br>
              <a:rPr lang="en-US" b="1" dirty="0" smtClean="0"/>
            </a:br>
            <a:endParaRPr lang="en-US" b="1" dirty="0"/>
          </a:p>
        </p:txBody>
      </p:sp>
      <p:sp>
        <p:nvSpPr>
          <p:cNvPr id="18" name="Rectangle 17"/>
          <p:cNvSpPr/>
          <p:nvPr/>
        </p:nvSpPr>
        <p:spPr>
          <a:xfrm>
            <a:off x="304800" y="762000"/>
            <a:ext cx="5898731" cy="811700"/>
          </a:xfrm>
          <a:prstGeom prst="rect">
            <a:avLst/>
          </a:prstGeom>
          <a:solidFill>
            <a:srgbClr val="0086E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p:cNvSpPr/>
          <p:nvPr/>
        </p:nvSpPr>
        <p:spPr>
          <a:xfrm>
            <a:off x="457200" y="924340"/>
            <a:ext cx="2483269" cy="4870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CEAB Attributes</a:t>
            </a:r>
            <a:endParaRPr lang="en-US" dirty="0">
              <a:solidFill>
                <a:schemeClr val="tx1"/>
              </a:solidFill>
            </a:endParaRPr>
          </a:p>
        </p:txBody>
      </p:sp>
      <p:sp>
        <p:nvSpPr>
          <p:cNvPr id="5" name="Rectangle 4"/>
          <p:cNvSpPr/>
          <p:nvPr/>
        </p:nvSpPr>
        <p:spPr>
          <a:xfrm>
            <a:off x="3400377" y="924340"/>
            <a:ext cx="2483269" cy="4870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SoE</a:t>
            </a:r>
            <a:r>
              <a:rPr lang="en-US" dirty="0" smtClean="0">
                <a:solidFill>
                  <a:schemeClr val="tx1"/>
                </a:solidFill>
              </a:rPr>
              <a:t> Attributes</a:t>
            </a:r>
            <a:endParaRPr lang="en-US" dirty="0">
              <a:solidFill>
                <a:schemeClr val="tx1"/>
              </a:solidFill>
            </a:endParaRPr>
          </a:p>
        </p:txBody>
      </p:sp>
      <p:sp>
        <p:nvSpPr>
          <p:cNvPr id="8" name="Rectangle 7"/>
          <p:cNvSpPr/>
          <p:nvPr/>
        </p:nvSpPr>
        <p:spPr>
          <a:xfrm>
            <a:off x="657563" y="1816366"/>
            <a:ext cx="5132089" cy="649360"/>
          </a:xfrm>
          <a:prstGeom prst="rect">
            <a:avLst/>
          </a:prstGeom>
          <a:solidFill>
            <a:srgbClr val="0086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Define attributes, establish thresholds and targets and determine indicators</a:t>
            </a:r>
          </a:p>
        </p:txBody>
      </p:sp>
      <p:sp>
        <p:nvSpPr>
          <p:cNvPr id="9" name="Rectangle 8"/>
          <p:cNvSpPr/>
          <p:nvPr/>
        </p:nvSpPr>
        <p:spPr>
          <a:xfrm>
            <a:off x="6202668" y="1828800"/>
            <a:ext cx="2483269" cy="64936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Faculty Workshops / Retreats</a:t>
            </a:r>
            <a:endParaRPr lang="en-US" sz="1600" dirty="0">
              <a:solidFill>
                <a:schemeClr val="tx1"/>
              </a:solidFill>
            </a:endParaRPr>
          </a:p>
        </p:txBody>
      </p:sp>
      <p:sp>
        <p:nvSpPr>
          <p:cNvPr id="11" name="Rectangle 10"/>
          <p:cNvSpPr/>
          <p:nvPr/>
        </p:nvSpPr>
        <p:spPr>
          <a:xfrm>
            <a:off x="657563" y="2709236"/>
            <a:ext cx="5132089" cy="811700"/>
          </a:xfrm>
          <a:prstGeom prst="rect">
            <a:avLst/>
          </a:prstGeom>
          <a:solidFill>
            <a:srgbClr val="0086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Articulate where attributes will be fostered and/or embedded in the curriculum (cumulative experience in 4</a:t>
            </a:r>
            <a:r>
              <a:rPr lang="en-US" sz="1600" baseline="30000" dirty="0" smtClean="0">
                <a:solidFill>
                  <a:schemeClr val="tx1"/>
                </a:solidFill>
              </a:rPr>
              <a:t>th</a:t>
            </a:r>
            <a:r>
              <a:rPr lang="en-US" sz="1600" dirty="0" smtClean="0">
                <a:solidFill>
                  <a:schemeClr val="tx1"/>
                </a:solidFill>
              </a:rPr>
              <a:t> year capstone design course) </a:t>
            </a:r>
          </a:p>
        </p:txBody>
      </p:sp>
      <p:sp>
        <p:nvSpPr>
          <p:cNvPr id="12" name="Rectangle 11"/>
          <p:cNvSpPr/>
          <p:nvPr/>
        </p:nvSpPr>
        <p:spPr>
          <a:xfrm>
            <a:off x="640931" y="3765292"/>
            <a:ext cx="2483269" cy="487020"/>
          </a:xfrm>
          <a:prstGeom prst="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Course Progression Maps</a:t>
            </a:r>
            <a:endParaRPr lang="en-US" sz="1600" dirty="0">
              <a:solidFill>
                <a:schemeClr val="tx1"/>
              </a:solidFill>
            </a:endParaRPr>
          </a:p>
        </p:txBody>
      </p:sp>
      <p:sp>
        <p:nvSpPr>
          <p:cNvPr id="13" name="Rectangle 12"/>
          <p:cNvSpPr/>
          <p:nvPr/>
        </p:nvSpPr>
        <p:spPr>
          <a:xfrm>
            <a:off x="3352800" y="3765292"/>
            <a:ext cx="2436854" cy="487020"/>
          </a:xfrm>
          <a:prstGeom prst="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Attribute Maps</a:t>
            </a:r>
            <a:endParaRPr lang="en-US" sz="1600" dirty="0">
              <a:solidFill>
                <a:schemeClr val="tx1"/>
              </a:solidFill>
            </a:endParaRPr>
          </a:p>
        </p:txBody>
      </p:sp>
      <p:sp>
        <p:nvSpPr>
          <p:cNvPr id="14" name="Rectangle 13"/>
          <p:cNvSpPr/>
          <p:nvPr/>
        </p:nvSpPr>
        <p:spPr>
          <a:xfrm>
            <a:off x="657563" y="4413806"/>
            <a:ext cx="5132089" cy="487020"/>
          </a:xfrm>
          <a:prstGeom prst="rect">
            <a:avLst/>
          </a:prstGeom>
          <a:solidFill>
            <a:srgbClr val="0086E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Feedback on achievement of Attributes</a:t>
            </a:r>
            <a:endParaRPr lang="en-US" sz="1600" dirty="0">
              <a:solidFill>
                <a:schemeClr val="tx1"/>
              </a:solidFill>
            </a:endParaRPr>
          </a:p>
        </p:txBody>
      </p:sp>
      <p:sp>
        <p:nvSpPr>
          <p:cNvPr id="16" name="Rectangle 15"/>
          <p:cNvSpPr/>
          <p:nvPr/>
        </p:nvSpPr>
        <p:spPr>
          <a:xfrm>
            <a:off x="657563" y="5144336"/>
            <a:ext cx="5132089" cy="487020"/>
          </a:xfrm>
          <a:prstGeom prst="rect">
            <a:avLst/>
          </a:prstGeom>
          <a:solidFill>
            <a:srgbClr val="00B0F0"/>
          </a:solidFill>
          <a:ln>
            <a:noFill/>
          </a:ln>
          <a:effectLst>
            <a:outerShdw blurRad="40000" dist="20000" dir="5400000" rotWithShape="0">
              <a:schemeClr val="tx1">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Curriculum Assessment (faculty, alumni, employers, students, etc.): SWOT</a:t>
            </a:r>
            <a:endParaRPr lang="en-US" sz="1600" dirty="0">
              <a:solidFill>
                <a:schemeClr val="tx1"/>
              </a:solidFill>
            </a:endParaRPr>
          </a:p>
        </p:txBody>
      </p:sp>
      <p:cxnSp>
        <p:nvCxnSpPr>
          <p:cNvPr id="20" name="Straight Arrow Connector 19"/>
          <p:cNvCxnSpPr>
            <a:endCxn id="8" idx="0"/>
          </p:cNvCxnSpPr>
          <p:nvPr/>
        </p:nvCxnSpPr>
        <p:spPr>
          <a:xfrm rot="5400000">
            <a:off x="3103570" y="1693738"/>
            <a:ext cx="242666" cy="2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2"/>
            <a:endCxn id="11" idx="0"/>
          </p:cNvCxnSpPr>
          <p:nvPr/>
        </p:nvCxnSpPr>
        <p:spPr>
          <a:xfrm rot="5400000">
            <a:off x="3101853" y="2587464"/>
            <a:ext cx="243510" cy="1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1" idx="2"/>
            <a:endCxn id="14" idx="0"/>
          </p:cNvCxnSpPr>
          <p:nvPr/>
        </p:nvCxnSpPr>
        <p:spPr>
          <a:xfrm rot="5400000">
            <a:off x="2777173" y="3967354"/>
            <a:ext cx="892870" cy="17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16" idx="0"/>
          </p:cNvCxnSpPr>
          <p:nvPr/>
        </p:nvCxnSpPr>
        <p:spPr>
          <a:xfrm rot="5400000">
            <a:off x="3103148" y="5021287"/>
            <a:ext cx="243510" cy="2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8" idx="3"/>
          </p:cNvCxnSpPr>
          <p:nvPr/>
        </p:nvCxnSpPr>
        <p:spPr>
          <a:xfrm rot="10800000">
            <a:off x="5789653" y="2141046"/>
            <a:ext cx="413016" cy="1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1697678" y="3643097"/>
            <a:ext cx="242664" cy="1725"/>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593100" y="3643097"/>
            <a:ext cx="242664" cy="1725"/>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203531" y="2720824"/>
            <a:ext cx="2483269" cy="64936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Faculty Retreats / Curriculum Committee</a:t>
            </a:r>
            <a:endParaRPr lang="en-US" sz="1600" dirty="0">
              <a:solidFill>
                <a:schemeClr val="tx1"/>
              </a:solidFill>
            </a:endParaRPr>
          </a:p>
        </p:txBody>
      </p:sp>
      <p:cxnSp>
        <p:nvCxnSpPr>
          <p:cNvPr id="40" name="Straight Arrow Connector 39"/>
          <p:cNvCxnSpPr/>
          <p:nvPr/>
        </p:nvCxnSpPr>
        <p:spPr>
          <a:xfrm rot="10800000">
            <a:off x="5789653" y="3033916"/>
            <a:ext cx="413878" cy="1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3099696" y="5751817"/>
            <a:ext cx="243510" cy="2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rot="10800000">
            <a:off x="6203532" y="1085836"/>
            <a:ext cx="1241635" cy="325524"/>
          </a:xfrm>
          <a:prstGeom prst="bentConnector3">
            <a:avLst>
              <a:gd name="adj1" fmla="val -244"/>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133600" y="5809129"/>
            <a:ext cx="237566" cy="369332"/>
          </a:xfrm>
          <a:prstGeom prst="rect">
            <a:avLst/>
          </a:prstGeom>
        </p:spPr>
        <p:txBody>
          <a:bodyPr wrap="none">
            <a:spAutoFit/>
          </a:bodyPr>
          <a:lstStyle/>
          <a:p>
            <a:r>
              <a:rPr lang="en-US" dirty="0" smtClean="0"/>
              <a:t> </a:t>
            </a:r>
            <a:endParaRPr lang="en-US" dirty="0"/>
          </a:p>
        </p:txBody>
      </p:sp>
      <p:sp>
        <p:nvSpPr>
          <p:cNvPr id="33" name="Rectangle 32"/>
          <p:cNvSpPr/>
          <p:nvPr/>
        </p:nvSpPr>
        <p:spPr>
          <a:xfrm>
            <a:off x="304800" y="5867400"/>
            <a:ext cx="5898731" cy="811700"/>
          </a:xfrm>
          <a:prstGeom prst="rect">
            <a:avLst/>
          </a:prstGeom>
          <a:solidFill>
            <a:srgbClr val="0086E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p:cNvSpPr/>
          <p:nvPr/>
        </p:nvSpPr>
        <p:spPr>
          <a:xfrm>
            <a:off x="572854" y="6029740"/>
            <a:ext cx="2483269" cy="4870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Curriculum Development Plan</a:t>
            </a:r>
          </a:p>
        </p:txBody>
      </p:sp>
      <p:sp>
        <p:nvSpPr>
          <p:cNvPr id="37" name="Rectangle 36"/>
          <p:cNvSpPr/>
          <p:nvPr/>
        </p:nvSpPr>
        <p:spPr>
          <a:xfrm>
            <a:off x="3552777" y="6029740"/>
            <a:ext cx="2483269" cy="4870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CEAB Accreditation Report</a:t>
            </a:r>
          </a:p>
        </p:txBody>
      </p:sp>
      <p:cxnSp>
        <p:nvCxnSpPr>
          <p:cNvPr id="38" name="Elbow Connector 37"/>
          <p:cNvCxnSpPr>
            <a:stCxn id="33" idx="3"/>
          </p:cNvCxnSpPr>
          <p:nvPr/>
        </p:nvCxnSpPr>
        <p:spPr>
          <a:xfrm flipV="1">
            <a:off x="6203531" y="5022581"/>
            <a:ext cx="1241636" cy="125066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7445167" y="3429000"/>
            <a:ext cx="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6553200" y="6273250"/>
            <a:ext cx="3801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1458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11</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69064827"/>
              </p:ext>
            </p:extLst>
          </p:nvPr>
        </p:nvGraphicFramePr>
        <p:xfrm>
          <a:off x="381000" y="381000"/>
          <a:ext cx="8534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5756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7374"/>
            <a:ext cx="9142413"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12</a:t>
            </a:fld>
            <a:endParaRPr lang="en-US" dirty="0"/>
          </a:p>
        </p:txBody>
      </p:sp>
      <p:sp>
        <p:nvSpPr>
          <p:cNvPr id="3" name="TextBox 2"/>
          <p:cNvSpPr txBox="1"/>
          <p:nvPr/>
        </p:nvSpPr>
        <p:spPr>
          <a:xfrm>
            <a:off x="209550" y="6488668"/>
            <a:ext cx="3810000" cy="369332"/>
          </a:xfrm>
          <a:prstGeom prst="rect">
            <a:avLst/>
          </a:prstGeom>
          <a:noFill/>
        </p:spPr>
        <p:txBody>
          <a:bodyPr wrap="square" rtlCol="0">
            <a:spAutoFit/>
          </a:bodyPr>
          <a:lstStyle/>
          <a:p>
            <a:r>
              <a:rPr lang="en-US" dirty="0"/>
              <a:t>http://egad.engineering.queensu.ca/</a:t>
            </a:r>
          </a:p>
        </p:txBody>
      </p:sp>
    </p:spTree>
    <p:extLst>
      <p:ext uri="{BB962C8B-B14F-4D97-AF65-F5344CB8AC3E}">
        <p14:creationId xmlns:p14="http://schemas.microsoft.com/office/powerpoint/2010/main" val="8170254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3" y="27039"/>
            <a:ext cx="9056687"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indent="0">
              <a:buNone/>
            </a:pPr>
            <a:fld id="{F30989E8-34F2-44D1-ACE2-991D69352F8B}" type="slidenum">
              <a:rPr lang="en-US" smtClean="0"/>
              <a:pPr marL="0" indent="0">
                <a:buNone/>
              </a:pPr>
              <a:t>13</a:t>
            </a:fld>
            <a:endParaRPr lang="en-US" dirty="0"/>
          </a:p>
        </p:txBody>
      </p:sp>
      <p:sp>
        <p:nvSpPr>
          <p:cNvPr id="3" name="TextBox 2"/>
          <p:cNvSpPr txBox="1"/>
          <p:nvPr/>
        </p:nvSpPr>
        <p:spPr>
          <a:xfrm>
            <a:off x="152400" y="6419850"/>
            <a:ext cx="3733800" cy="381000"/>
          </a:xfrm>
          <a:prstGeom prst="rect">
            <a:avLst/>
          </a:prstGeom>
          <a:noFill/>
        </p:spPr>
        <p:txBody>
          <a:bodyPr wrap="square" rtlCol="0">
            <a:spAutoFit/>
          </a:bodyPr>
          <a:lstStyle/>
          <a:p>
            <a:r>
              <a:rPr lang="en-US" dirty="0"/>
              <a:t>http://egad.engineering.queensu.ca/</a:t>
            </a:r>
          </a:p>
        </p:txBody>
      </p:sp>
    </p:spTree>
    <p:extLst>
      <p:ext uri="{BB962C8B-B14F-4D97-AF65-F5344CB8AC3E}">
        <p14:creationId xmlns:p14="http://schemas.microsoft.com/office/powerpoint/2010/main" val="41368257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363"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90799" y="3733800"/>
            <a:ext cx="6371303"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marL="0" indent="0">
              <a:buNone/>
            </a:pPr>
            <a:fld id="{F30989E8-34F2-44D1-ACE2-991D69352F8B}" type="slidenum">
              <a:rPr lang="en-US" smtClean="0"/>
              <a:pPr marL="0" indent="0">
                <a:buNone/>
              </a:pPr>
              <a:t>14</a:t>
            </a:fld>
            <a:endParaRPr lang="en-US" dirty="0"/>
          </a:p>
        </p:txBody>
      </p:sp>
      <p:sp>
        <p:nvSpPr>
          <p:cNvPr id="5" name="TextBox 4"/>
          <p:cNvSpPr txBox="1"/>
          <p:nvPr/>
        </p:nvSpPr>
        <p:spPr>
          <a:xfrm>
            <a:off x="228600" y="6468070"/>
            <a:ext cx="4114800" cy="369332"/>
          </a:xfrm>
          <a:prstGeom prst="rect">
            <a:avLst/>
          </a:prstGeom>
          <a:noFill/>
        </p:spPr>
        <p:txBody>
          <a:bodyPr wrap="square" rtlCol="0">
            <a:spAutoFit/>
          </a:bodyPr>
          <a:lstStyle/>
          <a:p>
            <a:r>
              <a:rPr lang="en-US" dirty="0"/>
              <a:t>http://egad.engineering.queensu.ca/</a:t>
            </a:r>
          </a:p>
        </p:txBody>
      </p:sp>
      <p:cxnSp>
        <p:nvCxnSpPr>
          <p:cNvPr id="6" name="Straight Connector 5"/>
          <p:cNvCxnSpPr/>
          <p:nvPr/>
        </p:nvCxnSpPr>
        <p:spPr>
          <a:xfrm>
            <a:off x="4876800" y="4229100"/>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
          <p:cNvSpPr>
            <a:spLocks noGrp="1" noChangeArrowheads="1"/>
          </p:cNvSpPr>
          <p:nvPr>
            <p:ph type="title"/>
          </p:nvPr>
        </p:nvSpPr>
        <p:spPr>
          <a:xfrm>
            <a:off x="0" y="76200"/>
            <a:ext cx="9144000" cy="542937"/>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smtClean="0"/>
              <a:t>What Are Indicators?</a:t>
            </a:r>
          </a:p>
        </p:txBody>
      </p:sp>
      <p:sp>
        <p:nvSpPr>
          <p:cNvPr id="28675" name="Slide Number Placeholder 4"/>
          <p:cNvSpPr>
            <a:spLocks noGrp="1"/>
          </p:cNvSpPr>
          <p:nvPr>
            <p:ph type="sldNum" sz="quarter" idx="12"/>
          </p:nvPr>
        </p:nvSpPr>
        <p:spPr>
          <a:noFill/>
        </p:spPr>
        <p:txBody>
          <a:bodyPr/>
          <a:lstStyle/>
          <a:p>
            <a:pPr marL="0" indent="0">
              <a:buNone/>
              <a:tabLst>
                <a:tab pos="656650" algn="l"/>
                <a:tab pos="1313299" algn="l"/>
                <a:tab pos="1969949" algn="l"/>
              </a:tabLst>
            </a:pPr>
            <a:fld id="{CC52E10B-3F87-4A8D-AAFD-B2368E79A541}" type="slidenum">
              <a:rPr lang="en-US" smtClean="0"/>
              <a:pPr marL="0" indent="0">
                <a:buNone/>
                <a:tabLst>
                  <a:tab pos="656650" algn="l"/>
                  <a:tab pos="1313299" algn="l"/>
                  <a:tab pos="1969949" algn="l"/>
                </a:tabLst>
              </a:pPr>
              <a:t>15</a:t>
            </a:fld>
            <a:endParaRPr lang="en-US" dirty="0" smtClean="0"/>
          </a:p>
        </p:txBody>
      </p:sp>
      <p:sp>
        <p:nvSpPr>
          <p:cNvPr id="17" name="AutoShape 2"/>
          <p:cNvSpPr>
            <a:spLocks noChangeArrowheads="1"/>
          </p:cNvSpPr>
          <p:nvPr/>
        </p:nvSpPr>
        <p:spPr bwMode="auto">
          <a:xfrm>
            <a:off x="1371600" y="762000"/>
            <a:ext cx="6346544" cy="1517699"/>
          </a:xfrm>
          <a:prstGeom prst="roundRect">
            <a:avLst>
              <a:gd name="adj" fmla="val 16667"/>
            </a:avLst>
          </a:prstGeom>
          <a:solidFill>
            <a:srgbClr val="002060"/>
          </a:solidFill>
          <a:ln>
            <a:headEnd/>
            <a:tailEnd/>
          </a:ln>
        </p:spPr>
        <p:style>
          <a:lnRef idx="3">
            <a:schemeClr val="lt1"/>
          </a:lnRef>
          <a:fillRef idx="1">
            <a:schemeClr val="accent4"/>
          </a:fillRef>
          <a:effectRef idx="1">
            <a:schemeClr val="accent4"/>
          </a:effectRef>
          <a:fontRef idx="minor">
            <a:schemeClr val="lt1"/>
          </a:fontRef>
        </p:style>
        <p:txBody>
          <a:bodyPr wrap="none" lIns="81639" tIns="40820" rIns="81639" bIns="40820" anchor="ctr"/>
          <a:lstStyle/>
          <a:p>
            <a:pPr algn="ctr">
              <a:buFontTx/>
              <a:buNone/>
            </a:pPr>
            <a:r>
              <a:rPr lang="en-US" dirty="0">
                <a:solidFill>
                  <a:schemeClr val="bg1"/>
                </a:solidFill>
              </a:rPr>
              <a:t>Descriptors of what students must </a:t>
            </a:r>
            <a:r>
              <a:rPr lang="en-US" b="1" u="sng" dirty="0">
                <a:solidFill>
                  <a:schemeClr val="bg1"/>
                </a:solidFill>
              </a:rPr>
              <a:t>do</a:t>
            </a:r>
            <a:r>
              <a:rPr lang="en-US" dirty="0">
                <a:solidFill>
                  <a:schemeClr val="bg1"/>
                </a:solidFill>
              </a:rPr>
              <a:t> </a:t>
            </a:r>
            <a:r>
              <a:rPr lang="en-US" dirty="0" smtClean="0">
                <a:solidFill>
                  <a:schemeClr val="bg1"/>
                </a:solidFill>
              </a:rPr>
              <a:t>to </a:t>
            </a:r>
            <a:r>
              <a:rPr lang="en-US" dirty="0">
                <a:solidFill>
                  <a:schemeClr val="bg1"/>
                </a:solidFill>
              </a:rPr>
              <a:t>be considered </a:t>
            </a:r>
            <a:r>
              <a:rPr lang="en-US" dirty="0" smtClean="0">
                <a:solidFill>
                  <a:schemeClr val="bg1"/>
                </a:solidFill>
              </a:rPr>
              <a:t>competent </a:t>
            </a:r>
          </a:p>
          <a:p>
            <a:pPr algn="ctr">
              <a:buFontTx/>
              <a:buNone/>
            </a:pPr>
            <a:r>
              <a:rPr lang="en-US" dirty="0" smtClean="0">
                <a:solidFill>
                  <a:schemeClr val="bg1"/>
                </a:solidFill>
              </a:rPr>
              <a:t>in </a:t>
            </a:r>
            <a:r>
              <a:rPr lang="en-US" dirty="0">
                <a:solidFill>
                  <a:schemeClr val="bg1"/>
                </a:solidFill>
              </a:rPr>
              <a:t>an attribute; </a:t>
            </a:r>
            <a:r>
              <a:rPr lang="en-US" dirty="0" smtClean="0">
                <a:solidFill>
                  <a:schemeClr val="bg1"/>
                </a:solidFill>
              </a:rPr>
              <a:t>the </a:t>
            </a:r>
            <a:r>
              <a:rPr lang="en-US" b="1" u="sng" dirty="0">
                <a:solidFill>
                  <a:schemeClr val="bg1"/>
                </a:solidFill>
              </a:rPr>
              <a:t>measurable</a:t>
            </a:r>
            <a:r>
              <a:rPr lang="en-US" dirty="0">
                <a:solidFill>
                  <a:schemeClr val="bg1"/>
                </a:solidFill>
              </a:rPr>
              <a:t> </a:t>
            </a:r>
            <a:r>
              <a:rPr lang="en-US" dirty="0" smtClean="0">
                <a:solidFill>
                  <a:schemeClr val="bg1"/>
                </a:solidFill>
              </a:rPr>
              <a:t> &amp; pre-determined </a:t>
            </a:r>
            <a:r>
              <a:rPr lang="en-US" dirty="0">
                <a:solidFill>
                  <a:schemeClr val="bg1"/>
                </a:solidFill>
              </a:rPr>
              <a:t>standards </a:t>
            </a:r>
            <a:endParaRPr lang="en-US" dirty="0" smtClean="0">
              <a:solidFill>
                <a:schemeClr val="bg1"/>
              </a:solidFill>
            </a:endParaRPr>
          </a:p>
          <a:p>
            <a:pPr algn="ctr">
              <a:buFontTx/>
              <a:buNone/>
            </a:pPr>
            <a:r>
              <a:rPr lang="en-US" dirty="0" smtClean="0">
                <a:solidFill>
                  <a:schemeClr val="bg1"/>
                </a:solidFill>
              </a:rPr>
              <a:t>used </a:t>
            </a:r>
            <a:r>
              <a:rPr lang="en-US" dirty="0">
                <a:solidFill>
                  <a:schemeClr val="bg1"/>
                </a:solidFill>
              </a:rPr>
              <a:t>to evaluate </a:t>
            </a:r>
            <a:r>
              <a:rPr lang="en-US" dirty="0" smtClean="0">
                <a:solidFill>
                  <a:schemeClr val="bg1"/>
                </a:solidFill>
              </a:rPr>
              <a:t>curriculum</a:t>
            </a:r>
            <a:endParaRPr lang="en-US" dirty="0">
              <a:solidFill>
                <a:schemeClr val="bg1"/>
              </a:solidFill>
            </a:endParaRPr>
          </a:p>
        </p:txBody>
      </p:sp>
      <p:grpSp>
        <p:nvGrpSpPr>
          <p:cNvPr id="5" name="Group 4"/>
          <p:cNvGrpSpPr/>
          <p:nvPr/>
        </p:nvGrpSpPr>
        <p:grpSpPr>
          <a:xfrm>
            <a:off x="381000" y="2438400"/>
            <a:ext cx="8610600" cy="4343400"/>
            <a:chOff x="381000" y="2438400"/>
            <a:chExt cx="8610600" cy="4343400"/>
          </a:xfrm>
        </p:grpSpPr>
        <p:grpSp>
          <p:nvGrpSpPr>
            <p:cNvPr id="3" name="Group 2"/>
            <p:cNvGrpSpPr/>
            <p:nvPr/>
          </p:nvGrpSpPr>
          <p:grpSpPr>
            <a:xfrm>
              <a:off x="609966" y="2584499"/>
              <a:ext cx="8186272" cy="4104052"/>
              <a:chOff x="195728" y="1207972"/>
              <a:chExt cx="8621908" cy="4572480"/>
            </a:xfrm>
          </p:grpSpPr>
          <p:sp>
            <p:nvSpPr>
              <p:cNvPr id="28677" name="AutoShape 2"/>
              <p:cNvSpPr>
                <a:spLocks noChangeArrowheads="1"/>
              </p:cNvSpPr>
              <p:nvPr/>
            </p:nvSpPr>
            <p:spPr bwMode="auto">
              <a:xfrm>
                <a:off x="195728" y="1207972"/>
                <a:ext cx="8621908" cy="1468954"/>
              </a:xfrm>
              <a:prstGeom prst="roundRect">
                <a:avLst>
                  <a:gd name="adj" fmla="val 16667"/>
                </a:avLst>
              </a:prstGeom>
              <a:solidFill>
                <a:schemeClr val="accent1">
                  <a:lumMod val="60000"/>
                  <a:lumOff val="40000"/>
                </a:schemeClr>
              </a:solidFill>
              <a:ln>
                <a:headEnd/>
                <a:tailEnd/>
              </a:ln>
            </p:spPr>
            <p:style>
              <a:lnRef idx="3">
                <a:schemeClr val="lt1"/>
              </a:lnRef>
              <a:fillRef idx="1">
                <a:schemeClr val="accent4"/>
              </a:fillRef>
              <a:effectRef idx="1">
                <a:schemeClr val="accent4"/>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b="1" dirty="0">
                    <a:solidFill>
                      <a:schemeClr val="tx1"/>
                    </a:solidFill>
                  </a:rPr>
                  <a:t>Lifelong learning</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dirty="0">
                    <a:solidFill>
                      <a:schemeClr val="tx1"/>
                    </a:solidFill>
                  </a:rPr>
                  <a:t>An ability to identify and address their own educational needs in a changing</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dirty="0">
                    <a:solidFill>
                      <a:schemeClr val="tx1"/>
                    </a:solidFill>
                  </a:rPr>
                  <a:t>world in ways sufficient to maintain their competence and to allow them to</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dirty="0">
                    <a:solidFill>
                      <a:schemeClr val="tx1"/>
                    </a:solidFill>
                  </a:rPr>
                  <a:t>contribute to the advancement of knowledge</a:t>
                </a:r>
              </a:p>
            </p:txBody>
          </p:sp>
          <p:sp>
            <p:nvSpPr>
              <p:cNvPr id="28678" name="AutoShape 3"/>
              <p:cNvSpPr>
                <a:spLocks noChangeArrowheads="1"/>
              </p:cNvSpPr>
              <p:nvPr/>
            </p:nvSpPr>
            <p:spPr bwMode="auto">
              <a:xfrm>
                <a:off x="326363" y="3166578"/>
                <a:ext cx="2285280" cy="816566"/>
              </a:xfrm>
              <a:prstGeom prst="roundRect">
                <a:avLst>
                  <a:gd name="adj" fmla="val 16667"/>
                </a:avLst>
              </a:prstGeom>
              <a:solidFill>
                <a:schemeClr val="accent5">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Lst>
                </a:pPr>
                <a:r>
                  <a:rPr lang="en-US" sz="2000" dirty="0">
                    <a:solidFill>
                      <a:schemeClr val="tx1"/>
                    </a:solidFill>
                  </a:rPr>
                  <a:t>Can this be directly </a:t>
                </a:r>
              </a:p>
              <a:p>
                <a:pPr algn="ctr">
                  <a:tabLst>
                    <a:tab pos="656650" algn="l"/>
                    <a:tab pos="1313299" algn="l"/>
                    <a:tab pos="1969949" algn="l"/>
                  </a:tabLst>
                </a:pPr>
                <a:r>
                  <a:rPr lang="en-US" sz="2000" dirty="0">
                    <a:solidFill>
                      <a:schemeClr val="tx1"/>
                    </a:solidFill>
                  </a:rPr>
                  <a:t>measured?</a:t>
                </a:r>
              </a:p>
            </p:txBody>
          </p:sp>
          <p:sp>
            <p:nvSpPr>
              <p:cNvPr id="28679" name="AutoShape 4"/>
              <p:cNvSpPr>
                <a:spLocks noChangeArrowheads="1"/>
              </p:cNvSpPr>
              <p:nvPr/>
            </p:nvSpPr>
            <p:spPr bwMode="auto">
              <a:xfrm>
                <a:off x="2939062" y="3166578"/>
                <a:ext cx="2972541" cy="816566"/>
              </a:xfrm>
              <a:prstGeom prst="roundRect">
                <a:avLst>
                  <a:gd name="adj" fmla="val 16667"/>
                </a:avLst>
              </a:prstGeom>
              <a:solidFill>
                <a:schemeClr val="accent5">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Lst>
                </a:pPr>
                <a:r>
                  <a:rPr lang="en-US" sz="2000" dirty="0">
                    <a:solidFill>
                      <a:schemeClr val="tx1"/>
                    </a:solidFill>
                  </a:rPr>
                  <a:t>Would multiple </a:t>
                </a:r>
              </a:p>
              <a:p>
                <a:pPr algn="ctr">
                  <a:tabLst>
                    <a:tab pos="656650" algn="l"/>
                    <a:tab pos="1313299" algn="l"/>
                    <a:tab pos="1969949" algn="l"/>
                  </a:tabLst>
                </a:pPr>
                <a:r>
                  <a:rPr lang="en-US" sz="2000" dirty="0">
                    <a:solidFill>
                      <a:schemeClr val="tx1"/>
                    </a:solidFill>
                  </a:rPr>
                  <a:t>assessors be consistent?</a:t>
                </a:r>
              </a:p>
            </p:txBody>
          </p:sp>
          <p:sp>
            <p:nvSpPr>
              <p:cNvPr id="28680" name="AutoShape 5"/>
              <p:cNvSpPr>
                <a:spLocks noChangeArrowheads="1"/>
              </p:cNvSpPr>
              <p:nvPr/>
            </p:nvSpPr>
            <p:spPr bwMode="auto">
              <a:xfrm>
                <a:off x="6269985" y="3166578"/>
                <a:ext cx="2417017" cy="816566"/>
              </a:xfrm>
              <a:prstGeom prst="roundRect">
                <a:avLst>
                  <a:gd name="adj" fmla="val 16667"/>
                </a:avLst>
              </a:prstGeom>
              <a:solidFill>
                <a:schemeClr val="accent5">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Lst>
                </a:pPr>
                <a:r>
                  <a:rPr lang="en-US" sz="2000" dirty="0">
                    <a:solidFill>
                      <a:schemeClr val="tx1"/>
                    </a:solidFill>
                  </a:rPr>
                  <a:t>Would assessments</a:t>
                </a:r>
              </a:p>
              <a:p>
                <a:pPr algn="ctr">
                  <a:tabLst>
                    <a:tab pos="656650" algn="l"/>
                    <a:tab pos="1313299" algn="l"/>
                    <a:tab pos="1969949" algn="l"/>
                  </a:tabLst>
                </a:pPr>
                <a:r>
                  <a:rPr lang="en-US" sz="2000" dirty="0">
                    <a:solidFill>
                      <a:schemeClr val="tx1"/>
                    </a:solidFill>
                  </a:rPr>
                  <a:t>be meaningful?</a:t>
                </a:r>
              </a:p>
            </p:txBody>
          </p:sp>
          <p:sp>
            <p:nvSpPr>
              <p:cNvPr id="28681" name="Line 6"/>
              <p:cNvSpPr>
                <a:spLocks noChangeShapeType="1"/>
              </p:cNvSpPr>
              <p:nvPr/>
            </p:nvSpPr>
            <p:spPr bwMode="auto">
              <a:xfrm flipH="1">
                <a:off x="1469002" y="2676926"/>
                <a:ext cx="2940278" cy="489651"/>
              </a:xfrm>
              <a:prstGeom prst="line">
                <a:avLst/>
              </a:prstGeom>
              <a:noFill/>
              <a:ln w="9525">
                <a:solidFill>
                  <a:srgbClr val="000000"/>
                </a:solidFill>
                <a:round/>
                <a:headEnd/>
                <a:tailEnd type="triangle" w="med" len="med"/>
              </a:ln>
            </p:spPr>
            <p:txBody>
              <a:bodyPr lIns="82945" tIns="41473" rIns="82945" bIns="41473"/>
              <a:lstStyle/>
              <a:p>
                <a:endParaRPr lang="en-CA" sz="1600"/>
              </a:p>
            </p:txBody>
          </p:sp>
          <p:sp>
            <p:nvSpPr>
              <p:cNvPr id="28682" name="Line 7"/>
              <p:cNvSpPr>
                <a:spLocks noChangeShapeType="1"/>
              </p:cNvSpPr>
              <p:nvPr/>
            </p:nvSpPr>
            <p:spPr bwMode="auto">
              <a:xfrm>
                <a:off x="4407841" y="2676926"/>
                <a:ext cx="3070652" cy="489651"/>
              </a:xfrm>
              <a:prstGeom prst="line">
                <a:avLst/>
              </a:prstGeom>
              <a:noFill/>
              <a:ln w="9525">
                <a:solidFill>
                  <a:srgbClr val="000000"/>
                </a:solidFill>
                <a:round/>
                <a:headEnd/>
                <a:tailEnd type="triangle" w="med" len="med"/>
              </a:ln>
            </p:spPr>
            <p:txBody>
              <a:bodyPr lIns="82945" tIns="41473" rIns="82945" bIns="41473"/>
              <a:lstStyle/>
              <a:p>
                <a:endParaRPr lang="en-CA" sz="1600"/>
              </a:p>
            </p:txBody>
          </p:sp>
          <p:sp>
            <p:nvSpPr>
              <p:cNvPr id="28683" name="Line 8"/>
              <p:cNvSpPr>
                <a:spLocks noChangeShapeType="1"/>
              </p:cNvSpPr>
              <p:nvPr/>
            </p:nvSpPr>
            <p:spPr bwMode="auto">
              <a:xfrm>
                <a:off x="4435169" y="2676926"/>
                <a:ext cx="6195" cy="489651"/>
              </a:xfrm>
              <a:prstGeom prst="line">
                <a:avLst/>
              </a:prstGeom>
              <a:noFill/>
              <a:ln w="9525">
                <a:solidFill>
                  <a:srgbClr val="000000"/>
                </a:solidFill>
                <a:round/>
                <a:headEnd/>
                <a:tailEnd type="triangle" w="med" len="med"/>
              </a:ln>
            </p:spPr>
            <p:txBody>
              <a:bodyPr lIns="82945" tIns="41473" rIns="82945" bIns="41473"/>
              <a:lstStyle/>
              <a:p>
                <a:endParaRPr lang="en-CA" sz="1600"/>
              </a:p>
            </p:txBody>
          </p:sp>
          <p:sp>
            <p:nvSpPr>
              <p:cNvPr id="23561" name="AutoShape 9"/>
              <p:cNvSpPr>
                <a:spLocks noChangeArrowheads="1"/>
              </p:cNvSpPr>
              <p:nvPr/>
            </p:nvSpPr>
            <p:spPr bwMode="auto">
              <a:xfrm>
                <a:off x="653761" y="4963886"/>
                <a:ext cx="7509600" cy="816566"/>
              </a:xfrm>
              <a:prstGeom prst="roundRect">
                <a:avLst>
                  <a:gd name="adj" fmla="val 16667"/>
                </a:avLst>
              </a:prstGeom>
              <a:solidFill>
                <a:schemeClr val="accent2">
                  <a:lumMod val="20000"/>
                  <a:lumOff val="80000"/>
                </a:schemeClr>
              </a:solidFill>
              <a:ln>
                <a:headEnd/>
                <a:tailEnd/>
              </a:ln>
            </p:spPr>
            <p:style>
              <a:lnRef idx="3">
                <a:schemeClr val="lt1"/>
              </a:lnRef>
              <a:fillRef idx="1">
                <a:schemeClr val="accent2"/>
              </a:fillRef>
              <a:effectRef idx="1">
                <a:schemeClr val="accent2"/>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dirty="0">
                    <a:solidFill>
                      <a:schemeClr val="tx1"/>
                    </a:solidFill>
                  </a:rPr>
                  <a:t>Probably not, so more specific measurable </a:t>
                </a:r>
                <a:r>
                  <a:rPr lang="en-US" sz="2000" i="1" dirty="0">
                    <a:solidFill>
                      <a:schemeClr val="tx1"/>
                    </a:solidFill>
                  </a:rPr>
                  <a:t>indicators</a:t>
                </a:r>
                <a:r>
                  <a:rPr lang="en-US" sz="2000" dirty="0">
                    <a:solidFill>
                      <a:schemeClr val="tx1"/>
                    </a:solidFill>
                  </a:rPr>
                  <a:t> are needed.</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sz="2000" dirty="0">
                    <a:solidFill>
                      <a:schemeClr val="tx1"/>
                    </a:solidFill>
                  </a:rPr>
                  <a:t>This allows </a:t>
                </a:r>
                <a:r>
                  <a:rPr lang="en-US" sz="2000" b="1" i="1" dirty="0">
                    <a:solidFill>
                      <a:schemeClr val="tx1"/>
                    </a:solidFill>
                  </a:rPr>
                  <a:t>the program</a:t>
                </a:r>
                <a:r>
                  <a:rPr lang="en-US" sz="2000" dirty="0">
                    <a:solidFill>
                      <a:schemeClr val="tx1"/>
                    </a:solidFill>
                  </a:rPr>
                  <a:t> to decide what is important</a:t>
                </a:r>
              </a:p>
            </p:txBody>
          </p:sp>
          <p:sp>
            <p:nvSpPr>
              <p:cNvPr id="23562" name="Line 10"/>
              <p:cNvSpPr>
                <a:spLocks noChangeShapeType="1"/>
              </p:cNvSpPr>
              <p:nvPr/>
            </p:nvSpPr>
            <p:spPr bwMode="auto">
              <a:xfrm>
                <a:off x="1469003" y="3983143"/>
                <a:ext cx="2938838" cy="979303"/>
              </a:xfrm>
              <a:prstGeom prst="line">
                <a:avLst/>
              </a:prstGeom>
              <a:noFill/>
              <a:ln w="9525">
                <a:solidFill>
                  <a:srgbClr val="000000"/>
                </a:solidFill>
                <a:round/>
                <a:headEnd/>
                <a:tailEnd type="triangle" w="med" len="med"/>
              </a:ln>
            </p:spPr>
            <p:txBody>
              <a:bodyPr lIns="82945" tIns="41473" rIns="82945" bIns="41473"/>
              <a:lstStyle/>
              <a:p>
                <a:endParaRPr lang="en-CA" sz="1600"/>
              </a:p>
            </p:txBody>
          </p:sp>
          <p:sp>
            <p:nvSpPr>
              <p:cNvPr id="23563" name="Line 11"/>
              <p:cNvSpPr>
                <a:spLocks noChangeShapeType="1"/>
              </p:cNvSpPr>
              <p:nvPr/>
            </p:nvSpPr>
            <p:spPr bwMode="auto">
              <a:xfrm flipH="1">
                <a:off x="4423502" y="4065139"/>
                <a:ext cx="1" cy="881643"/>
              </a:xfrm>
              <a:prstGeom prst="line">
                <a:avLst/>
              </a:prstGeom>
              <a:noFill/>
              <a:ln w="9525">
                <a:solidFill>
                  <a:srgbClr val="000000"/>
                </a:solidFill>
                <a:round/>
                <a:headEnd/>
                <a:tailEnd type="triangle" w="med" len="med"/>
              </a:ln>
            </p:spPr>
            <p:txBody>
              <a:bodyPr lIns="82945" tIns="41473" rIns="82945" bIns="41473"/>
              <a:lstStyle/>
              <a:p>
                <a:endParaRPr lang="en-CA" sz="1600"/>
              </a:p>
            </p:txBody>
          </p:sp>
          <p:sp>
            <p:nvSpPr>
              <p:cNvPr id="23564" name="Line 12"/>
              <p:cNvSpPr>
                <a:spLocks noChangeShapeType="1"/>
              </p:cNvSpPr>
              <p:nvPr/>
            </p:nvSpPr>
            <p:spPr bwMode="auto">
              <a:xfrm flipH="1">
                <a:off x="4441365" y="3983143"/>
                <a:ext cx="3072093" cy="979303"/>
              </a:xfrm>
              <a:prstGeom prst="line">
                <a:avLst/>
              </a:prstGeom>
              <a:noFill/>
              <a:ln w="9525">
                <a:solidFill>
                  <a:srgbClr val="000000"/>
                </a:solidFill>
                <a:round/>
                <a:headEnd/>
                <a:tailEnd type="triangle" w="med" len="med"/>
              </a:ln>
            </p:spPr>
            <p:txBody>
              <a:bodyPr lIns="82945" tIns="41473" rIns="82945" bIns="41473"/>
              <a:lstStyle/>
              <a:p>
                <a:endParaRPr lang="en-CA" sz="1600"/>
              </a:p>
            </p:txBody>
          </p:sp>
        </p:grpSp>
        <p:sp>
          <p:nvSpPr>
            <p:cNvPr id="4" name="Rounded Rectangle 3"/>
            <p:cNvSpPr/>
            <p:nvPr/>
          </p:nvSpPr>
          <p:spPr>
            <a:xfrm>
              <a:off x="381000" y="2438400"/>
              <a:ext cx="8610600" cy="4343400"/>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57300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
          <p:cNvSpPr>
            <a:spLocks noGrp="1" noChangeArrowheads="1"/>
          </p:cNvSpPr>
          <p:nvPr>
            <p:ph type="title"/>
          </p:nvPr>
        </p:nvSpPr>
        <p:spPr>
          <a:xfrm>
            <a:off x="0" y="-76200"/>
            <a:ext cx="9144000" cy="1143000"/>
          </a:xfrm>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Indicators</a:t>
            </a:r>
          </a:p>
        </p:txBody>
      </p:sp>
      <p:sp>
        <p:nvSpPr>
          <p:cNvPr id="29699" name="Slide Number Placeholder 4"/>
          <p:cNvSpPr>
            <a:spLocks noGrp="1"/>
          </p:cNvSpPr>
          <p:nvPr>
            <p:ph type="sldNum" sz="quarter" idx="12"/>
          </p:nvPr>
        </p:nvSpPr>
        <p:spPr>
          <a:noFill/>
        </p:spPr>
        <p:txBody>
          <a:bodyPr/>
          <a:lstStyle/>
          <a:p>
            <a:pPr marL="0" indent="0">
              <a:buNone/>
              <a:tabLst>
                <a:tab pos="656650" algn="l"/>
                <a:tab pos="1313299" algn="l"/>
                <a:tab pos="1969949" algn="l"/>
              </a:tabLst>
            </a:pPr>
            <a:fld id="{AE843B0C-0385-402F-80FD-11E1CD46F729}" type="slidenum">
              <a:rPr lang="en-US" smtClean="0"/>
              <a:pPr marL="0" indent="0">
                <a:buNone/>
                <a:tabLst>
                  <a:tab pos="656650" algn="l"/>
                  <a:tab pos="1313299" algn="l"/>
                  <a:tab pos="1969949" algn="l"/>
                </a:tabLst>
              </a:pPr>
              <a:t>16</a:t>
            </a:fld>
            <a:endParaRPr lang="en-US" dirty="0" smtClean="0"/>
          </a:p>
        </p:txBody>
      </p:sp>
      <p:sp>
        <p:nvSpPr>
          <p:cNvPr id="29701" name="AutoShape 2"/>
          <p:cNvSpPr>
            <a:spLocks noChangeArrowheads="1"/>
          </p:cNvSpPr>
          <p:nvPr/>
        </p:nvSpPr>
        <p:spPr bwMode="auto">
          <a:xfrm>
            <a:off x="1534118" y="1143480"/>
            <a:ext cx="7184160" cy="1468954"/>
          </a:xfrm>
          <a:prstGeom prst="roundRect">
            <a:avLst>
              <a:gd name="adj" fmla="val 16667"/>
            </a:avLst>
          </a:prstGeom>
          <a:solidFill>
            <a:schemeClr val="tx2">
              <a:lumMod val="40000"/>
              <a:lumOff val="60000"/>
            </a:schemeClr>
          </a:solidFill>
          <a:ln>
            <a:headEnd/>
            <a:tailEnd/>
          </a:ln>
        </p:spPr>
        <p:style>
          <a:lnRef idx="3">
            <a:schemeClr val="lt1"/>
          </a:lnRef>
          <a:fillRef idx="1">
            <a:schemeClr val="accent4"/>
          </a:fillRef>
          <a:effectRef idx="1">
            <a:schemeClr val="accent4"/>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 pos="3939898" algn="l"/>
                <a:tab pos="4596548" algn="l"/>
                <a:tab pos="5253198" algn="l"/>
                <a:tab pos="5909847" algn="l"/>
                <a:tab pos="6566497" algn="l"/>
              </a:tabLst>
            </a:pPr>
            <a:r>
              <a:rPr lang="en-US" b="1" dirty="0">
                <a:solidFill>
                  <a:schemeClr val="tx1"/>
                </a:solidFill>
              </a:rPr>
              <a:t>Lifelong learning</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dirty="0">
                <a:solidFill>
                  <a:schemeClr val="tx1"/>
                </a:solidFill>
              </a:rPr>
              <a:t>An ability to identify and address their own educational needs in a changing</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dirty="0">
                <a:solidFill>
                  <a:schemeClr val="tx1"/>
                </a:solidFill>
              </a:rPr>
              <a:t>world in ways sufficient to maintain their competence and to allow them to</a:t>
            </a:r>
          </a:p>
          <a:p>
            <a:pPr algn="ctr">
              <a:tabLst>
                <a:tab pos="656650" algn="l"/>
                <a:tab pos="1313299" algn="l"/>
                <a:tab pos="1969949" algn="l"/>
                <a:tab pos="2626599" algn="l"/>
                <a:tab pos="3283248" algn="l"/>
                <a:tab pos="3939898" algn="l"/>
                <a:tab pos="4596548" algn="l"/>
                <a:tab pos="5253198" algn="l"/>
                <a:tab pos="5909847" algn="l"/>
                <a:tab pos="6566497" algn="l"/>
              </a:tabLst>
            </a:pPr>
            <a:r>
              <a:rPr lang="en-US" dirty="0">
                <a:solidFill>
                  <a:schemeClr val="tx1"/>
                </a:solidFill>
              </a:rPr>
              <a:t>contribute to the advancement of knowledge</a:t>
            </a:r>
          </a:p>
        </p:txBody>
      </p:sp>
      <p:sp>
        <p:nvSpPr>
          <p:cNvPr id="29702" name="AutoShape 3"/>
          <p:cNvSpPr>
            <a:spLocks noChangeArrowheads="1"/>
          </p:cNvSpPr>
          <p:nvPr/>
        </p:nvSpPr>
        <p:spPr bwMode="auto">
          <a:xfrm>
            <a:off x="1860998" y="3429000"/>
            <a:ext cx="3101760" cy="1306217"/>
          </a:xfrm>
          <a:prstGeom prst="roundRect">
            <a:avLst>
              <a:gd name="adj" fmla="val 16667"/>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chemeClr val="tx1"/>
                </a:solidFill>
              </a:rPr>
              <a:t>Critically evaluates information</a:t>
            </a:r>
          </a:p>
          <a:p>
            <a:pPr algn="ctr">
              <a:tabLst>
                <a:tab pos="656650" algn="l"/>
                <a:tab pos="1313299" algn="l"/>
                <a:tab pos="1969949" algn="l"/>
                <a:tab pos="2626599" algn="l"/>
              </a:tabLst>
            </a:pPr>
            <a:r>
              <a:rPr lang="en-US" dirty="0">
                <a:solidFill>
                  <a:schemeClr val="tx1"/>
                </a:solidFill>
              </a:rPr>
              <a:t>for authority, </a:t>
            </a:r>
            <a:r>
              <a:rPr lang="en-US" dirty="0" smtClean="0">
                <a:solidFill>
                  <a:schemeClr val="tx1"/>
                </a:solidFill>
              </a:rPr>
              <a:t>currency &amp;</a:t>
            </a:r>
            <a:endParaRPr lang="en-US" dirty="0">
              <a:solidFill>
                <a:schemeClr val="tx1"/>
              </a:solidFill>
            </a:endParaRPr>
          </a:p>
          <a:p>
            <a:pPr algn="ctr">
              <a:tabLst>
                <a:tab pos="656650" algn="l"/>
                <a:tab pos="1313299" algn="l"/>
                <a:tab pos="1969949" algn="l"/>
                <a:tab pos="2626599" algn="l"/>
              </a:tabLst>
            </a:pPr>
            <a:r>
              <a:rPr lang="en-US" dirty="0">
                <a:solidFill>
                  <a:schemeClr val="tx1"/>
                </a:solidFill>
              </a:rPr>
              <a:t> </a:t>
            </a:r>
            <a:r>
              <a:rPr lang="en-US" dirty="0" smtClean="0">
                <a:solidFill>
                  <a:schemeClr val="tx1"/>
                </a:solidFill>
              </a:rPr>
              <a:t>objectivity when referencing</a:t>
            </a:r>
          </a:p>
          <a:p>
            <a:pPr algn="ctr">
              <a:tabLst>
                <a:tab pos="656650" algn="l"/>
                <a:tab pos="1313299" algn="l"/>
                <a:tab pos="1969949" algn="l"/>
                <a:tab pos="2626599" algn="l"/>
              </a:tabLst>
            </a:pPr>
            <a:r>
              <a:rPr lang="en-US" dirty="0" smtClean="0">
                <a:solidFill>
                  <a:schemeClr val="tx1"/>
                </a:solidFill>
              </a:rPr>
              <a:t>literature</a:t>
            </a:r>
            <a:endParaRPr lang="en-US" dirty="0">
              <a:solidFill>
                <a:schemeClr val="tx1"/>
              </a:solidFill>
            </a:endParaRPr>
          </a:p>
        </p:txBody>
      </p:sp>
      <p:sp>
        <p:nvSpPr>
          <p:cNvPr id="29703" name="AutoShape 4"/>
          <p:cNvSpPr>
            <a:spLocks noChangeArrowheads="1"/>
          </p:cNvSpPr>
          <p:nvPr/>
        </p:nvSpPr>
        <p:spPr bwMode="auto">
          <a:xfrm>
            <a:off x="5289637" y="4899394"/>
            <a:ext cx="3265920" cy="1468954"/>
          </a:xfrm>
          <a:prstGeom prst="roundRect">
            <a:avLst>
              <a:gd name="adj" fmla="val 16667"/>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chemeClr val="tx1"/>
                </a:solidFill>
              </a:rPr>
              <a:t>Uses information ethically </a:t>
            </a:r>
            <a:r>
              <a:rPr lang="en-US" dirty="0" smtClean="0">
                <a:solidFill>
                  <a:schemeClr val="tx1"/>
                </a:solidFill>
              </a:rPr>
              <a:t>&amp;</a:t>
            </a:r>
          </a:p>
          <a:p>
            <a:pPr algn="ctr">
              <a:tabLst>
                <a:tab pos="656650" algn="l"/>
                <a:tab pos="1313299" algn="l"/>
                <a:tab pos="1969949" algn="l"/>
                <a:tab pos="2626599" algn="l"/>
              </a:tabLst>
            </a:pPr>
            <a:r>
              <a:rPr lang="en-US" dirty="0" smtClean="0">
                <a:solidFill>
                  <a:schemeClr val="tx1"/>
                </a:solidFill>
              </a:rPr>
              <a:t> </a:t>
            </a:r>
            <a:r>
              <a:rPr lang="en-US" dirty="0">
                <a:solidFill>
                  <a:schemeClr val="tx1"/>
                </a:solidFill>
              </a:rPr>
              <a:t>legally </a:t>
            </a:r>
            <a:r>
              <a:rPr lang="en-US" dirty="0" smtClean="0">
                <a:solidFill>
                  <a:schemeClr val="tx1"/>
                </a:solidFill>
              </a:rPr>
              <a:t>to </a:t>
            </a:r>
            <a:r>
              <a:rPr lang="en-US" dirty="0">
                <a:solidFill>
                  <a:schemeClr val="tx1"/>
                </a:solidFill>
              </a:rPr>
              <a:t>accomplish </a:t>
            </a:r>
            <a:endParaRPr lang="en-US" dirty="0" smtClean="0">
              <a:solidFill>
                <a:schemeClr val="tx1"/>
              </a:solidFill>
            </a:endParaRPr>
          </a:p>
          <a:p>
            <a:pPr algn="ctr">
              <a:tabLst>
                <a:tab pos="656650" algn="l"/>
                <a:tab pos="1313299" algn="l"/>
                <a:tab pos="1969949" algn="l"/>
                <a:tab pos="2626599" algn="l"/>
              </a:tabLst>
            </a:pPr>
            <a:r>
              <a:rPr lang="en-US" dirty="0" smtClean="0">
                <a:solidFill>
                  <a:schemeClr val="tx1"/>
                </a:solidFill>
              </a:rPr>
              <a:t>a </a:t>
            </a:r>
            <a:r>
              <a:rPr lang="en-US" dirty="0">
                <a:solidFill>
                  <a:schemeClr val="tx1"/>
                </a:solidFill>
              </a:rPr>
              <a:t>specific purpose</a:t>
            </a:r>
          </a:p>
        </p:txBody>
      </p:sp>
      <p:sp>
        <p:nvSpPr>
          <p:cNvPr id="29704" name="AutoShape 5"/>
          <p:cNvSpPr>
            <a:spLocks noChangeArrowheads="1"/>
          </p:cNvSpPr>
          <p:nvPr/>
        </p:nvSpPr>
        <p:spPr bwMode="auto">
          <a:xfrm>
            <a:off x="5289638" y="3437641"/>
            <a:ext cx="3284640" cy="1306217"/>
          </a:xfrm>
          <a:prstGeom prst="roundRect">
            <a:avLst>
              <a:gd name="adj" fmla="val 16667"/>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Lst>
            </a:pPr>
            <a:r>
              <a:rPr lang="en-US" dirty="0" smtClean="0">
                <a:solidFill>
                  <a:schemeClr val="tx1"/>
                </a:solidFill>
              </a:rPr>
              <a:t>Identifies gaps </a:t>
            </a:r>
            <a:r>
              <a:rPr lang="en-US" dirty="0">
                <a:solidFill>
                  <a:schemeClr val="tx1"/>
                </a:solidFill>
              </a:rPr>
              <a:t>in knowledge and </a:t>
            </a:r>
          </a:p>
          <a:p>
            <a:pPr algn="ctr">
              <a:tabLst>
                <a:tab pos="656650" algn="l"/>
                <a:tab pos="1313299" algn="l"/>
                <a:tab pos="1969949" algn="l"/>
                <a:tab pos="2626599" algn="l"/>
                <a:tab pos="3283248" algn="l"/>
              </a:tabLst>
            </a:pPr>
            <a:r>
              <a:rPr lang="en-US" dirty="0" smtClean="0">
                <a:solidFill>
                  <a:schemeClr val="tx1"/>
                </a:solidFill>
              </a:rPr>
              <a:t>develops </a:t>
            </a:r>
            <a:r>
              <a:rPr lang="en-US" dirty="0">
                <a:solidFill>
                  <a:schemeClr val="tx1"/>
                </a:solidFill>
              </a:rPr>
              <a:t>a plan to address</a:t>
            </a:r>
          </a:p>
        </p:txBody>
      </p:sp>
      <p:sp>
        <p:nvSpPr>
          <p:cNvPr id="29705" name="Line 6"/>
          <p:cNvSpPr>
            <a:spLocks noChangeShapeType="1"/>
          </p:cNvSpPr>
          <p:nvPr/>
        </p:nvSpPr>
        <p:spPr bwMode="auto">
          <a:xfrm>
            <a:off x="5014598" y="2622516"/>
            <a:ext cx="1440" cy="489651"/>
          </a:xfrm>
          <a:prstGeom prst="line">
            <a:avLst/>
          </a:prstGeom>
          <a:noFill/>
          <a:ln w="9525">
            <a:solidFill>
              <a:srgbClr val="000000"/>
            </a:solidFill>
            <a:round/>
            <a:headEnd/>
            <a:tailEnd type="triangle" w="med" len="med"/>
          </a:ln>
        </p:spPr>
        <p:txBody>
          <a:bodyPr lIns="82945" tIns="41473" rIns="82945" bIns="41473"/>
          <a:lstStyle/>
          <a:p>
            <a:endParaRPr lang="en-CA"/>
          </a:p>
        </p:txBody>
      </p:sp>
      <p:sp>
        <p:nvSpPr>
          <p:cNvPr id="29706" name="Text Box 7"/>
          <p:cNvSpPr txBox="1">
            <a:spLocks noChangeArrowheads="1"/>
          </p:cNvSpPr>
          <p:nvPr/>
        </p:nvSpPr>
        <p:spPr bwMode="auto">
          <a:xfrm>
            <a:off x="65318" y="1535201"/>
            <a:ext cx="1141920" cy="587582"/>
          </a:xfrm>
          <a:prstGeom prst="rect">
            <a:avLst/>
          </a:prstGeom>
          <a:noFill/>
          <a:ln w="9525">
            <a:noFill/>
            <a:round/>
            <a:headEnd/>
            <a:tailEnd/>
          </a:ln>
        </p:spPr>
        <p:txBody>
          <a:bodyPr lIns="81639" tIns="40820" rIns="81639" bIns="40820"/>
          <a:lstStyle/>
          <a:p>
            <a:pPr>
              <a:tabLst>
                <a:tab pos="656650" algn="l"/>
              </a:tabLst>
            </a:pPr>
            <a:r>
              <a:rPr lang="en-US" dirty="0">
                <a:solidFill>
                  <a:srgbClr val="000000"/>
                </a:solidFill>
              </a:rPr>
              <a:t>Graduate</a:t>
            </a:r>
          </a:p>
          <a:p>
            <a:pPr>
              <a:tabLst>
                <a:tab pos="656650" algn="l"/>
              </a:tabLst>
            </a:pPr>
            <a:r>
              <a:rPr lang="en-US" dirty="0">
                <a:solidFill>
                  <a:srgbClr val="000000"/>
                </a:solidFill>
              </a:rPr>
              <a:t>attribute</a:t>
            </a:r>
          </a:p>
        </p:txBody>
      </p:sp>
      <p:sp>
        <p:nvSpPr>
          <p:cNvPr id="29707" name="Text Box 8"/>
          <p:cNvSpPr txBox="1">
            <a:spLocks noChangeArrowheads="1"/>
          </p:cNvSpPr>
          <p:nvPr/>
        </p:nvSpPr>
        <p:spPr bwMode="auto">
          <a:xfrm>
            <a:off x="4310438" y="3102086"/>
            <a:ext cx="1785562" cy="335556"/>
          </a:xfrm>
          <a:prstGeom prst="rect">
            <a:avLst/>
          </a:prstGeom>
          <a:noFill/>
          <a:ln w="9525">
            <a:noFill/>
            <a:round/>
            <a:headEnd/>
            <a:tailEnd/>
          </a:ln>
        </p:spPr>
        <p:txBody>
          <a:bodyPr lIns="81639" tIns="40820" rIns="81639" bIns="40820"/>
          <a:lstStyle/>
          <a:p>
            <a:pPr>
              <a:tabLst>
                <a:tab pos="656650" algn="l"/>
              </a:tabLst>
            </a:pPr>
            <a:r>
              <a:rPr lang="en-US" dirty="0">
                <a:solidFill>
                  <a:srgbClr val="000000"/>
                </a:solidFill>
              </a:rPr>
              <a:t>The student:</a:t>
            </a:r>
          </a:p>
        </p:txBody>
      </p:sp>
      <p:sp>
        <p:nvSpPr>
          <p:cNvPr id="29708" name="Line 9"/>
          <p:cNvSpPr>
            <a:spLocks noChangeShapeType="1"/>
          </p:cNvSpPr>
          <p:nvPr/>
        </p:nvSpPr>
        <p:spPr bwMode="auto">
          <a:xfrm>
            <a:off x="295312" y="2970288"/>
            <a:ext cx="8652960" cy="1441"/>
          </a:xfrm>
          <a:prstGeom prst="line">
            <a:avLst/>
          </a:prstGeom>
          <a:noFill/>
          <a:ln w="36000">
            <a:solidFill>
              <a:schemeClr val="bg1">
                <a:lumMod val="85000"/>
              </a:schemeClr>
            </a:solidFill>
            <a:round/>
            <a:headEnd/>
            <a:tailEnd/>
          </a:ln>
        </p:spPr>
        <p:txBody>
          <a:bodyPr lIns="82945" tIns="41473" rIns="82945" bIns="41473"/>
          <a:lstStyle/>
          <a:p>
            <a:endParaRPr lang="en-CA"/>
          </a:p>
        </p:txBody>
      </p:sp>
      <p:sp>
        <p:nvSpPr>
          <p:cNvPr id="29709" name="AutoShape 10"/>
          <p:cNvSpPr>
            <a:spLocks noChangeArrowheads="1"/>
          </p:cNvSpPr>
          <p:nvPr/>
        </p:nvSpPr>
        <p:spPr bwMode="auto">
          <a:xfrm>
            <a:off x="1860998" y="4899395"/>
            <a:ext cx="3101760" cy="1477595"/>
          </a:xfrm>
          <a:prstGeom prst="roundRect">
            <a:avLst>
              <a:gd name="adj" fmla="val 16667"/>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chemeClr val="tx1"/>
                </a:solidFill>
              </a:rPr>
              <a:t>Describes the types of </a:t>
            </a:r>
            <a:endParaRPr lang="en-US" dirty="0" smtClean="0">
              <a:solidFill>
                <a:schemeClr val="tx1"/>
              </a:solidFill>
            </a:endParaRPr>
          </a:p>
          <a:p>
            <a:pPr algn="ctr">
              <a:tabLst>
                <a:tab pos="656650" algn="l"/>
                <a:tab pos="1313299" algn="l"/>
                <a:tab pos="1969949" algn="l"/>
                <a:tab pos="2626599" algn="l"/>
              </a:tabLst>
            </a:pPr>
            <a:r>
              <a:rPr lang="en-US" dirty="0" smtClean="0">
                <a:solidFill>
                  <a:schemeClr val="tx1"/>
                </a:solidFill>
              </a:rPr>
              <a:t>literature </a:t>
            </a:r>
            <a:r>
              <a:rPr lang="en-US" dirty="0">
                <a:solidFill>
                  <a:schemeClr val="tx1"/>
                </a:solidFill>
              </a:rPr>
              <a:t>of </a:t>
            </a:r>
            <a:r>
              <a:rPr lang="en-US" dirty="0" smtClean="0">
                <a:solidFill>
                  <a:schemeClr val="tx1"/>
                </a:solidFill>
              </a:rPr>
              <a:t>their </a:t>
            </a:r>
            <a:r>
              <a:rPr lang="en-US" dirty="0">
                <a:solidFill>
                  <a:schemeClr val="tx1"/>
                </a:solidFill>
              </a:rPr>
              <a:t>field </a:t>
            </a:r>
            <a:endParaRPr lang="en-US" dirty="0" smtClean="0">
              <a:solidFill>
                <a:schemeClr val="tx1"/>
              </a:solidFill>
            </a:endParaRPr>
          </a:p>
          <a:p>
            <a:pPr algn="ctr">
              <a:tabLst>
                <a:tab pos="656650" algn="l"/>
                <a:tab pos="1313299" algn="l"/>
                <a:tab pos="1969949" algn="l"/>
                <a:tab pos="2626599" algn="l"/>
              </a:tabLst>
            </a:pPr>
            <a:r>
              <a:rPr lang="en-US" dirty="0" smtClean="0">
                <a:solidFill>
                  <a:schemeClr val="tx1"/>
                </a:solidFill>
              </a:rPr>
              <a:t>&amp; how </a:t>
            </a:r>
            <a:r>
              <a:rPr lang="en-US" dirty="0">
                <a:solidFill>
                  <a:schemeClr val="tx1"/>
                </a:solidFill>
              </a:rPr>
              <a:t>it is produced</a:t>
            </a:r>
          </a:p>
        </p:txBody>
      </p:sp>
      <p:sp>
        <p:nvSpPr>
          <p:cNvPr id="29710" name="Text Box 11"/>
          <p:cNvSpPr txBox="1">
            <a:spLocks noChangeArrowheads="1"/>
          </p:cNvSpPr>
          <p:nvPr/>
        </p:nvSpPr>
        <p:spPr bwMode="auto">
          <a:xfrm>
            <a:off x="65318" y="4670411"/>
            <a:ext cx="1306080" cy="587582"/>
          </a:xfrm>
          <a:prstGeom prst="rect">
            <a:avLst/>
          </a:prstGeom>
          <a:noFill/>
          <a:ln w="9525">
            <a:noFill/>
            <a:round/>
            <a:headEnd/>
            <a:tailEnd/>
          </a:ln>
        </p:spPr>
        <p:txBody>
          <a:bodyPr lIns="81639" tIns="40820" rIns="81639" bIns="40820"/>
          <a:lstStyle/>
          <a:p>
            <a:pPr>
              <a:tabLst>
                <a:tab pos="656650" algn="l"/>
              </a:tabLst>
            </a:pPr>
            <a:r>
              <a:rPr lang="en-US" dirty="0">
                <a:solidFill>
                  <a:srgbClr val="000000"/>
                </a:solidFill>
              </a:rPr>
              <a:t>Indicators</a:t>
            </a:r>
          </a:p>
        </p:txBody>
      </p:sp>
      <p:sp>
        <p:nvSpPr>
          <p:cNvPr id="29711" name="Left Brace 14"/>
          <p:cNvSpPr>
            <a:spLocks/>
          </p:cNvSpPr>
          <p:nvPr/>
        </p:nvSpPr>
        <p:spPr bwMode="auto">
          <a:xfrm>
            <a:off x="1240357" y="1077233"/>
            <a:ext cx="195840" cy="1568325"/>
          </a:xfrm>
          <a:prstGeom prst="leftBrace">
            <a:avLst>
              <a:gd name="adj1" fmla="val 8341"/>
              <a:gd name="adj2" fmla="val 50000"/>
            </a:avLst>
          </a:prstGeom>
          <a:noFill/>
          <a:ln w="9525">
            <a:solidFill>
              <a:schemeClr val="tx1"/>
            </a:solidFill>
            <a:round/>
            <a:headEnd/>
            <a:tailEnd/>
          </a:ln>
        </p:spPr>
        <p:txBody>
          <a:bodyPr lIns="82945" tIns="41473" rIns="82945" bIns="41473"/>
          <a:lstStyle/>
          <a:p>
            <a:endParaRPr lang="en-CA"/>
          </a:p>
        </p:txBody>
      </p:sp>
      <p:sp>
        <p:nvSpPr>
          <p:cNvPr id="29712" name="Left Brace 15"/>
          <p:cNvSpPr>
            <a:spLocks/>
          </p:cNvSpPr>
          <p:nvPr/>
        </p:nvSpPr>
        <p:spPr bwMode="auto">
          <a:xfrm>
            <a:off x="1436198" y="3429001"/>
            <a:ext cx="393120" cy="2939348"/>
          </a:xfrm>
          <a:prstGeom prst="leftBrace">
            <a:avLst>
              <a:gd name="adj1" fmla="val 8307"/>
              <a:gd name="adj2" fmla="val 50000"/>
            </a:avLst>
          </a:prstGeom>
          <a:noFill/>
          <a:ln w="9525">
            <a:solidFill>
              <a:schemeClr val="tx1"/>
            </a:solidFill>
            <a:round/>
            <a:headEnd/>
            <a:tailEnd/>
          </a:ln>
        </p:spPr>
        <p:txBody>
          <a:bodyPr lIns="82945" tIns="41473" rIns="82945" bIns="41473"/>
          <a:lstStyle/>
          <a:p>
            <a:endParaRPr lang="en-CA"/>
          </a:p>
        </p:txBody>
      </p:sp>
    </p:spTree>
    <p:extLst>
      <p:ext uri="{BB962C8B-B14F-4D97-AF65-F5344CB8AC3E}">
        <p14:creationId xmlns:p14="http://schemas.microsoft.com/office/powerpoint/2010/main" val="28399348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4038600" y="358421"/>
            <a:ext cx="5105400" cy="326622"/>
          </a:xfrm>
        </p:spPr>
        <p:txBody>
          <a:bodyPr>
            <a:noAutofit/>
          </a:bodyPr>
          <a:lstStyle/>
          <a:p>
            <a:pPr algn="l"/>
            <a:r>
              <a:rPr lang="en-CA" dirty="0" smtClean="0"/>
              <a:t>Sample Indicators </a:t>
            </a:r>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3848270628"/>
              </p:ext>
            </p:extLst>
          </p:nvPr>
        </p:nvGraphicFramePr>
        <p:xfrm>
          <a:off x="130410" y="1180474"/>
          <a:ext cx="8882955" cy="5601326"/>
        </p:xfrm>
        <a:graphic>
          <a:graphicData uri="http://schemas.openxmlformats.org/drawingml/2006/table">
            <a:tbl>
              <a:tblPr firstRow="1" firstCol="1" bandRow="1">
                <a:tableStyleId>{5C22544A-7EE6-4342-B048-85BDC9FD1C3A}</a:tableStyleId>
              </a:tblPr>
              <a:tblGrid>
                <a:gridCol w="2220795"/>
                <a:gridCol w="6662160"/>
              </a:tblGrid>
              <a:tr h="246788">
                <a:tc>
                  <a:txBody>
                    <a:bodyPr/>
                    <a:lstStyle/>
                    <a:p>
                      <a:pPr marL="0" marR="0">
                        <a:spcBef>
                          <a:spcPts val="200"/>
                        </a:spcBef>
                        <a:spcAft>
                          <a:spcPts val="200"/>
                        </a:spcAft>
                      </a:pPr>
                      <a:r>
                        <a:rPr lang="en-CA" sz="1500" dirty="0">
                          <a:solidFill>
                            <a:schemeClr val="tx1"/>
                          </a:solidFill>
                          <a:effectLst/>
                        </a:rPr>
                        <a:t>Global Outcomes </a:t>
                      </a:r>
                      <a:endParaRPr lang="en-US" sz="1500" dirty="0">
                        <a:solidFill>
                          <a:schemeClr val="tx1"/>
                        </a:solidFill>
                        <a:effectLst/>
                        <a:latin typeface="Times New Roman"/>
                        <a:ea typeface="Times New Roman"/>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200"/>
                        </a:spcBef>
                        <a:spcAft>
                          <a:spcPts val="200"/>
                        </a:spcAft>
                      </a:pPr>
                      <a:r>
                        <a:rPr lang="en-CA" sz="1500" dirty="0">
                          <a:solidFill>
                            <a:schemeClr val="tx1"/>
                          </a:solidFill>
                          <a:effectLst/>
                        </a:rPr>
                        <a:t>Indicators</a:t>
                      </a:r>
                      <a:endParaRPr lang="en-US" sz="1500" dirty="0">
                        <a:solidFill>
                          <a:schemeClr val="tx1"/>
                        </a:solidFill>
                        <a:effectLst/>
                        <a:latin typeface="Times New Roman"/>
                        <a:ea typeface="Times New Roman"/>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29559">
                <a:tc>
                  <a:txBody>
                    <a:bodyPr/>
                    <a:lstStyle/>
                    <a:p>
                      <a:pPr marL="0" marR="0">
                        <a:spcBef>
                          <a:spcPts val="200"/>
                        </a:spcBef>
                        <a:spcAft>
                          <a:spcPts val="200"/>
                        </a:spcAft>
                      </a:pPr>
                      <a:r>
                        <a:rPr lang="en-CA" sz="1500" dirty="0">
                          <a:solidFill>
                            <a:schemeClr val="tx1"/>
                          </a:solidFill>
                          <a:effectLst/>
                        </a:rPr>
                        <a:t>Demonstrate the ability to define a problem</a:t>
                      </a:r>
                      <a:endParaRPr lang="en-US" sz="1500" dirty="0">
                        <a:solidFill>
                          <a:schemeClr val="tx1"/>
                        </a:solidFill>
                        <a:effectLst/>
                        <a:latin typeface="Times New Roman"/>
                        <a:ea typeface="Times New Roman"/>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200"/>
                        </a:spcBef>
                        <a:spcAft>
                          <a:spcPts val="200"/>
                        </a:spcAft>
                      </a:pPr>
                      <a:r>
                        <a:rPr lang="en-CA" sz="1500" u="sng" dirty="0">
                          <a:solidFill>
                            <a:schemeClr val="tx1"/>
                          </a:solidFill>
                          <a:effectLst/>
                        </a:rPr>
                        <a:t>Lower level</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Describe how to define a problem for purposes of investigation</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Explain how to find previous work</a:t>
                      </a:r>
                      <a:endParaRPr lang="en-US" sz="1500" dirty="0">
                        <a:solidFill>
                          <a:schemeClr val="tx1"/>
                        </a:solidFill>
                        <a:effectLst/>
                      </a:endParaRPr>
                    </a:p>
                    <a:p>
                      <a:pPr marL="0" marR="0">
                        <a:spcBef>
                          <a:spcPts val="200"/>
                        </a:spcBef>
                        <a:spcAft>
                          <a:spcPts val="200"/>
                        </a:spcAft>
                      </a:pPr>
                      <a:r>
                        <a:rPr lang="en-CA" sz="1500" u="sng" dirty="0">
                          <a:solidFill>
                            <a:schemeClr val="tx1"/>
                          </a:solidFill>
                          <a:effectLst/>
                        </a:rPr>
                        <a:t>Graduating level</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State the problem, its scope and importance</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Describe the previous work</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State the objective of the </a:t>
                      </a:r>
                      <a:r>
                        <a:rPr lang="en-CA" sz="1500" dirty="0" smtClean="0">
                          <a:solidFill>
                            <a:schemeClr val="tx1"/>
                          </a:solidFill>
                          <a:effectLst/>
                        </a:rPr>
                        <a:t>work</a:t>
                      </a:r>
                      <a:endParaRPr lang="en-US" sz="1500" dirty="0">
                        <a:solidFill>
                          <a:schemeClr val="tx1"/>
                        </a:solidFill>
                        <a:effectLst/>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05000">
                <a:tc>
                  <a:txBody>
                    <a:bodyPr/>
                    <a:lstStyle/>
                    <a:p>
                      <a:pPr marL="0" marR="0">
                        <a:spcBef>
                          <a:spcPts val="200"/>
                        </a:spcBef>
                        <a:spcAft>
                          <a:spcPts val="200"/>
                        </a:spcAft>
                      </a:pPr>
                      <a:r>
                        <a:rPr lang="en-CA" sz="1500">
                          <a:solidFill>
                            <a:schemeClr val="tx1"/>
                          </a:solidFill>
                          <a:effectLst/>
                        </a:rPr>
                        <a:t>Demonstrate the ability to devise and execute a plan to solve a problem</a:t>
                      </a:r>
                      <a:endParaRPr lang="en-US" sz="1500">
                        <a:solidFill>
                          <a:schemeClr val="tx1"/>
                        </a:solidFill>
                        <a:effectLst/>
                        <a:latin typeface="Times New Roman"/>
                        <a:ea typeface="Times New Roman"/>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200"/>
                        </a:spcBef>
                        <a:spcAft>
                          <a:spcPts val="200"/>
                        </a:spcAft>
                      </a:pPr>
                      <a:r>
                        <a:rPr lang="en-CA" sz="1500" u="sng" dirty="0">
                          <a:solidFill>
                            <a:schemeClr val="tx1"/>
                          </a:solidFill>
                          <a:effectLst/>
                        </a:rPr>
                        <a:t>Lower level</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Describe standard tests (experiments) and methods for information collection</a:t>
                      </a:r>
                      <a:endParaRPr lang="en-US" sz="1500" dirty="0">
                        <a:solidFill>
                          <a:schemeClr val="tx1"/>
                        </a:solidFill>
                        <a:effectLst/>
                      </a:endParaRPr>
                    </a:p>
                    <a:p>
                      <a:pPr marL="0" marR="0">
                        <a:spcBef>
                          <a:spcPts val="200"/>
                        </a:spcBef>
                        <a:spcAft>
                          <a:spcPts val="200"/>
                        </a:spcAft>
                      </a:pPr>
                      <a:r>
                        <a:rPr lang="en-CA" sz="1500" u="sng" dirty="0">
                          <a:solidFill>
                            <a:schemeClr val="tx1"/>
                          </a:solidFill>
                          <a:effectLst/>
                        </a:rPr>
                        <a:t>Graduating level</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Select a set of tests to be conducted</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Select, plan and apply the methods for collecting the information</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Identify limitations of the tests and methods used and their impact on the results</a:t>
                      </a:r>
                      <a:r>
                        <a:rPr lang="en-CA" sz="1500" dirty="0" smtClean="0">
                          <a:solidFill>
                            <a:schemeClr val="tx1"/>
                          </a:solidFill>
                          <a:effectLst/>
                        </a:rPr>
                        <a:t>.</a:t>
                      </a:r>
                      <a:endParaRPr lang="en-US" sz="1500" dirty="0">
                        <a:solidFill>
                          <a:schemeClr val="tx1"/>
                        </a:solidFill>
                        <a:effectLst/>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19979">
                <a:tc>
                  <a:txBody>
                    <a:bodyPr/>
                    <a:lstStyle/>
                    <a:p>
                      <a:pPr marL="0" marR="0">
                        <a:spcBef>
                          <a:spcPts val="200"/>
                        </a:spcBef>
                        <a:spcAft>
                          <a:spcPts val="200"/>
                        </a:spcAft>
                      </a:pPr>
                      <a:r>
                        <a:rPr lang="en-CA" sz="1500">
                          <a:solidFill>
                            <a:schemeClr val="tx1"/>
                          </a:solidFill>
                          <a:effectLst/>
                        </a:rPr>
                        <a:t>Demonstrate the ability to use critical analysis to reach valid conclusions supported by the results of the plan</a:t>
                      </a:r>
                      <a:endParaRPr lang="en-US" sz="1500">
                        <a:solidFill>
                          <a:schemeClr val="tx1"/>
                        </a:solidFill>
                        <a:effectLst/>
                        <a:latin typeface="Times New Roman"/>
                        <a:ea typeface="Times New Roman"/>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200"/>
                        </a:spcBef>
                        <a:spcAft>
                          <a:spcPts val="200"/>
                        </a:spcAft>
                        <a:buFont typeface="Symbol"/>
                        <a:buChar char=""/>
                      </a:pPr>
                      <a:r>
                        <a:rPr lang="en-CA" sz="1500" dirty="0">
                          <a:solidFill>
                            <a:schemeClr val="tx1"/>
                          </a:solidFill>
                          <a:effectLst/>
                        </a:rPr>
                        <a:t>Analyze the results</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Formulate the conclusions</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Validate conclusions by induction or deduction</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Compare conclusions with previous work</a:t>
                      </a:r>
                      <a:endParaRPr lang="en-US" sz="1500" dirty="0">
                        <a:solidFill>
                          <a:schemeClr val="tx1"/>
                        </a:solidFill>
                        <a:effectLst/>
                      </a:endParaRPr>
                    </a:p>
                    <a:p>
                      <a:pPr marL="342900" marR="0" lvl="0" indent="-342900">
                        <a:spcBef>
                          <a:spcPts val="200"/>
                        </a:spcBef>
                        <a:spcAft>
                          <a:spcPts val="200"/>
                        </a:spcAft>
                        <a:buFont typeface="Symbol"/>
                        <a:buChar char=""/>
                      </a:pPr>
                      <a:r>
                        <a:rPr lang="en-CA" sz="1500" dirty="0">
                          <a:solidFill>
                            <a:schemeClr val="tx1"/>
                          </a:solidFill>
                          <a:effectLst/>
                        </a:rPr>
                        <a:t>Characterize the limitations and implications of the </a:t>
                      </a:r>
                      <a:r>
                        <a:rPr lang="en-CA" sz="1500" dirty="0" smtClean="0">
                          <a:solidFill>
                            <a:schemeClr val="tx1"/>
                          </a:solidFill>
                          <a:effectLst/>
                        </a:rPr>
                        <a:t>conclusions</a:t>
                      </a:r>
                      <a:endParaRPr lang="en-US" sz="1500" dirty="0">
                        <a:solidFill>
                          <a:schemeClr val="tx1"/>
                        </a:solidFill>
                        <a:effectLst/>
                      </a:endParaRPr>
                    </a:p>
                  </a:txBody>
                  <a:tcPr marL="62208" marR="622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76200" y="52626"/>
            <a:ext cx="3733800" cy="861774"/>
          </a:xfrm>
          <a:prstGeom prst="rect">
            <a:avLst/>
          </a:prstGeom>
          <a:solidFill>
            <a:schemeClr val="bg1">
              <a:lumMod val="95000"/>
            </a:schemeClr>
          </a:solidFill>
        </p:spPr>
        <p:txBody>
          <a:bodyPr wrap="square" rtlCol="0">
            <a:spAutoFit/>
          </a:bodyPr>
          <a:lstStyle/>
          <a:p>
            <a:pPr algn="ctr"/>
            <a:r>
              <a:rPr lang="en-CA" sz="1000" b="1" dirty="0">
                <a:latin typeface="Arial" pitchFamily="34" charset="0"/>
                <a:ea typeface="Times New Roman" pitchFamily="18" charset="0"/>
                <a:cs typeface="Arial" pitchFamily="34" charset="0"/>
              </a:rPr>
              <a:t>Investigation:   </a:t>
            </a:r>
          </a:p>
          <a:p>
            <a:pPr algn="ctr"/>
            <a:r>
              <a:rPr lang="en-CA" sz="1000" dirty="0">
                <a:latin typeface="Arial" pitchFamily="34" charset="0"/>
                <a:ea typeface="Times New Roman" pitchFamily="18" charset="0"/>
                <a:cs typeface="Arial" pitchFamily="34" charset="0"/>
              </a:rPr>
              <a:t>An ability to conduct investigations of complex problems by methods that include appropriate experiments, analysis and interpretation of data, and synthesis of information in order to reach valid </a:t>
            </a:r>
            <a:r>
              <a:rPr lang="en-CA" sz="1000" dirty="0" smtClean="0">
                <a:latin typeface="Arial" pitchFamily="34" charset="0"/>
                <a:ea typeface="Times New Roman" pitchFamily="18" charset="0"/>
                <a:cs typeface="Arial" pitchFamily="34" charset="0"/>
              </a:rPr>
              <a:t>conclusions</a:t>
            </a:r>
            <a:endParaRPr lang="en-CA" sz="1000" dirty="0">
              <a:latin typeface="Arial" pitchFamily="34" charset="0"/>
              <a:cs typeface="Arial" pitchFamily="34" charset="0"/>
            </a:endParaRPr>
          </a:p>
        </p:txBody>
      </p:sp>
    </p:spTree>
    <p:extLst>
      <p:ext uri="{BB962C8B-B14F-4D97-AF65-F5344CB8AC3E}">
        <p14:creationId xmlns:p14="http://schemas.microsoft.com/office/powerpoint/2010/main" val="7173982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5962"/>
          </a:xfrm>
        </p:spPr>
        <p:txBody>
          <a:bodyPr>
            <a:normAutofit fontScale="90000"/>
          </a:bodyPr>
          <a:lstStyle/>
          <a:p>
            <a:r>
              <a:rPr lang="en-CA" dirty="0" smtClean="0"/>
              <a:t>Taxonomies</a:t>
            </a:r>
            <a:endParaRPr lang="en-CA" dirty="0"/>
          </a:p>
        </p:txBody>
      </p:sp>
      <p:sp>
        <p:nvSpPr>
          <p:cNvPr id="5" name="Content Placeholder 4"/>
          <p:cNvSpPr>
            <a:spLocks noGrp="1"/>
          </p:cNvSpPr>
          <p:nvPr>
            <p:ph idx="1"/>
          </p:nvPr>
        </p:nvSpPr>
        <p:spPr>
          <a:xfrm>
            <a:off x="457200" y="1295400"/>
            <a:ext cx="8229600" cy="5181600"/>
          </a:xfrm>
        </p:spPr>
        <p:txBody>
          <a:bodyPr>
            <a:normAutofit/>
          </a:bodyPr>
          <a:lstStyle/>
          <a:p>
            <a:r>
              <a:rPr lang="en-CA" sz="2500" dirty="0"/>
              <a:t>Taxonomy:  a classification of learning objectives</a:t>
            </a:r>
          </a:p>
          <a:p>
            <a:pPr>
              <a:spcBef>
                <a:spcPts val="1200"/>
              </a:spcBef>
            </a:pPr>
            <a:r>
              <a:rPr lang="en-CA" sz="2500" dirty="0"/>
              <a:t>Used to categorize the type and depth of learning</a:t>
            </a:r>
          </a:p>
          <a:p>
            <a:pPr>
              <a:spcBef>
                <a:spcPts val="1200"/>
              </a:spcBef>
            </a:pPr>
            <a:r>
              <a:rPr lang="en-CA" sz="2500" dirty="0"/>
              <a:t>Helpful (necessary?) for writing meaningful indicators</a:t>
            </a:r>
          </a:p>
          <a:p>
            <a:pPr>
              <a:spcBef>
                <a:spcPts val="1200"/>
              </a:spcBef>
            </a:pPr>
            <a:r>
              <a:rPr lang="en-CA" sz="2500" dirty="0"/>
              <a:t>Helpful for writing effective assignments and exams</a:t>
            </a:r>
          </a:p>
          <a:p>
            <a:pPr>
              <a:spcBef>
                <a:spcPts val="1200"/>
              </a:spcBef>
            </a:pPr>
            <a:r>
              <a:rPr lang="en-CA" sz="2500" dirty="0"/>
              <a:t>Many examples available</a:t>
            </a:r>
          </a:p>
          <a:p>
            <a:pPr lvl="1"/>
            <a:r>
              <a:rPr lang="en-CA" sz="2200" dirty="0"/>
              <a:t>EGAD website</a:t>
            </a:r>
          </a:p>
          <a:p>
            <a:pPr lvl="1"/>
            <a:r>
              <a:rPr lang="en-CA" sz="2200" dirty="0"/>
              <a:t>EC2000, ABET 2009</a:t>
            </a:r>
          </a:p>
          <a:p>
            <a:pPr lvl="1"/>
            <a:r>
              <a:rPr lang="en-CA" sz="2200" dirty="0"/>
              <a:t>UK-SPEC, Engineering Subject Centre Guide</a:t>
            </a:r>
          </a:p>
          <a:p>
            <a:pPr lvl="1"/>
            <a:r>
              <a:rPr lang="en-CA" sz="2200" dirty="0"/>
              <a:t>Engineers Australia</a:t>
            </a:r>
          </a:p>
          <a:p>
            <a:pPr lvl="1"/>
            <a:r>
              <a:rPr lang="en-CA" sz="2200" dirty="0" err="1"/>
              <a:t>CDIO</a:t>
            </a:r>
            <a:r>
              <a:rPr lang="en-CA" sz="2200" dirty="0"/>
              <a:t> Syllabus</a:t>
            </a:r>
          </a:p>
          <a:p>
            <a:pPr lvl="1"/>
            <a:r>
              <a:rPr lang="en-CA" sz="2200" dirty="0"/>
              <a:t>. . .</a:t>
            </a:r>
          </a:p>
        </p:txBody>
      </p:sp>
      <p:sp>
        <p:nvSpPr>
          <p:cNvPr id="8" name="Slide Number Placeholder 7"/>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18</a:t>
            </a:fld>
            <a:endParaRPr lang="en-US" dirty="0"/>
          </a:p>
        </p:txBody>
      </p:sp>
    </p:spTree>
    <p:extLst>
      <p:ext uri="{BB962C8B-B14F-4D97-AF65-F5344CB8AC3E}">
        <p14:creationId xmlns:p14="http://schemas.microsoft.com/office/powerpoint/2010/main" val="607699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832451" y="1058501"/>
            <a:ext cx="8052142" cy="5255570"/>
            <a:chOff x="2765448" y="2536920"/>
            <a:chExt cx="3987390" cy="2237970"/>
          </a:xfrm>
          <a:solidFill>
            <a:schemeClr val="accent1">
              <a:lumMod val="60000"/>
              <a:lumOff val="40000"/>
            </a:schemeClr>
          </a:solidFill>
        </p:grpSpPr>
        <p:sp>
          <p:nvSpPr>
            <p:cNvPr id="19" name="Rectangle 18"/>
            <p:cNvSpPr/>
            <p:nvPr/>
          </p:nvSpPr>
          <p:spPr>
            <a:xfrm>
              <a:off x="4319531" y="2536920"/>
              <a:ext cx="885937" cy="353862"/>
            </a:xfrm>
            <a:prstGeom prst="rect">
              <a:avLst/>
            </a:prstGeom>
            <a:solidFill>
              <a:schemeClr val="bg1">
                <a:lumMod val="75000"/>
              </a:schemeClr>
            </a:solidFill>
            <a:ln>
              <a:noFill/>
            </a:ln>
          </p:spPr>
          <p:txBody>
            <a:bodyPr wrap="square">
              <a:spAutoFit/>
            </a:bodyPr>
            <a:lstStyle/>
            <a:p>
              <a:pPr lvl="0"/>
              <a:r>
                <a:rPr lang="en-US" sz="2400" dirty="0" smtClean="0"/>
                <a:t>Indicators / </a:t>
              </a:r>
            </a:p>
            <a:p>
              <a:pPr lvl="0"/>
              <a:r>
                <a:rPr lang="en-US" sz="2400" dirty="0" smtClean="0"/>
                <a:t>Outcomes</a:t>
              </a:r>
              <a:endParaRPr lang="en-US" sz="2400" dirty="0"/>
            </a:p>
          </p:txBody>
        </p:sp>
        <p:sp>
          <p:nvSpPr>
            <p:cNvPr id="20" name="Rectangle 19"/>
            <p:cNvSpPr/>
            <p:nvPr/>
          </p:nvSpPr>
          <p:spPr>
            <a:xfrm>
              <a:off x="2765448" y="4421028"/>
              <a:ext cx="799380" cy="353862"/>
            </a:xfrm>
            <a:prstGeom prst="rect">
              <a:avLst/>
            </a:prstGeom>
            <a:solidFill>
              <a:schemeClr val="bg1">
                <a:lumMod val="75000"/>
              </a:schemeClr>
            </a:solidFill>
            <a:ln>
              <a:noFill/>
            </a:ln>
          </p:spPr>
          <p:txBody>
            <a:bodyPr wrap="square">
              <a:spAutoFit/>
            </a:bodyPr>
            <a:lstStyle/>
            <a:p>
              <a:pPr lvl="0"/>
              <a:r>
                <a:rPr lang="en-US" sz="2400" dirty="0" smtClean="0"/>
                <a:t>Learning </a:t>
              </a:r>
            </a:p>
            <a:p>
              <a:pPr lvl="0"/>
              <a:r>
                <a:rPr lang="en-US" sz="2400" dirty="0" smtClean="0"/>
                <a:t>Activities</a:t>
              </a:r>
              <a:endParaRPr lang="en-US" sz="2400" dirty="0"/>
            </a:p>
          </p:txBody>
        </p:sp>
        <p:sp>
          <p:nvSpPr>
            <p:cNvPr id="21" name="Rectangle 20"/>
            <p:cNvSpPr/>
            <p:nvPr/>
          </p:nvSpPr>
          <p:spPr>
            <a:xfrm>
              <a:off x="5854993" y="4421028"/>
              <a:ext cx="897845" cy="353862"/>
            </a:xfrm>
            <a:prstGeom prst="rect">
              <a:avLst/>
            </a:prstGeom>
            <a:solidFill>
              <a:schemeClr val="bg1">
                <a:lumMod val="75000"/>
              </a:schemeClr>
            </a:solidFill>
            <a:ln>
              <a:noFill/>
            </a:ln>
          </p:spPr>
          <p:txBody>
            <a:bodyPr wrap="square">
              <a:spAutoFit/>
            </a:bodyPr>
            <a:lstStyle/>
            <a:p>
              <a:pPr lvl="0"/>
              <a:r>
                <a:rPr lang="en-US" sz="2400" dirty="0" smtClean="0"/>
                <a:t>Learning </a:t>
              </a:r>
            </a:p>
            <a:p>
              <a:pPr lvl="0"/>
              <a:r>
                <a:rPr lang="en-US" sz="2400" dirty="0" smtClean="0"/>
                <a:t>Assessments</a:t>
              </a:r>
              <a:endParaRPr lang="en-US" sz="2400" dirty="0"/>
            </a:p>
          </p:txBody>
        </p:sp>
        <p:sp>
          <p:nvSpPr>
            <p:cNvPr id="4" name="Isosceles Triangle 3"/>
            <p:cNvSpPr/>
            <p:nvPr/>
          </p:nvSpPr>
          <p:spPr>
            <a:xfrm>
              <a:off x="3792455" y="2964536"/>
              <a:ext cx="1940090" cy="1456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671062" y="2964537"/>
              <a:ext cx="774357" cy="1147651"/>
            </a:xfrm>
            <a:prstGeom prst="straightConnector1">
              <a:avLst/>
            </a:prstGeom>
            <a:grpFill/>
            <a:ln w="190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104952" y="2964536"/>
              <a:ext cx="830147" cy="1212548"/>
            </a:xfrm>
            <a:prstGeom prst="straightConnector1">
              <a:avLst/>
            </a:prstGeom>
            <a:grpFill/>
            <a:ln w="190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92455" y="4620678"/>
              <a:ext cx="1940090" cy="0"/>
            </a:xfrm>
            <a:prstGeom prst="straightConnector1">
              <a:avLst/>
            </a:prstGeom>
            <a:grpFill/>
            <a:ln w="19050">
              <a:solidFill>
                <a:schemeClr val="tx1">
                  <a:lumMod val="75000"/>
                  <a:lumOff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rot="5400000">
            <a:off x="5716094" y="3197073"/>
            <a:ext cx="6624980" cy="230832"/>
          </a:xfrm>
          <a:prstGeom prst="rect">
            <a:avLst/>
          </a:prstGeom>
        </p:spPr>
        <p:txBody>
          <a:bodyPr wrap="square">
            <a:spAutoFit/>
          </a:bodyPr>
          <a:lstStyle/>
          <a:p>
            <a:r>
              <a:rPr lang="en-US" sz="900" dirty="0" smtClean="0"/>
              <a:t>Based on: Tyler</a:t>
            </a:r>
            <a:r>
              <a:rPr lang="en-US" sz="900" dirty="0"/>
              <a:t>, R. (1949) Basic principles of curriculum and instruction (University of Chicago Press, Chicago).</a:t>
            </a:r>
          </a:p>
        </p:txBody>
      </p:sp>
      <p:sp>
        <p:nvSpPr>
          <p:cNvPr id="26" name="TextBox 25"/>
          <p:cNvSpPr txBox="1"/>
          <p:nvPr/>
        </p:nvSpPr>
        <p:spPr>
          <a:xfrm>
            <a:off x="190212" y="232570"/>
            <a:ext cx="3086388" cy="1692771"/>
          </a:xfrm>
          <a:prstGeom prst="rect">
            <a:avLst/>
          </a:prstGeom>
          <a:solidFill>
            <a:schemeClr val="accent1">
              <a:lumMod val="60000"/>
              <a:lumOff val="40000"/>
            </a:schemeClr>
          </a:solidFill>
        </p:spPr>
        <p:txBody>
          <a:bodyPr wrap="square" rtlCol="0">
            <a:spAutoFit/>
          </a:bodyPr>
          <a:lstStyle/>
          <a:p>
            <a:r>
              <a:rPr lang="en-US" sz="2000" b="1" dirty="0" smtClean="0"/>
              <a:t>Instructional Alignment</a:t>
            </a:r>
          </a:p>
          <a:p>
            <a:r>
              <a:rPr lang="en-US" sz="1400" dirty="0" smtClean="0"/>
              <a:t>Course -  agreement </a:t>
            </a:r>
            <a:r>
              <a:rPr lang="en-US" sz="1400" dirty="0"/>
              <a:t>between </a:t>
            </a:r>
            <a:r>
              <a:rPr lang="en-US" sz="1400" dirty="0" smtClean="0"/>
              <a:t>objectives</a:t>
            </a:r>
            <a:r>
              <a:rPr lang="en-US" sz="1400" dirty="0"/>
              <a:t>, </a:t>
            </a:r>
            <a:r>
              <a:rPr lang="en-US" sz="1400" dirty="0" smtClean="0"/>
              <a:t>activities &amp; assessments</a:t>
            </a:r>
          </a:p>
          <a:p>
            <a:r>
              <a:rPr lang="en-US" sz="1400" dirty="0" smtClean="0"/>
              <a:t/>
            </a:r>
            <a:br>
              <a:rPr lang="en-US" sz="1400" dirty="0" smtClean="0"/>
            </a:br>
            <a:r>
              <a:rPr lang="en-US" sz="1400" dirty="0" smtClean="0"/>
              <a:t>Curriculum - the </a:t>
            </a:r>
            <a:r>
              <a:rPr lang="en-US" sz="1400" dirty="0"/>
              <a:t>degree to which </a:t>
            </a:r>
            <a:r>
              <a:rPr lang="en-US" sz="1400" dirty="0" smtClean="0"/>
              <a:t>the </a:t>
            </a:r>
            <a:r>
              <a:rPr lang="en-US" sz="1400" dirty="0"/>
              <a:t>student experience builds upon </a:t>
            </a:r>
            <a:r>
              <a:rPr lang="en-US" sz="1400" dirty="0" smtClean="0"/>
              <a:t>previously developed  attributes</a:t>
            </a:r>
            <a:endParaRPr lang="en-US" sz="1600" dirty="0"/>
          </a:p>
        </p:txBody>
      </p:sp>
    </p:spTree>
    <p:extLst>
      <p:ext uri="{BB962C8B-B14F-4D97-AF65-F5344CB8AC3E}">
        <p14:creationId xmlns:p14="http://schemas.microsoft.com/office/powerpoint/2010/main" val="3910906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Workshop Outcomes:</a:t>
            </a:r>
            <a:endParaRPr lang="en-US" dirty="0"/>
          </a:p>
        </p:txBody>
      </p:sp>
      <p:sp>
        <p:nvSpPr>
          <p:cNvPr id="3" name="Content Placeholder 2"/>
          <p:cNvSpPr>
            <a:spLocks noGrp="1"/>
          </p:cNvSpPr>
          <p:nvPr>
            <p:ph idx="1"/>
          </p:nvPr>
        </p:nvSpPr>
        <p:spPr>
          <a:xfrm>
            <a:off x="152400" y="1066800"/>
            <a:ext cx="8763000" cy="1600200"/>
          </a:xfrm>
        </p:spPr>
        <p:txBody>
          <a:bodyPr>
            <a:noAutofit/>
          </a:bodyPr>
          <a:lstStyle/>
          <a:p>
            <a:pPr marL="0" indent="0">
              <a:buNone/>
            </a:pPr>
            <a:r>
              <a:rPr lang="en-US" sz="1800" dirty="0" smtClean="0"/>
              <a:t>           This </a:t>
            </a:r>
            <a:r>
              <a:rPr lang="en-US" sz="1800" dirty="0"/>
              <a:t>introductory workshop presents an overview of continuous program improvement processes as required by CEAB to demonstrate that engineering program graduates possess twelve key attributes. It will place CEAB's graduate attributes in the context of other expectations by national and international organizations, and include topics such as creating a process for assessment, creating indicators, mapping attributes to the curriculum, assessing students, and using data to improve the program. It will include an overview of approaches taken by some Canadian engineering programs and describe available resources. </a:t>
            </a:r>
          </a:p>
          <a:p>
            <a:pPr marL="0" indent="0">
              <a:buNone/>
            </a:pPr>
            <a:r>
              <a:rPr lang="en-US" sz="1800" dirty="0" smtClean="0"/>
              <a:t>             This </a:t>
            </a:r>
            <a:r>
              <a:rPr lang="en-US" sz="1800" dirty="0"/>
              <a:t>workshop targets participants who are looking for an overview of graduate attribute assessment. This workshop will be similar to the EGAD workshops run at CEEA 2010 and 2011, and those conducted by request for engineering programs. </a:t>
            </a:r>
            <a:endParaRPr lang="en-US" sz="1800" dirty="0">
              <a:effectLst/>
            </a:endParaRPr>
          </a:p>
        </p:txBody>
      </p:sp>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2</a:t>
            </a:fld>
            <a:endParaRPr lang="en-US" dirty="0"/>
          </a:p>
        </p:txBody>
      </p:sp>
      <p:sp>
        <p:nvSpPr>
          <p:cNvPr id="5" name="TextBox 4"/>
          <p:cNvSpPr txBox="1"/>
          <p:nvPr/>
        </p:nvSpPr>
        <p:spPr>
          <a:xfrm>
            <a:off x="228600" y="4800600"/>
            <a:ext cx="8686800" cy="1631216"/>
          </a:xfrm>
          <a:prstGeom prst="rect">
            <a:avLst/>
          </a:prstGeom>
          <a:noFill/>
        </p:spPr>
        <p:txBody>
          <a:bodyPr wrap="square" rtlCol="0">
            <a:spAutoFit/>
          </a:bodyPr>
          <a:lstStyle/>
          <a:p>
            <a:r>
              <a:rPr lang="en-US" sz="2000" b="1" dirty="0" smtClean="0">
                <a:latin typeface="Georgia" pitchFamily="18" charset="0"/>
              </a:rPr>
              <a:t>You should be able to</a:t>
            </a:r>
          </a:p>
          <a:p>
            <a:pPr marL="342900" indent="-342900">
              <a:buFont typeface="Arial" pitchFamily="34" charset="0"/>
              <a:buChar char="•"/>
            </a:pPr>
            <a:r>
              <a:rPr lang="en-US" sz="2000" dirty="0" smtClean="0">
                <a:latin typeface="Georgia" pitchFamily="18" charset="0"/>
              </a:rPr>
              <a:t>Describe a continuous curriculum improvement process</a:t>
            </a:r>
          </a:p>
          <a:p>
            <a:pPr marL="342900" indent="-342900">
              <a:buFont typeface="Arial" pitchFamily="34" charset="0"/>
              <a:buChar char="•"/>
            </a:pPr>
            <a:r>
              <a:rPr lang="en-US" sz="2000" dirty="0" smtClean="0">
                <a:latin typeface="Georgia" pitchFamily="18" charset="0"/>
              </a:rPr>
              <a:t>Utilize the elements of a continuous improvement process to </a:t>
            </a:r>
          </a:p>
          <a:p>
            <a:pPr marL="800100" lvl="1" indent="-342900">
              <a:buFont typeface="Arial" pitchFamily="34" charset="0"/>
              <a:buChar char="•"/>
            </a:pPr>
            <a:r>
              <a:rPr lang="en-US" sz="2000" dirty="0" smtClean="0">
                <a:latin typeface="Georgia" pitchFamily="18" charset="0"/>
              </a:rPr>
              <a:t>Begin to develop an action plan </a:t>
            </a:r>
          </a:p>
          <a:p>
            <a:pPr marL="800100" lvl="1" indent="-342900">
              <a:buFont typeface="Arial" pitchFamily="34" charset="0"/>
              <a:buChar char="•"/>
            </a:pPr>
            <a:r>
              <a:rPr lang="en-US" sz="2000" dirty="0" smtClean="0">
                <a:latin typeface="Georgia" pitchFamily="18" charset="0"/>
              </a:rPr>
              <a:t>Implement continuous improvement</a:t>
            </a:r>
            <a:endParaRPr lang="en-US" sz="2000" dirty="0">
              <a:latin typeface="Georgia" pitchFamily="18" charset="0"/>
            </a:endParaRPr>
          </a:p>
        </p:txBody>
      </p:sp>
    </p:spTree>
    <p:extLst>
      <p:ext uri="{BB962C8B-B14F-4D97-AF65-F5344CB8AC3E}">
        <p14:creationId xmlns:p14="http://schemas.microsoft.com/office/powerpoint/2010/main" val="2192790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81561893"/>
              </p:ext>
            </p:extLst>
          </p:nvPr>
        </p:nvGraphicFramePr>
        <p:xfrm>
          <a:off x="304800" y="741400"/>
          <a:ext cx="8763000" cy="611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90212" y="232570"/>
            <a:ext cx="2476788" cy="1138773"/>
          </a:xfrm>
          <a:prstGeom prst="rect">
            <a:avLst/>
          </a:prstGeom>
          <a:solidFill>
            <a:srgbClr val="00B0F0"/>
          </a:solidFill>
        </p:spPr>
        <p:txBody>
          <a:bodyPr wrap="square" rtlCol="0">
            <a:spAutoFit/>
          </a:bodyPr>
          <a:lstStyle/>
          <a:p>
            <a:r>
              <a:rPr lang="en-US" sz="2000" b="1" dirty="0" smtClean="0"/>
              <a:t>Domains of Learning</a:t>
            </a:r>
          </a:p>
          <a:p>
            <a:pPr lvl="0"/>
            <a:endParaRPr lang="en-US" sz="800" dirty="0" smtClean="0">
              <a:latin typeface="Arial" charset="0"/>
              <a:cs typeface="Arial" charset="0"/>
            </a:endParaRPr>
          </a:p>
          <a:p>
            <a:pPr lvl="0"/>
            <a:r>
              <a:rPr lang="en-US" sz="800" dirty="0" smtClean="0">
                <a:latin typeface="Arial" charset="0"/>
                <a:cs typeface="Arial" charset="0"/>
              </a:rPr>
              <a:t>(Bloom</a:t>
            </a:r>
            <a:r>
              <a:rPr lang="en-US" sz="800" dirty="0">
                <a:latin typeface="Arial" charset="0"/>
                <a:cs typeface="Arial" charset="0"/>
              </a:rPr>
              <a:t>, B. S., </a:t>
            </a:r>
            <a:r>
              <a:rPr lang="en-US" sz="800" dirty="0" err="1">
                <a:latin typeface="Arial" charset="0"/>
                <a:cs typeface="Arial" charset="0"/>
              </a:rPr>
              <a:t>Engelhart</a:t>
            </a:r>
            <a:r>
              <a:rPr lang="en-US" sz="800" dirty="0">
                <a:latin typeface="Arial" charset="0"/>
                <a:cs typeface="Arial" charset="0"/>
              </a:rPr>
              <a:t>, M. D., </a:t>
            </a:r>
            <a:r>
              <a:rPr lang="en-US" sz="800" dirty="0" err="1">
                <a:latin typeface="Arial" charset="0"/>
                <a:cs typeface="Arial" charset="0"/>
              </a:rPr>
              <a:t>Furst</a:t>
            </a:r>
            <a:r>
              <a:rPr lang="en-US" sz="800" dirty="0">
                <a:latin typeface="Arial" charset="0"/>
                <a:cs typeface="Arial" charset="0"/>
              </a:rPr>
              <a:t>, E. J., Hill, W. H., &amp; </a:t>
            </a:r>
            <a:r>
              <a:rPr lang="en-US" sz="800" dirty="0" err="1">
                <a:latin typeface="Arial" charset="0"/>
                <a:cs typeface="Arial" charset="0"/>
              </a:rPr>
              <a:t>Krathwohl</a:t>
            </a:r>
            <a:r>
              <a:rPr lang="en-US" sz="800" dirty="0">
                <a:latin typeface="Arial" charset="0"/>
                <a:cs typeface="Arial" charset="0"/>
              </a:rPr>
              <a:t>, D. R. (1956). Taxonomy of educational objectives: the classification of educational goals; Handbook I: Cognitive Domain New York, Longmans, Green, 1956. </a:t>
            </a:r>
            <a:r>
              <a:rPr lang="en-US" sz="800" dirty="0" smtClean="0">
                <a:latin typeface="Arial" charset="0"/>
                <a:cs typeface="Arial" charset="0"/>
              </a:rPr>
              <a:t>)</a:t>
            </a:r>
            <a:endParaRPr lang="en-US" sz="800" dirty="0">
              <a:latin typeface="Arial" charset="0"/>
              <a:cs typeface="Arial" charset="0"/>
            </a:endParaRPr>
          </a:p>
        </p:txBody>
      </p:sp>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3400" y="2743200"/>
            <a:ext cx="647700" cy="59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3886200"/>
            <a:ext cx="647700" cy="58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8456" y="3810000"/>
            <a:ext cx="679544" cy="58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061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81202" y="726217"/>
            <a:ext cx="4038600" cy="461665"/>
          </a:xfrm>
          <a:prstGeom prst="rect">
            <a:avLst/>
          </a:prstGeom>
          <a:noFill/>
        </p:spPr>
        <p:txBody>
          <a:bodyPr wrap="square" rtlCol="0">
            <a:spAutoFit/>
          </a:bodyPr>
          <a:lstStyle/>
          <a:p>
            <a:endParaRPr lang="en-US" sz="1200" dirty="0"/>
          </a:p>
          <a:p>
            <a:r>
              <a:rPr lang="en-US" sz="1200" dirty="0" smtClean="0"/>
              <a:t>.</a:t>
            </a:r>
            <a:endParaRPr lang="en-US" sz="1200" dirty="0"/>
          </a:p>
        </p:txBody>
      </p:sp>
      <p:grpSp>
        <p:nvGrpSpPr>
          <p:cNvPr id="18" name="Group 17"/>
          <p:cNvGrpSpPr/>
          <p:nvPr/>
        </p:nvGrpSpPr>
        <p:grpSpPr>
          <a:xfrm>
            <a:off x="77674" y="0"/>
            <a:ext cx="9066326" cy="6808052"/>
            <a:chOff x="0" y="-5862"/>
            <a:chExt cx="6129754" cy="4074135"/>
          </a:xfrm>
        </p:grpSpPr>
        <p:graphicFrame>
          <p:nvGraphicFramePr>
            <p:cNvPr id="4" name="Diagram 3"/>
            <p:cNvGraphicFramePr/>
            <p:nvPr>
              <p:extLst>
                <p:ext uri="{D42A27DB-BD31-4B8C-83A1-F6EECF244321}">
                  <p14:modId xmlns:p14="http://schemas.microsoft.com/office/powerpoint/2010/main" val="3363557460"/>
                </p:ext>
              </p:extLst>
            </p:nvPr>
          </p:nvGraphicFramePr>
          <p:xfrm>
            <a:off x="0" y="42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52754" y="28546"/>
              <a:ext cx="2004646" cy="530239"/>
            </a:xfrm>
            <a:prstGeom prst="rect">
              <a:avLst/>
            </a:prstGeom>
            <a:solidFill>
              <a:schemeClr val="accent1"/>
            </a:solidFill>
          </p:spPr>
          <p:txBody>
            <a:bodyPr wrap="square" rtlCol="0">
              <a:spAutoFit/>
            </a:bodyPr>
            <a:lstStyle/>
            <a:p>
              <a:r>
                <a:rPr lang="en-US" sz="2000" b="1" dirty="0"/>
                <a:t>Cognitive </a:t>
              </a:r>
              <a:r>
                <a:rPr lang="en-US" sz="2000" b="1" dirty="0" smtClean="0"/>
                <a:t>Domain</a:t>
              </a:r>
            </a:p>
            <a:p>
              <a:r>
                <a:rPr lang="en-US" sz="1600" dirty="0" smtClean="0"/>
                <a:t>knowledge &amp; development </a:t>
              </a:r>
              <a:r>
                <a:rPr lang="en-US" sz="1600" dirty="0"/>
                <a:t>of intellectual </a:t>
              </a:r>
              <a:r>
                <a:rPr lang="en-US" sz="1600" dirty="0" smtClean="0"/>
                <a:t>skills</a:t>
              </a:r>
            </a:p>
          </p:txBody>
        </p:sp>
        <p:sp>
          <p:nvSpPr>
            <p:cNvPr id="17" name="Rectangle 16"/>
            <p:cNvSpPr/>
            <p:nvPr/>
          </p:nvSpPr>
          <p:spPr>
            <a:xfrm rot="5400000">
              <a:off x="3982670" y="1891516"/>
              <a:ext cx="4044462" cy="249706"/>
            </a:xfrm>
            <a:prstGeom prst="rect">
              <a:avLst/>
            </a:prstGeom>
          </p:spPr>
          <p:txBody>
            <a:bodyPr wrap="square">
              <a:spAutoFit/>
            </a:bodyPr>
            <a:lstStyle/>
            <a:p>
              <a:r>
                <a:rPr lang="en-US" sz="900" dirty="0"/>
                <a:t>Anderson, L. &amp; </a:t>
              </a:r>
              <a:r>
                <a:rPr lang="en-US" sz="900" dirty="0" err="1"/>
                <a:t>Krathwohl</a:t>
              </a:r>
              <a:r>
                <a:rPr lang="en-US" sz="900" dirty="0"/>
                <a:t>, D. A. (2001) Taxonomy for Learning, Teaching and Assessing: A Revision of Bloom's Taxonomy of Educational Objectives New York: Longman</a:t>
              </a:r>
            </a:p>
          </p:txBody>
        </p:sp>
      </p:grpSp>
    </p:spTree>
    <p:extLst>
      <p:ext uri="{BB962C8B-B14F-4D97-AF65-F5344CB8AC3E}">
        <p14:creationId xmlns:p14="http://schemas.microsoft.com/office/powerpoint/2010/main" val="24587677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62222"/>
            <a:ext cx="9067800" cy="6795778"/>
            <a:chOff x="304800" y="2844961"/>
            <a:chExt cx="6096000" cy="4064000"/>
          </a:xfrm>
          <a:solidFill>
            <a:schemeClr val="accent1">
              <a:lumMod val="40000"/>
              <a:lumOff val="60000"/>
            </a:schemeClr>
          </a:solidFill>
        </p:grpSpPr>
        <p:graphicFrame>
          <p:nvGraphicFramePr>
            <p:cNvPr id="5" name="Diagram 4"/>
            <p:cNvGraphicFramePr/>
            <p:nvPr>
              <p:extLst>
                <p:ext uri="{D42A27DB-BD31-4B8C-83A1-F6EECF244321}">
                  <p14:modId xmlns:p14="http://schemas.microsoft.com/office/powerpoint/2010/main" val="1388133875"/>
                </p:ext>
              </p:extLst>
            </p:nvPr>
          </p:nvGraphicFramePr>
          <p:xfrm>
            <a:off x="304800" y="284496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4800" y="2885182"/>
              <a:ext cx="2004646" cy="536365"/>
            </a:xfrm>
            <a:prstGeom prst="rect">
              <a:avLst/>
            </a:prstGeom>
            <a:grpFill/>
          </p:spPr>
          <p:txBody>
            <a:bodyPr wrap="square" rtlCol="0">
              <a:spAutoFit/>
            </a:bodyPr>
            <a:lstStyle/>
            <a:p>
              <a:r>
                <a:rPr lang="en-US" sz="2000" b="1" dirty="0" smtClean="0"/>
                <a:t>Psychomotor Domain</a:t>
              </a:r>
            </a:p>
            <a:p>
              <a:r>
                <a:rPr lang="en-US" sz="1600" dirty="0" smtClean="0"/>
                <a:t>physical </a:t>
              </a:r>
              <a:r>
                <a:rPr lang="en-US" sz="1600" dirty="0"/>
                <a:t>movement, </a:t>
              </a:r>
              <a:r>
                <a:rPr lang="en-US" sz="1600" dirty="0" smtClean="0"/>
                <a:t>coordination &amp; use </a:t>
              </a:r>
              <a:r>
                <a:rPr lang="en-US" sz="1600" dirty="0"/>
                <a:t>of </a:t>
              </a:r>
              <a:r>
                <a:rPr lang="en-US" sz="1600" dirty="0" smtClean="0"/>
                <a:t>motor skills</a:t>
              </a:r>
            </a:p>
          </p:txBody>
        </p:sp>
        <p:sp>
          <p:nvSpPr>
            <p:cNvPr id="7" name="Rectangle 6"/>
            <p:cNvSpPr/>
            <p:nvPr/>
          </p:nvSpPr>
          <p:spPr>
            <a:xfrm rot="5400000">
              <a:off x="4275000" y="4789292"/>
              <a:ext cx="4044462" cy="155799"/>
            </a:xfrm>
            <a:prstGeom prst="rect">
              <a:avLst/>
            </a:prstGeom>
            <a:grpFill/>
          </p:spPr>
          <p:txBody>
            <a:bodyPr wrap="square">
              <a:spAutoFit/>
            </a:bodyPr>
            <a:lstStyle/>
            <a:p>
              <a:r>
                <a:rPr lang="en-US" sz="900" dirty="0"/>
                <a:t>Simpson, E.J. (1972) The Classification of Educational Objectives in the Psychomotor Domain Washington DC: </a:t>
              </a:r>
              <a:r>
                <a:rPr lang="en-US" sz="900" dirty="0" err="1"/>
                <a:t>Gryphon</a:t>
              </a:r>
              <a:r>
                <a:rPr lang="en-US" sz="900" dirty="0"/>
                <a:t> House</a:t>
              </a:r>
            </a:p>
          </p:txBody>
        </p:sp>
      </p:grpSp>
    </p:spTree>
    <p:extLst>
      <p:ext uri="{BB962C8B-B14F-4D97-AF65-F5344CB8AC3E}">
        <p14:creationId xmlns:p14="http://schemas.microsoft.com/office/powerpoint/2010/main" val="2479603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99826418"/>
              </p:ext>
            </p:extLst>
          </p:nvPr>
        </p:nvGraphicFramePr>
        <p:xfrm>
          <a:off x="76200" y="75355"/>
          <a:ext cx="9025282" cy="6706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rot="5400000">
            <a:off x="5646844" y="3127823"/>
            <a:ext cx="6624980" cy="369332"/>
          </a:xfrm>
          <a:prstGeom prst="rect">
            <a:avLst/>
          </a:prstGeom>
        </p:spPr>
        <p:txBody>
          <a:bodyPr wrap="square">
            <a:spAutoFit/>
          </a:bodyPr>
          <a:lstStyle/>
          <a:p>
            <a:r>
              <a:rPr lang="en-US" sz="900" dirty="0" err="1"/>
              <a:t>Krathwohl</a:t>
            </a:r>
            <a:r>
              <a:rPr lang="en-US" sz="900" dirty="0"/>
              <a:t>, D. R., Bloom, B. S., &amp; </a:t>
            </a:r>
            <a:r>
              <a:rPr lang="en-US" sz="900" dirty="0" err="1"/>
              <a:t>Masia</a:t>
            </a:r>
            <a:r>
              <a:rPr lang="en-US" sz="900" dirty="0"/>
              <a:t>, B. B. (1973). Taxonomy of Educational Objectives, the Classification of Educational Goals. Handbook II: Affective Domain. New York: David McKay Co., Inc. </a:t>
            </a:r>
          </a:p>
        </p:txBody>
      </p:sp>
      <p:sp>
        <p:nvSpPr>
          <p:cNvPr id="7" name="TextBox 6"/>
          <p:cNvSpPr txBox="1"/>
          <p:nvPr/>
        </p:nvSpPr>
        <p:spPr>
          <a:xfrm>
            <a:off x="190212" y="232570"/>
            <a:ext cx="3086388" cy="1138773"/>
          </a:xfrm>
          <a:prstGeom prst="rect">
            <a:avLst/>
          </a:prstGeom>
          <a:solidFill>
            <a:schemeClr val="accent5">
              <a:lumMod val="60000"/>
              <a:lumOff val="40000"/>
            </a:schemeClr>
          </a:solidFill>
        </p:spPr>
        <p:txBody>
          <a:bodyPr wrap="square" rtlCol="0">
            <a:spAutoFit/>
          </a:bodyPr>
          <a:lstStyle/>
          <a:p>
            <a:r>
              <a:rPr lang="en-US" sz="2000" b="1" dirty="0"/>
              <a:t>Affective </a:t>
            </a:r>
            <a:r>
              <a:rPr lang="en-US" sz="2000" b="1" dirty="0" smtClean="0"/>
              <a:t>Domain </a:t>
            </a:r>
          </a:p>
          <a:p>
            <a:r>
              <a:rPr lang="en-US" sz="1600" dirty="0"/>
              <a:t>E</a:t>
            </a:r>
            <a:r>
              <a:rPr lang="en-US" sz="1600" dirty="0" smtClean="0"/>
              <a:t>motions-based, including </a:t>
            </a:r>
            <a:r>
              <a:rPr lang="en-US" sz="1600" dirty="0"/>
              <a:t>values, motivations, attitudes </a:t>
            </a:r>
            <a:r>
              <a:rPr lang="en-US" sz="1600" dirty="0" smtClean="0"/>
              <a:t>&amp; habits </a:t>
            </a:r>
            <a:r>
              <a:rPr lang="en-US" sz="1600" dirty="0"/>
              <a:t>of </a:t>
            </a:r>
            <a:r>
              <a:rPr lang="en-US" sz="1600" dirty="0" smtClean="0"/>
              <a:t>mind</a:t>
            </a:r>
            <a:endParaRPr lang="en-US" sz="1600" dirty="0"/>
          </a:p>
        </p:txBody>
      </p:sp>
    </p:spTree>
    <p:extLst>
      <p:ext uri="{BB962C8B-B14F-4D97-AF65-F5344CB8AC3E}">
        <p14:creationId xmlns:p14="http://schemas.microsoft.com/office/powerpoint/2010/main" val="40310723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5781209"/>
              </p:ext>
            </p:extLst>
          </p:nvPr>
        </p:nvGraphicFramePr>
        <p:xfrm>
          <a:off x="304800" y="741400"/>
          <a:ext cx="8763000" cy="611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oup 24"/>
          <p:cNvGrpSpPr/>
          <p:nvPr/>
        </p:nvGrpSpPr>
        <p:grpSpPr>
          <a:xfrm>
            <a:off x="2941547" y="1056830"/>
            <a:ext cx="6050053" cy="5115369"/>
            <a:chOff x="2941547" y="1056830"/>
            <a:chExt cx="6050053" cy="5115369"/>
          </a:xfrm>
        </p:grpSpPr>
        <p:grpSp>
          <p:nvGrpSpPr>
            <p:cNvPr id="11" name="Group 10"/>
            <p:cNvGrpSpPr/>
            <p:nvPr/>
          </p:nvGrpSpPr>
          <p:grpSpPr>
            <a:xfrm>
              <a:off x="2941547" y="3251881"/>
              <a:ext cx="3586863" cy="2920318"/>
              <a:chOff x="2941547" y="3250819"/>
              <a:chExt cx="3586863" cy="2836230"/>
            </a:xfrm>
          </p:grpSpPr>
          <p:sp>
            <p:nvSpPr>
              <p:cNvPr id="7" name="Oval 6"/>
              <p:cNvSpPr/>
              <p:nvPr/>
            </p:nvSpPr>
            <p:spPr>
              <a:xfrm rot="1533175">
                <a:off x="2941547" y="3250819"/>
                <a:ext cx="1911992" cy="924429"/>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994464">
                <a:off x="4065716" y="3351281"/>
                <a:ext cx="2462694" cy="94555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200000">
                <a:off x="3488236" y="4317484"/>
                <a:ext cx="2374758" cy="1164371"/>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Line Callout 1 (Border and Accent Bar) 11"/>
            <p:cNvSpPr/>
            <p:nvPr/>
          </p:nvSpPr>
          <p:spPr>
            <a:xfrm>
              <a:off x="7086600" y="1056830"/>
              <a:ext cx="1905000" cy="1356440"/>
            </a:xfrm>
            <a:prstGeom prst="accentBorderCallout1">
              <a:avLst>
                <a:gd name="adj1" fmla="val 18750"/>
                <a:gd name="adj2" fmla="val -8333"/>
                <a:gd name="adj3" fmla="val 230313"/>
                <a:gd name="adj4" fmla="val -137805"/>
              </a:avLst>
            </a:prstGeom>
            <a:solidFill>
              <a:srgbClr val="FF0000">
                <a:alpha val="67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Curriculum ‘Sweet </a:t>
              </a:r>
              <a:r>
                <a:rPr lang="en-US" sz="2400" b="1" dirty="0">
                  <a:solidFill>
                    <a:schemeClr val="tx1"/>
                  </a:solidFill>
                  <a:effectLst>
                    <a:outerShdw blurRad="38100" dist="38100" dir="2700000" algn="tl">
                      <a:srgbClr val="000000">
                        <a:alpha val="43137"/>
                      </a:srgbClr>
                    </a:outerShdw>
                  </a:effectLst>
                </a:rPr>
                <a:t>S</a:t>
              </a:r>
              <a:r>
                <a:rPr lang="en-US" sz="2400" b="1" dirty="0" smtClean="0">
                  <a:solidFill>
                    <a:schemeClr val="tx1"/>
                  </a:solidFill>
                  <a:effectLst>
                    <a:outerShdw blurRad="38100" dist="38100" dir="2700000" algn="tl">
                      <a:srgbClr val="000000">
                        <a:alpha val="43137"/>
                      </a:srgbClr>
                    </a:outerShdw>
                  </a:effectLst>
                </a:rPr>
                <a:t>pot’</a:t>
              </a:r>
              <a:endParaRPr lang="en-US" sz="2400" b="1" dirty="0">
                <a:solidFill>
                  <a:schemeClr val="tx1"/>
                </a:solidFill>
                <a:effectLst>
                  <a:outerShdw blurRad="38100" dist="38100" dir="2700000" algn="tl">
                    <a:srgbClr val="000000">
                      <a:alpha val="43137"/>
                    </a:srgbClr>
                  </a:outerShdw>
                </a:effectLst>
              </a:endParaRPr>
            </a:p>
          </p:txBody>
        </p:sp>
      </p:grpSp>
      <p:sp>
        <p:nvSpPr>
          <p:cNvPr id="13" name="TextBox 12"/>
          <p:cNvSpPr txBox="1"/>
          <p:nvPr/>
        </p:nvSpPr>
        <p:spPr>
          <a:xfrm>
            <a:off x="190212" y="232570"/>
            <a:ext cx="2476788" cy="1138773"/>
          </a:xfrm>
          <a:prstGeom prst="rect">
            <a:avLst/>
          </a:prstGeom>
          <a:solidFill>
            <a:srgbClr val="00B0F0"/>
          </a:solidFill>
        </p:spPr>
        <p:txBody>
          <a:bodyPr wrap="square" rtlCol="0">
            <a:spAutoFit/>
          </a:bodyPr>
          <a:lstStyle/>
          <a:p>
            <a:r>
              <a:rPr lang="en-US" sz="2000" b="1" dirty="0" smtClean="0"/>
              <a:t>Domains of Learning</a:t>
            </a:r>
          </a:p>
          <a:p>
            <a:pPr lvl="0"/>
            <a:endParaRPr lang="en-US" sz="800" dirty="0" smtClean="0">
              <a:latin typeface="Arial" charset="0"/>
              <a:cs typeface="Arial" charset="0"/>
            </a:endParaRPr>
          </a:p>
          <a:p>
            <a:pPr lvl="0"/>
            <a:r>
              <a:rPr lang="en-US" sz="800" dirty="0" smtClean="0">
                <a:latin typeface="Arial" charset="0"/>
                <a:cs typeface="Arial" charset="0"/>
              </a:rPr>
              <a:t>(Bloom</a:t>
            </a:r>
            <a:r>
              <a:rPr lang="en-US" sz="800" dirty="0">
                <a:latin typeface="Arial" charset="0"/>
                <a:cs typeface="Arial" charset="0"/>
              </a:rPr>
              <a:t>, B. S., </a:t>
            </a:r>
            <a:r>
              <a:rPr lang="en-US" sz="800" dirty="0" err="1">
                <a:latin typeface="Arial" charset="0"/>
                <a:cs typeface="Arial" charset="0"/>
              </a:rPr>
              <a:t>Engelhart</a:t>
            </a:r>
            <a:r>
              <a:rPr lang="en-US" sz="800" dirty="0">
                <a:latin typeface="Arial" charset="0"/>
                <a:cs typeface="Arial" charset="0"/>
              </a:rPr>
              <a:t>, M. D., </a:t>
            </a:r>
            <a:r>
              <a:rPr lang="en-US" sz="800" dirty="0" err="1">
                <a:latin typeface="Arial" charset="0"/>
                <a:cs typeface="Arial" charset="0"/>
              </a:rPr>
              <a:t>Furst</a:t>
            </a:r>
            <a:r>
              <a:rPr lang="en-US" sz="800" dirty="0">
                <a:latin typeface="Arial" charset="0"/>
                <a:cs typeface="Arial" charset="0"/>
              </a:rPr>
              <a:t>, E. J., Hill, W. H., &amp; </a:t>
            </a:r>
            <a:r>
              <a:rPr lang="en-US" sz="800" dirty="0" err="1">
                <a:latin typeface="Arial" charset="0"/>
                <a:cs typeface="Arial" charset="0"/>
              </a:rPr>
              <a:t>Krathwohl</a:t>
            </a:r>
            <a:r>
              <a:rPr lang="en-US" sz="800" dirty="0">
                <a:latin typeface="Arial" charset="0"/>
                <a:cs typeface="Arial" charset="0"/>
              </a:rPr>
              <a:t>, D. R. (1956). Taxonomy of educational objectives: the classification of educational goals; Handbook I: Cognitive Domain New York, Longmans, Green, 1956. </a:t>
            </a:r>
            <a:r>
              <a:rPr lang="en-US" sz="800" dirty="0" smtClean="0">
                <a:latin typeface="Arial" charset="0"/>
                <a:cs typeface="Arial" charset="0"/>
              </a:rPr>
              <a:t>)</a:t>
            </a:r>
            <a:endParaRPr lang="en-US" sz="800" dirty="0">
              <a:latin typeface="Arial" charset="0"/>
              <a:cs typeface="Arial" charset="0"/>
            </a:endParaRPr>
          </a:p>
        </p:txBody>
      </p:sp>
    </p:spTree>
    <p:extLst>
      <p:ext uri="{BB962C8B-B14F-4D97-AF65-F5344CB8AC3E}">
        <p14:creationId xmlns:p14="http://schemas.microsoft.com/office/powerpoint/2010/main" val="2967785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990601"/>
            <a:ext cx="3962399" cy="4290285"/>
            <a:chOff x="148446" y="1981200"/>
            <a:chExt cx="4474298" cy="4359187"/>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5" y="1981200"/>
              <a:ext cx="4382392" cy="3986601"/>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446" y="5996396"/>
              <a:ext cx="4474298" cy="343991"/>
            </a:xfrm>
            <a:prstGeom prst="rect">
              <a:avLst/>
            </a:prstGeom>
            <a:noFill/>
            <a:ln>
              <a:noFill/>
            </a:ln>
            <a:scene3d>
              <a:camera prst="orthographicFront"/>
              <a:lightRig rig="threePt" dir="t"/>
            </a:scene3d>
            <a:sp3d>
              <a:bevelT/>
            </a:sp3d>
          </p:spPr>
          <p:txBody>
            <a:bodyPr wrap="square" rtlCol="0">
              <a:spAutoFit/>
            </a:bodyPr>
            <a:lstStyle/>
            <a:p>
              <a:r>
                <a:rPr lang="en-US" sz="800" dirty="0" smtClean="0"/>
                <a:t>From “A </a:t>
              </a:r>
              <a:r>
                <a:rPr lang="en-US" sz="800" dirty="0"/>
                <a:t>Self-Directed Guide to </a:t>
              </a:r>
              <a:r>
                <a:rPr lang="en-US" sz="800" dirty="0" smtClean="0"/>
                <a:t>Designing </a:t>
              </a:r>
              <a:r>
                <a:rPr lang="en-US" sz="800" dirty="0"/>
                <a:t>Courses for Significant </a:t>
              </a:r>
              <a:r>
                <a:rPr lang="en-US" sz="800" dirty="0" smtClean="0"/>
                <a:t>Learning” L</a:t>
              </a:r>
              <a:r>
                <a:rPr lang="en-US" sz="800" dirty="0"/>
                <a:t>. Dee Fink</a:t>
              </a:r>
              <a:r>
                <a:rPr lang="en-US" sz="800" dirty="0" smtClean="0"/>
                <a:t>, PhD. http</a:t>
              </a:r>
              <a:r>
                <a:rPr lang="en-US" sz="800" dirty="0"/>
                <a:t>://www.deefinkandassociates.com/GuidetoCourseDesignAug05.pdf</a:t>
              </a:r>
            </a:p>
          </p:txBody>
        </p:sp>
      </p:grpSp>
      <p:sp>
        <p:nvSpPr>
          <p:cNvPr id="6" name="Rectangle 5"/>
          <p:cNvSpPr/>
          <p:nvPr/>
        </p:nvSpPr>
        <p:spPr>
          <a:xfrm>
            <a:off x="4648200" y="1447800"/>
            <a:ext cx="4267200" cy="2585323"/>
          </a:xfrm>
          <a:prstGeom prst="rect">
            <a:avLst/>
          </a:prstGeom>
          <a:solidFill>
            <a:schemeClr val="bg1"/>
          </a:solidFill>
          <a:ln>
            <a:solidFill>
              <a:schemeClr val="accent1">
                <a:lumMod val="50000"/>
              </a:schemeClr>
            </a:solidFill>
          </a:ln>
          <a:scene3d>
            <a:camera prst="orthographicFront"/>
            <a:lightRig rig="threePt" dir="t"/>
          </a:scene3d>
          <a:sp3d>
            <a:bevelT/>
          </a:sp3d>
        </p:spPr>
        <p:txBody>
          <a:bodyPr wrap="square">
            <a:spAutoFit/>
          </a:bodyPr>
          <a:lstStyle/>
          <a:p>
            <a:r>
              <a:rPr lang="en-US" sz="1600" b="1" dirty="0" smtClean="0"/>
              <a:t>Structure </a:t>
            </a:r>
            <a:r>
              <a:rPr lang="en-US" sz="1600" b="1" dirty="0"/>
              <a:t>of Observed Learning Outcome</a:t>
            </a:r>
            <a:r>
              <a:rPr lang="en-US" sz="1600" dirty="0"/>
              <a:t> (</a:t>
            </a:r>
            <a:r>
              <a:rPr lang="en-US" sz="1600" b="1" dirty="0"/>
              <a:t>SOLO</a:t>
            </a:r>
            <a:r>
              <a:rPr lang="en-US" sz="1600" dirty="0"/>
              <a:t>) </a:t>
            </a:r>
            <a:endParaRPr lang="en-US" sz="1600" dirty="0" smtClean="0"/>
          </a:p>
          <a:p>
            <a:r>
              <a:rPr lang="en-US" sz="1400" dirty="0" smtClean="0"/>
              <a:t>describes </a:t>
            </a:r>
            <a:r>
              <a:rPr lang="en-US" sz="1400" dirty="0"/>
              <a:t>levels of increasing complexity in student's understanding of </a:t>
            </a:r>
            <a:r>
              <a:rPr lang="en-US" sz="1400" dirty="0" smtClean="0"/>
              <a:t>subjects</a:t>
            </a:r>
            <a:endParaRPr lang="en-US" sz="1400" dirty="0"/>
          </a:p>
          <a:p>
            <a:endParaRPr lang="en-US" sz="1600" dirty="0"/>
          </a:p>
          <a:p>
            <a:pPr marL="342900" indent="-342900">
              <a:buFont typeface="+mj-lt"/>
              <a:buAutoNum type="arabicPeriod"/>
            </a:pPr>
            <a:r>
              <a:rPr lang="en-US" sz="1400" dirty="0" smtClean="0"/>
              <a:t>Pre-structural</a:t>
            </a:r>
            <a:endParaRPr lang="en-US" sz="1400" dirty="0"/>
          </a:p>
          <a:p>
            <a:pPr marL="342900" indent="-342900">
              <a:buFont typeface="+mj-lt"/>
              <a:buAutoNum type="arabicPeriod"/>
            </a:pPr>
            <a:r>
              <a:rPr lang="en-US" sz="1400" dirty="0" err="1" smtClean="0"/>
              <a:t>Uni</a:t>
            </a:r>
            <a:r>
              <a:rPr lang="en-US" sz="1400" dirty="0" smtClean="0"/>
              <a:t>-structural</a:t>
            </a:r>
            <a:endParaRPr lang="en-US" sz="1400" dirty="0"/>
          </a:p>
          <a:p>
            <a:pPr marL="342900" indent="-342900">
              <a:buFont typeface="+mj-lt"/>
              <a:buAutoNum type="arabicPeriod"/>
            </a:pPr>
            <a:r>
              <a:rPr lang="en-US" sz="1400" dirty="0"/>
              <a:t>Multi-structural </a:t>
            </a:r>
            <a:endParaRPr lang="en-US" sz="1400" dirty="0" smtClean="0"/>
          </a:p>
          <a:p>
            <a:pPr marL="342900" indent="-342900">
              <a:buFont typeface="+mj-lt"/>
              <a:buAutoNum type="arabicPeriod"/>
            </a:pPr>
            <a:r>
              <a:rPr lang="en-US" sz="1400" dirty="0" smtClean="0"/>
              <a:t>Relational </a:t>
            </a:r>
            <a:endParaRPr lang="en-US" sz="1400" dirty="0"/>
          </a:p>
          <a:p>
            <a:pPr marL="342900" indent="-342900">
              <a:buFont typeface="+mj-lt"/>
              <a:buAutoNum type="arabicPeriod"/>
            </a:pPr>
            <a:r>
              <a:rPr lang="en-US" sz="1400" dirty="0"/>
              <a:t>Extended </a:t>
            </a:r>
            <a:r>
              <a:rPr lang="en-US" sz="1400" dirty="0" smtClean="0"/>
              <a:t>abstract</a:t>
            </a:r>
            <a:endParaRPr lang="en-US" sz="1600" dirty="0" smtClean="0"/>
          </a:p>
          <a:p>
            <a:endParaRPr lang="en-US" sz="1600" dirty="0" smtClean="0"/>
          </a:p>
          <a:p>
            <a:r>
              <a:rPr lang="en-US" sz="800" dirty="0" smtClean="0"/>
              <a:t>Proposed by: John </a:t>
            </a:r>
            <a:r>
              <a:rPr lang="en-US" sz="800" dirty="0"/>
              <a:t>B. Biggs </a:t>
            </a:r>
            <a:r>
              <a:rPr lang="en-US" sz="800" dirty="0" smtClean="0"/>
              <a:t>&amp;K</a:t>
            </a:r>
            <a:r>
              <a:rPr lang="en-US" sz="800" dirty="0"/>
              <a:t>. </a:t>
            </a:r>
            <a:r>
              <a:rPr lang="en-US" sz="800" dirty="0" smtClean="0"/>
              <a:t>Collis. </a:t>
            </a:r>
            <a:br>
              <a:rPr lang="en-US" sz="800" dirty="0" smtClean="0"/>
            </a:br>
            <a:r>
              <a:rPr lang="en-US" sz="800" dirty="0" smtClean="0"/>
              <a:t>Atherton, J</a:t>
            </a:r>
            <a:r>
              <a:rPr lang="en-US" sz="800" dirty="0"/>
              <a:t>. S. (2005) Learning and Teaching: SOLO </a:t>
            </a:r>
            <a:r>
              <a:rPr lang="en-US" sz="800" dirty="0" smtClean="0"/>
              <a:t>taxonomy</a:t>
            </a:r>
            <a:endParaRPr lang="en-US" sz="800" dirty="0"/>
          </a:p>
        </p:txBody>
      </p:sp>
      <p:sp>
        <p:nvSpPr>
          <p:cNvPr id="8" name="TextBox 7"/>
          <p:cNvSpPr txBox="1"/>
          <p:nvPr/>
        </p:nvSpPr>
        <p:spPr>
          <a:xfrm>
            <a:off x="1" y="76200"/>
            <a:ext cx="9144000" cy="769441"/>
          </a:xfrm>
          <a:prstGeom prst="rect">
            <a:avLst/>
          </a:prstGeom>
          <a:noFill/>
        </p:spPr>
        <p:txBody>
          <a:bodyPr wrap="square" rtlCol="0">
            <a:spAutoFit/>
          </a:bodyPr>
          <a:lstStyle/>
          <a:p>
            <a:pPr algn="ctr"/>
            <a:r>
              <a:rPr lang="en-US" sz="4400" dirty="0" smtClean="0">
                <a:latin typeface="+mj-lt"/>
              </a:rPr>
              <a:t>Developing Indicators</a:t>
            </a:r>
            <a:endParaRPr lang="en-US" sz="4400" dirty="0">
              <a:latin typeface="+mj-lt"/>
            </a:endParaRPr>
          </a:p>
        </p:txBody>
      </p:sp>
      <p:sp>
        <p:nvSpPr>
          <p:cNvPr id="3" name="TextBox 2"/>
          <p:cNvSpPr txBox="1"/>
          <p:nvPr/>
        </p:nvSpPr>
        <p:spPr>
          <a:xfrm>
            <a:off x="228600" y="1018401"/>
            <a:ext cx="3733800" cy="276999"/>
          </a:xfrm>
          <a:prstGeom prst="rect">
            <a:avLst/>
          </a:prstGeom>
          <a:solidFill>
            <a:schemeClr val="bg1"/>
          </a:solidFill>
        </p:spPr>
        <p:txBody>
          <a:bodyPr wrap="square" rtlCol="0">
            <a:spAutoFit/>
          </a:bodyPr>
          <a:lstStyle/>
          <a:p>
            <a:pPr algn="ctr"/>
            <a:r>
              <a:rPr lang="en-US" sz="1200" b="1" dirty="0" smtClean="0"/>
              <a:t>Interactive Nature of Significant Learning</a:t>
            </a:r>
            <a:endParaRPr lang="en-US" sz="1200" b="1" dirty="0"/>
          </a:p>
        </p:txBody>
      </p:sp>
    </p:spTree>
    <p:extLst>
      <p:ext uri="{BB962C8B-B14F-4D97-AF65-F5344CB8AC3E}">
        <p14:creationId xmlns:p14="http://schemas.microsoft.com/office/powerpoint/2010/main" val="9616814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5263" cy="659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indent="0">
              <a:buNone/>
            </a:pPr>
            <a:fld id="{F30989E8-34F2-44D1-ACE2-991D69352F8B}" type="slidenum">
              <a:rPr lang="en-US" smtClean="0"/>
              <a:pPr marL="0" indent="0">
                <a:buNone/>
              </a:pPr>
              <a:t>26</a:t>
            </a:fld>
            <a:endParaRPr lang="en-US" dirty="0"/>
          </a:p>
        </p:txBody>
      </p:sp>
      <p:sp>
        <p:nvSpPr>
          <p:cNvPr id="4" name="TextBox 3"/>
          <p:cNvSpPr txBox="1"/>
          <p:nvPr/>
        </p:nvSpPr>
        <p:spPr>
          <a:xfrm>
            <a:off x="66675" y="6468070"/>
            <a:ext cx="4114800" cy="369332"/>
          </a:xfrm>
          <a:prstGeom prst="rect">
            <a:avLst/>
          </a:prstGeom>
          <a:solidFill>
            <a:schemeClr val="bg1"/>
          </a:solidFill>
        </p:spPr>
        <p:txBody>
          <a:bodyPr wrap="square" rtlCol="0">
            <a:spAutoFit/>
          </a:bodyPr>
          <a:lstStyle/>
          <a:p>
            <a:r>
              <a:rPr lang="en-US" dirty="0"/>
              <a:t>http://egad.engineering.queensu.ca/</a:t>
            </a:r>
          </a:p>
        </p:txBody>
      </p:sp>
    </p:spTree>
    <p:extLst>
      <p:ext uri="{BB962C8B-B14F-4D97-AF65-F5344CB8AC3E}">
        <p14:creationId xmlns:p14="http://schemas.microsoft.com/office/powerpoint/2010/main" val="2107376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 y="-76200"/>
            <a:ext cx="8999537" cy="748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1828800"/>
            <a:ext cx="3048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marL="0" indent="0">
              <a:buNone/>
            </a:pPr>
            <a:fld id="{F30989E8-34F2-44D1-ACE2-991D69352F8B}" type="slidenum">
              <a:rPr lang="en-US" smtClean="0"/>
              <a:pPr marL="0" indent="0">
                <a:buNone/>
              </a:pPr>
              <a:t>27</a:t>
            </a:fld>
            <a:endParaRPr lang="en-US" dirty="0"/>
          </a:p>
        </p:txBody>
      </p:sp>
    </p:spTree>
    <p:extLst>
      <p:ext uri="{BB962C8B-B14F-4D97-AF65-F5344CB8AC3E}">
        <p14:creationId xmlns:p14="http://schemas.microsoft.com/office/powerpoint/2010/main" val="90039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 y="-76200"/>
            <a:ext cx="8999537" cy="748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0486603">
            <a:off x="5863198" y="2298254"/>
            <a:ext cx="2422409" cy="400110"/>
          </a:xfrm>
          <a:prstGeom prst="rect">
            <a:avLst/>
          </a:prstGeom>
          <a:solidFill>
            <a:schemeClr val="bg1"/>
          </a:solidFill>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t>One method of many</a:t>
            </a:r>
            <a:endParaRPr lang="en-US" sz="2000" dirty="0"/>
          </a:p>
        </p:txBody>
      </p:sp>
      <p:cxnSp>
        <p:nvCxnSpPr>
          <p:cNvPr id="5" name="Straight Connector 4"/>
          <p:cNvCxnSpPr/>
          <p:nvPr/>
        </p:nvCxnSpPr>
        <p:spPr>
          <a:xfrm>
            <a:off x="2590800" y="2971800"/>
            <a:ext cx="3124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indent="0">
              <a:buNone/>
            </a:pPr>
            <a:fld id="{F30989E8-34F2-44D1-ACE2-991D69352F8B}" type="slidenum">
              <a:rPr lang="en-US" smtClean="0"/>
              <a:pPr marL="0" indent="0">
                <a:buNone/>
              </a:pPr>
              <a:t>28</a:t>
            </a:fld>
            <a:endParaRPr lang="en-US" dirty="0"/>
          </a:p>
        </p:txBody>
      </p:sp>
    </p:spTree>
    <p:extLst>
      <p:ext uri="{BB962C8B-B14F-4D97-AF65-F5344CB8AC3E}">
        <p14:creationId xmlns:p14="http://schemas.microsoft.com/office/powerpoint/2010/main" val="330683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067800" cy="769441"/>
          </a:xfrm>
          <a:prstGeom prst="rect">
            <a:avLst/>
          </a:prstGeom>
        </p:spPr>
        <p:txBody>
          <a:bodyPr wrap="square">
            <a:spAutoFit/>
          </a:bodyPr>
          <a:lstStyle/>
          <a:p>
            <a:pPr algn="ctr"/>
            <a:r>
              <a:rPr lang="en-US" sz="4400" dirty="0"/>
              <a:t>Curriculum </a:t>
            </a:r>
            <a:r>
              <a:rPr lang="en-US" sz="4400" dirty="0" smtClean="0"/>
              <a:t>Mapping</a:t>
            </a:r>
            <a:endParaRPr lang="en-US" sz="4400" dirty="0"/>
          </a:p>
        </p:txBody>
      </p:sp>
      <p:sp>
        <p:nvSpPr>
          <p:cNvPr id="5" name="Text Box 3"/>
          <p:cNvSpPr txBox="1">
            <a:spLocks noChangeArrowheads="1"/>
          </p:cNvSpPr>
          <p:nvPr/>
        </p:nvSpPr>
        <p:spPr bwMode="auto">
          <a:xfrm>
            <a:off x="1333500" y="1295400"/>
            <a:ext cx="2095500" cy="955675"/>
          </a:xfrm>
          <a:prstGeom prst="rect">
            <a:avLst/>
          </a:prstGeom>
          <a:noFill/>
          <a:ln w="9525">
            <a:solidFill>
              <a:schemeClr val="tx1"/>
            </a:solidFill>
            <a:miter lim="800000"/>
            <a:headEnd/>
            <a:tailEnd/>
          </a:ln>
          <a:effectLst/>
        </p:spPr>
        <p:txBody>
          <a:bodyPr wrap="none">
            <a:spAutoFit/>
          </a:bodyPr>
          <a:lstStyle/>
          <a:p>
            <a:pPr algn="ctr">
              <a:defRPr/>
            </a:pPr>
            <a:r>
              <a:rPr lang="en-US" sz="2800">
                <a:effectLst>
                  <a:outerShdw blurRad="38100" dist="38100" dir="2700000" algn="tl">
                    <a:srgbClr val="000000"/>
                  </a:outerShdw>
                </a:effectLst>
              </a:rPr>
              <a:t>Course </a:t>
            </a:r>
          </a:p>
          <a:p>
            <a:pPr algn="ctr">
              <a:defRPr/>
            </a:pPr>
            <a:r>
              <a:rPr lang="en-US" sz="2800">
                <a:effectLst>
                  <a:outerShdw blurRad="38100" dist="38100" dir="2700000" algn="tl">
                    <a:srgbClr val="000000"/>
                  </a:outerShdw>
                </a:effectLst>
              </a:rPr>
              <a:t>Progression</a:t>
            </a:r>
          </a:p>
        </p:txBody>
      </p:sp>
      <p:sp>
        <p:nvSpPr>
          <p:cNvPr id="6" name="Text Box 4"/>
          <p:cNvSpPr txBox="1">
            <a:spLocks noChangeArrowheads="1"/>
          </p:cNvSpPr>
          <p:nvPr/>
        </p:nvSpPr>
        <p:spPr bwMode="auto">
          <a:xfrm>
            <a:off x="3489325" y="1635125"/>
            <a:ext cx="184150" cy="366712"/>
          </a:xfrm>
          <a:prstGeom prst="rect">
            <a:avLst/>
          </a:prstGeom>
          <a:noFill/>
          <a:ln w="9525">
            <a:noFill/>
            <a:miter lim="800000"/>
            <a:headEnd/>
            <a:tailEnd/>
          </a:ln>
        </p:spPr>
        <p:txBody>
          <a:bodyPr wrap="none">
            <a:spAutoFit/>
          </a:bodyPr>
          <a:lstStyle/>
          <a:p>
            <a:endParaRPr lang="en-US"/>
          </a:p>
        </p:txBody>
      </p:sp>
      <p:sp>
        <p:nvSpPr>
          <p:cNvPr id="7" name="Text Box 5"/>
          <p:cNvSpPr txBox="1">
            <a:spLocks noChangeArrowheads="1"/>
          </p:cNvSpPr>
          <p:nvPr/>
        </p:nvSpPr>
        <p:spPr bwMode="auto">
          <a:xfrm>
            <a:off x="5738965" y="1295400"/>
            <a:ext cx="1639809" cy="954107"/>
          </a:xfrm>
          <a:prstGeom prst="rect">
            <a:avLst/>
          </a:prstGeom>
          <a:noFill/>
          <a:ln w="9525">
            <a:solidFill>
              <a:schemeClr val="tx1"/>
            </a:solidFill>
            <a:miter lim="800000"/>
            <a:headEnd/>
            <a:tailEnd/>
          </a:ln>
          <a:effectLst/>
        </p:spPr>
        <p:txBody>
          <a:bodyPr wrap="none">
            <a:spAutoFit/>
          </a:bodyPr>
          <a:lstStyle/>
          <a:p>
            <a:pPr algn="ctr">
              <a:defRPr/>
            </a:pPr>
            <a:r>
              <a:rPr lang="en-US" sz="2800" dirty="0" smtClean="0">
                <a:effectLst>
                  <a:outerShdw blurRad="38100" dist="38100" dir="2700000" algn="tl">
                    <a:srgbClr val="000000"/>
                  </a:outerShdw>
                </a:effectLst>
              </a:rPr>
              <a:t>Graduate</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Attributes</a:t>
            </a:r>
            <a:endParaRPr lang="en-US" sz="2800" dirty="0">
              <a:effectLst>
                <a:outerShdw blurRad="38100" dist="38100" dir="2700000" algn="tl">
                  <a:srgbClr val="000000"/>
                </a:outerShdw>
              </a:effectLst>
            </a:endParaRPr>
          </a:p>
        </p:txBody>
      </p:sp>
      <p:sp>
        <p:nvSpPr>
          <p:cNvPr id="8" name="Text Box 6"/>
          <p:cNvSpPr txBox="1">
            <a:spLocks noChangeArrowheads="1"/>
          </p:cNvSpPr>
          <p:nvPr/>
        </p:nvSpPr>
        <p:spPr bwMode="auto">
          <a:xfrm>
            <a:off x="6513512" y="1563687"/>
            <a:ext cx="184150" cy="366713"/>
          </a:xfrm>
          <a:prstGeom prst="rect">
            <a:avLst/>
          </a:prstGeom>
          <a:noFill/>
          <a:ln w="9525">
            <a:noFill/>
            <a:miter lim="800000"/>
            <a:headEnd/>
            <a:tailEnd/>
          </a:ln>
        </p:spPr>
        <p:txBody>
          <a:bodyPr wrap="none">
            <a:spAutoFit/>
          </a:bodyPr>
          <a:lstStyle/>
          <a:p>
            <a:endParaRPr lang="en-US"/>
          </a:p>
        </p:txBody>
      </p:sp>
      <p:sp>
        <p:nvSpPr>
          <p:cNvPr id="10" name="Text Box 8"/>
          <p:cNvSpPr txBox="1">
            <a:spLocks noChangeArrowheads="1"/>
          </p:cNvSpPr>
          <p:nvPr/>
        </p:nvSpPr>
        <p:spPr bwMode="auto">
          <a:xfrm>
            <a:off x="1462087" y="3416300"/>
            <a:ext cx="1838325" cy="1382712"/>
          </a:xfrm>
          <a:prstGeom prst="rect">
            <a:avLst/>
          </a:prstGeom>
          <a:noFill/>
          <a:ln w="9525">
            <a:solidFill>
              <a:schemeClr val="tx1"/>
            </a:solidFill>
            <a:miter lim="800000"/>
            <a:headEnd/>
            <a:tailEnd/>
          </a:ln>
        </p:spPr>
        <p:txBody>
          <a:bodyPr wrap="none">
            <a:spAutoFit/>
          </a:bodyPr>
          <a:lstStyle/>
          <a:p>
            <a:pPr algn="ctr"/>
            <a:r>
              <a:rPr lang="en-US" sz="2800"/>
              <a:t>courses</a:t>
            </a:r>
          </a:p>
          <a:p>
            <a:pPr algn="ctr"/>
            <a:r>
              <a:rPr lang="en-US" sz="2800"/>
              <a:t>thru </a:t>
            </a:r>
          </a:p>
          <a:p>
            <a:pPr algn="ctr"/>
            <a:r>
              <a:rPr lang="en-US" sz="2800"/>
              <a:t>curriculum</a:t>
            </a:r>
          </a:p>
        </p:txBody>
      </p:sp>
      <p:sp>
        <p:nvSpPr>
          <p:cNvPr id="11" name="Text Box 9"/>
          <p:cNvSpPr txBox="1">
            <a:spLocks noChangeArrowheads="1"/>
          </p:cNvSpPr>
          <p:nvPr/>
        </p:nvSpPr>
        <p:spPr bwMode="auto">
          <a:xfrm>
            <a:off x="5053012" y="3416300"/>
            <a:ext cx="3024188" cy="1382712"/>
          </a:xfrm>
          <a:prstGeom prst="rect">
            <a:avLst/>
          </a:prstGeom>
          <a:noFill/>
          <a:ln w="9525">
            <a:solidFill>
              <a:schemeClr val="tx1"/>
            </a:solidFill>
            <a:miter lim="800000"/>
            <a:headEnd/>
            <a:tailEnd/>
          </a:ln>
        </p:spPr>
        <p:txBody>
          <a:bodyPr>
            <a:spAutoFit/>
          </a:bodyPr>
          <a:lstStyle/>
          <a:p>
            <a:pPr algn="ctr"/>
            <a:r>
              <a:rPr lang="en-US" sz="2800"/>
              <a:t>match outcomes </a:t>
            </a:r>
          </a:p>
          <a:p>
            <a:pPr algn="ctr"/>
            <a:r>
              <a:rPr lang="en-US" sz="2800"/>
              <a:t>to courses that </a:t>
            </a:r>
          </a:p>
          <a:p>
            <a:pPr algn="ctr"/>
            <a:r>
              <a:rPr lang="en-US" sz="2800"/>
              <a:t>foster them</a:t>
            </a:r>
          </a:p>
        </p:txBody>
      </p:sp>
      <p:sp>
        <p:nvSpPr>
          <p:cNvPr id="13" name="Line 11"/>
          <p:cNvSpPr>
            <a:spLocks noChangeShapeType="1"/>
          </p:cNvSpPr>
          <p:nvPr/>
        </p:nvSpPr>
        <p:spPr bwMode="auto">
          <a:xfrm>
            <a:off x="2381250" y="2408237"/>
            <a:ext cx="0" cy="863600"/>
          </a:xfrm>
          <a:prstGeom prst="line">
            <a:avLst/>
          </a:prstGeom>
          <a:noFill/>
          <a:ln w="9525">
            <a:solidFill>
              <a:schemeClr val="tx1"/>
            </a:solidFill>
            <a:round/>
            <a:headEnd/>
            <a:tailEnd type="triangle" w="med" len="med"/>
          </a:ln>
        </p:spPr>
        <p:txBody>
          <a:bodyPr/>
          <a:lstStyle/>
          <a:p>
            <a:endParaRPr lang="en-US"/>
          </a:p>
        </p:txBody>
      </p:sp>
      <p:sp>
        <p:nvSpPr>
          <p:cNvPr id="14" name="Line 12"/>
          <p:cNvSpPr>
            <a:spLocks noChangeShapeType="1"/>
          </p:cNvSpPr>
          <p:nvPr/>
        </p:nvSpPr>
        <p:spPr bwMode="auto">
          <a:xfrm>
            <a:off x="6565900" y="2408237"/>
            <a:ext cx="0" cy="8636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1225127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3</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79763289"/>
              </p:ext>
            </p:extLst>
          </p:nvPr>
        </p:nvGraphicFramePr>
        <p:xfrm>
          <a:off x="228600" y="1066800"/>
          <a:ext cx="8534400" cy="5102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8496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0" y="44450"/>
            <a:ext cx="9144000" cy="884238"/>
          </a:xfrm>
        </p:spPr>
        <p:txBody>
          <a:bodyPr>
            <a:normAutofit/>
          </a:bodyPr>
          <a:lstStyle/>
          <a:p>
            <a:pPr eaLnBrk="1" hangingPunct="1"/>
            <a:r>
              <a:rPr lang="en-US" dirty="0" smtClean="0">
                <a:cs typeface="Tahoma" pitchFamily="34" charset="0"/>
              </a:rPr>
              <a:t>Course Progression Maps</a:t>
            </a:r>
          </a:p>
        </p:txBody>
      </p:sp>
      <p:sp>
        <p:nvSpPr>
          <p:cNvPr id="88067" name="Rectangle 3"/>
          <p:cNvSpPr>
            <a:spLocks noGrp="1" noRot="1" noChangeArrowheads="1"/>
          </p:cNvSpPr>
          <p:nvPr>
            <p:ph idx="1"/>
          </p:nvPr>
        </p:nvSpPr>
        <p:spPr>
          <a:xfrm>
            <a:off x="457200" y="1428750"/>
            <a:ext cx="8229600" cy="4525963"/>
          </a:xfrm>
        </p:spPr>
        <p:txBody>
          <a:bodyPr/>
          <a:lstStyle/>
          <a:p>
            <a:pPr eaLnBrk="1" hangingPunct="1">
              <a:lnSpc>
                <a:spcPct val="90000"/>
              </a:lnSpc>
              <a:buFont typeface="Wingdings" pitchFamily="2" charset="2"/>
              <a:buNone/>
              <a:defRPr/>
            </a:pPr>
            <a:r>
              <a:rPr lang="en-US" sz="2800" dirty="0" smtClean="0">
                <a:solidFill>
                  <a:schemeClr val="tx1"/>
                </a:solidFill>
                <a:ea typeface="Tahoma" pitchFamily="34" charset="0"/>
                <a:cs typeface="Tahoma" pitchFamily="34" charset="0"/>
              </a:rPr>
              <a:t>Purpose:</a:t>
            </a:r>
          </a:p>
          <a:p>
            <a:pPr eaLnBrk="1" hangingPunct="1">
              <a:lnSpc>
                <a:spcPct val="90000"/>
              </a:lnSpc>
              <a:defRPr/>
            </a:pPr>
            <a:r>
              <a:rPr lang="en-US" sz="2400" dirty="0" smtClean="0">
                <a:solidFill>
                  <a:schemeClr val="tx1"/>
                </a:solidFill>
                <a:ea typeface="Tahoma" pitchFamily="34" charset="0"/>
                <a:cs typeface="Tahoma" pitchFamily="34" charset="0"/>
              </a:rPr>
              <a:t>to create </a:t>
            </a:r>
            <a:r>
              <a:rPr lang="en-US" sz="2400" dirty="0">
                <a:solidFill>
                  <a:schemeClr val="tx1"/>
                </a:solidFill>
                <a:ea typeface="Tahoma" pitchFamily="34" charset="0"/>
                <a:cs typeface="Tahoma" pitchFamily="34" charset="0"/>
              </a:rPr>
              <a:t>a visual representation of student </a:t>
            </a:r>
            <a:r>
              <a:rPr lang="en-US" sz="2400" dirty="0" smtClean="0">
                <a:solidFill>
                  <a:schemeClr val="tx1"/>
                </a:solidFill>
                <a:ea typeface="Tahoma" pitchFamily="34" charset="0"/>
                <a:cs typeface="Tahoma" pitchFamily="34" charset="0"/>
              </a:rPr>
              <a:t>progress </a:t>
            </a:r>
            <a:r>
              <a:rPr lang="en-US" sz="2400" dirty="0">
                <a:solidFill>
                  <a:schemeClr val="tx1"/>
                </a:solidFill>
                <a:ea typeface="Tahoma" pitchFamily="34" charset="0"/>
                <a:cs typeface="Tahoma" pitchFamily="34" charset="0"/>
              </a:rPr>
              <a:t>through </a:t>
            </a:r>
            <a:r>
              <a:rPr lang="en-US" sz="2400" dirty="0" smtClean="0">
                <a:solidFill>
                  <a:schemeClr val="tx1"/>
                </a:solidFill>
                <a:ea typeface="Tahoma" pitchFamily="34" charset="0"/>
                <a:cs typeface="Tahoma" pitchFamily="34" charset="0"/>
              </a:rPr>
              <a:t>curricula </a:t>
            </a:r>
          </a:p>
          <a:p>
            <a:pPr eaLnBrk="1" hangingPunct="1">
              <a:lnSpc>
                <a:spcPct val="90000"/>
              </a:lnSpc>
              <a:defRPr/>
            </a:pPr>
            <a:r>
              <a:rPr lang="en-US" sz="2400" dirty="0" smtClean="0">
                <a:solidFill>
                  <a:schemeClr val="tx1"/>
                </a:solidFill>
                <a:ea typeface="Tahoma" pitchFamily="34" charset="0"/>
                <a:cs typeface="Tahoma" pitchFamily="34" charset="0"/>
              </a:rPr>
              <a:t>to </a:t>
            </a:r>
            <a:r>
              <a:rPr lang="en-US" sz="2400" dirty="0">
                <a:solidFill>
                  <a:schemeClr val="tx1"/>
                </a:solidFill>
                <a:ea typeface="Tahoma" pitchFamily="34" charset="0"/>
                <a:cs typeface="Tahoma" pitchFamily="34" charset="0"/>
              </a:rPr>
              <a:t>explore curriculum </a:t>
            </a:r>
            <a:r>
              <a:rPr lang="en-US" sz="2400" dirty="0" smtClean="0">
                <a:solidFill>
                  <a:schemeClr val="tx1"/>
                </a:solidFill>
                <a:ea typeface="Tahoma" pitchFamily="34" charset="0"/>
                <a:cs typeface="Tahoma" pitchFamily="34" charset="0"/>
              </a:rPr>
              <a:t>flow, coherence, and the balance </a:t>
            </a:r>
            <a:r>
              <a:rPr lang="en-US" sz="2400" dirty="0">
                <a:solidFill>
                  <a:schemeClr val="tx1"/>
                </a:solidFill>
                <a:ea typeface="Tahoma" pitchFamily="34" charset="0"/>
                <a:cs typeface="Tahoma" pitchFamily="34" charset="0"/>
              </a:rPr>
              <a:t>of </a:t>
            </a:r>
            <a:r>
              <a:rPr lang="en-US" sz="2400" dirty="0" smtClean="0">
                <a:solidFill>
                  <a:schemeClr val="tx1"/>
                </a:solidFill>
                <a:ea typeface="Tahoma" pitchFamily="34" charset="0"/>
                <a:cs typeface="Tahoma" pitchFamily="34" charset="0"/>
              </a:rPr>
              <a:t>required and elective courses for the entirety of the degree program</a:t>
            </a:r>
          </a:p>
          <a:p>
            <a:pPr eaLnBrk="1" hangingPunct="1">
              <a:lnSpc>
                <a:spcPct val="90000"/>
              </a:lnSpc>
              <a:buFont typeface="Arial" charset="0"/>
              <a:buNone/>
              <a:defRPr/>
            </a:pPr>
            <a:endParaRPr lang="en-US" sz="2800" dirty="0">
              <a:solidFill>
                <a:schemeClr val="tx1"/>
              </a:solidFill>
              <a:ea typeface="Tahoma" pitchFamily="34" charset="0"/>
              <a:cs typeface="Tahoma" pitchFamily="34" charset="0"/>
            </a:endParaRPr>
          </a:p>
          <a:p>
            <a:pPr eaLnBrk="1" hangingPunct="1">
              <a:lnSpc>
                <a:spcPct val="90000"/>
              </a:lnSpc>
              <a:buFont typeface="Arial" charset="0"/>
              <a:buNone/>
              <a:defRPr/>
            </a:pPr>
            <a:r>
              <a:rPr lang="en-US" sz="2800" dirty="0">
                <a:solidFill>
                  <a:schemeClr val="tx1"/>
                </a:solidFill>
                <a:ea typeface="Tahoma" pitchFamily="34" charset="0"/>
                <a:cs typeface="Tahoma" pitchFamily="34" charset="0"/>
              </a:rPr>
              <a:t>Data collected from: </a:t>
            </a:r>
          </a:p>
          <a:p>
            <a:pPr eaLnBrk="1" hangingPunct="1">
              <a:lnSpc>
                <a:spcPct val="90000"/>
              </a:lnSpc>
              <a:defRPr/>
            </a:pPr>
            <a:r>
              <a:rPr lang="en-US" sz="2400" dirty="0">
                <a:solidFill>
                  <a:schemeClr val="tx1"/>
                </a:solidFill>
                <a:ea typeface="Tahoma" pitchFamily="34" charset="0"/>
                <a:cs typeface="Tahoma" pitchFamily="34" charset="0"/>
              </a:rPr>
              <a:t>Calendars</a:t>
            </a:r>
          </a:p>
          <a:p>
            <a:pPr eaLnBrk="1" hangingPunct="1">
              <a:lnSpc>
                <a:spcPct val="90000"/>
              </a:lnSpc>
              <a:defRPr/>
            </a:pPr>
            <a:r>
              <a:rPr lang="en-US" sz="2400" dirty="0">
                <a:solidFill>
                  <a:schemeClr val="tx1"/>
                </a:solidFill>
                <a:ea typeface="Tahoma" pitchFamily="34" charset="0"/>
                <a:cs typeface="Tahoma" pitchFamily="34" charset="0"/>
              </a:rPr>
              <a:t>Course outlines</a:t>
            </a:r>
          </a:p>
          <a:p>
            <a:pPr eaLnBrk="1" hangingPunct="1">
              <a:lnSpc>
                <a:spcPct val="90000"/>
              </a:lnSpc>
              <a:defRPr/>
            </a:pPr>
            <a:r>
              <a:rPr lang="en-US" sz="2400" dirty="0">
                <a:solidFill>
                  <a:schemeClr val="tx1"/>
                </a:solidFill>
                <a:ea typeface="Tahoma" pitchFamily="34" charset="0"/>
                <a:cs typeface="Tahoma" pitchFamily="34" charset="0"/>
              </a:rPr>
              <a:t>Curriculum committees</a:t>
            </a:r>
          </a:p>
          <a:p>
            <a:pPr eaLnBrk="1" hangingPunct="1">
              <a:lnSpc>
                <a:spcPct val="90000"/>
              </a:lnSpc>
              <a:buFont typeface="Arial" charset="0"/>
              <a:buNone/>
              <a:defRPr/>
            </a:pPr>
            <a:endParaRPr lang="en-US" sz="2800" dirty="0">
              <a:ea typeface="Tahoma" pitchFamily="34" charset="0"/>
              <a:cs typeface="Tahoma" pitchFamily="34" charset="0"/>
            </a:endParaRPr>
          </a:p>
        </p:txBody>
      </p:sp>
      <p:graphicFrame>
        <p:nvGraphicFramePr>
          <p:cNvPr id="7" name="Diagram 6"/>
          <p:cNvGraphicFramePr/>
          <p:nvPr/>
        </p:nvGraphicFramePr>
        <p:xfrm>
          <a:off x="4714876" y="4429132"/>
          <a:ext cx="3690942"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4357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2500" t="18889" r="26875" b="7778"/>
          <a:stretch>
            <a:fillRect/>
          </a:stretch>
        </p:blipFill>
        <p:spPr bwMode="auto">
          <a:xfrm>
            <a:off x="611560" y="0"/>
            <a:ext cx="8147304" cy="6638514"/>
          </a:xfrm>
          <a:prstGeom prst="rect">
            <a:avLst/>
          </a:prstGeom>
          <a:noFill/>
          <a:ln w="9525">
            <a:noFill/>
            <a:miter lim="800000"/>
            <a:headEnd/>
            <a:tailEnd/>
          </a:ln>
        </p:spPr>
      </p:pic>
      <p:sp>
        <p:nvSpPr>
          <p:cNvPr id="3" name="Rectangle 2"/>
          <p:cNvSpPr/>
          <p:nvPr/>
        </p:nvSpPr>
        <p:spPr>
          <a:xfrm>
            <a:off x="323528" y="6165304"/>
            <a:ext cx="2082621" cy="369332"/>
          </a:xfrm>
          <a:prstGeom prst="rect">
            <a:avLst/>
          </a:prstGeom>
        </p:spPr>
        <p:txBody>
          <a:bodyPr wrap="none">
            <a:spAutoFit/>
          </a:bodyPr>
          <a:lstStyle/>
          <a:p>
            <a:pPr algn="ctr"/>
            <a:r>
              <a:rPr lang="en-US" dirty="0" smtClean="0"/>
              <a:t>http://vue.tufts.edu</a:t>
            </a:r>
            <a:endParaRPr lang="en-US" dirty="0"/>
          </a:p>
        </p:txBody>
      </p:sp>
    </p:spTree>
    <p:extLst>
      <p:ext uri="{BB962C8B-B14F-4D97-AF65-F5344CB8AC3E}">
        <p14:creationId xmlns:p14="http://schemas.microsoft.com/office/powerpoint/2010/main" val="33316602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301625" y="44450"/>
            <a:ext cx="8540750" cy="717550"/>
          </a:xfrm>
        </p:spPr>
        <p:txBody>
          <a:bodyPr>
            <a:noAutofit/>
          </a:bodyPr>
          <a:lstStyle/>
          <a:p>
            <a:r>
              <a:rPr lang="en-US" b="1" dirty="0" smtClean="0">
                <a:effectLst/>
              </a:rPr>
              <a:t>Programme Attributes Map </a:t>
            </a:r>
            <a:endParaRPr lang="en-US" b="1" dirty="0">
              <a:effectLst/>
            </a:endParaRPr>
          </a:p>
        </p:txBody>
      </p:sp>
      <p:sp>
        <p:nvSpPr>
          <p:cNvPr id="90115" name="Rectangle 3"/>
          <p:cNvSpPr>
            <a:spLocks noGrp="1" noRot="1" noChangeArrowheads="1"/>
          </p:cNvSpPr>
          <p:nvPr>
            <p:ph type="body" idx="1"/>
          </p:nvPr>
        </p:nvSpPr>
        <p:spPr>
          <a:xfrm>
            <a:off x="152400" y="1371600"/>
            <a:ext cx="8534400" cy="4854575"/>
          </a:xfrm>
        </p:spPr>
        <p:txBody>
          <a:bodyPr/>
          <a:lstStyle/>
          <a:p>
            <a:pPr>
              <a:buFont typeface="Arial" charset="0"/>
              <a:buNone/>
            </a:pPr>
            <a:r>
              <a:rPr lang="en-US" sz="2800" dirty="0"/>
              <a:t>Goal: To match programme outcomes with individual courses that intentionally foster the development of selected outcomes.</a:t>
            </a:r>
          </a:p>
          <a:p>
            <a:pPr>
              <a:buFont typeface="Arial" charset="0"/>
              <a:buNone/>
            </a:pPr>
            <a:endParaRPr lang="en-US" sz="2800" dirty="0"/>
          </a:p>
          <a:p>
            <a:pPr>
              <a:buFont typeface="Arial" charset="0"/>
              <a:buNone/>
            </a:pPr>
            <a:r>
              <a:rPr lang="en-US" sz="2800" dirty="0"/>
              <a:t>Data collected from: </a:t>
            </a:r>
          </a:p>
          <a:p>
            <a:r>
              <a:rPr lang="en-US" sz="2800" dirty="0"/>
              <a:t>Faculty</a:t>
            </a:r>
          </a:p>
          <a:p>
            <a:r>
              <a:rPr lang="en-US" sz="2800" dirty="0"/>
              <a:t>Course outlines</a:t>
            </a:r>
          </a:p>
          <a:p>
            <a:r>
              <a:rPr lang="en-US" sz="2800" dirty="0"/>
              <a:t>Curriculum committees</a:t>
            </a:r>
          </a:p>
          <a:p>
            <a:pPr>
              <a:buFont typeface="Arial" charset="0"/>
              <a:buNone/>
            </a:pPr>
            <a:endParaRPr lang="en-US" sz="2800" dirty="0"/>
          </a:p>
        </p:txBody>
      </p:sp>
    </p:spTree>
    <p:extLst>
      <p:ext uri="{BB962C8B-B14F-4D97-AF65-F5344CB8AC3E}">
        <p14:creationId xmlns:p14="http://schemas.microsoft.com/office/powerpoint/2010/main" val="7657049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76372312"/>
              </p:ext>
            </p:extLst>
          </p:nvPr>
        </p:nvGraphicFramePr>
        <p:xfrm>
          <a:off x="-2438400" y="762000"/>
          <a:ext cx="7696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657600" y="2283023"/>
            <a:ext cx="5334000" cy="307777"/>
          </a:xfrm>
          <a:prstGeom prst="rect">
            <a:avLst/>
          </a:prstGeom>
          <a:solidFill>
            <a:schemeClr val="tx2">
              <a:lumMod val="40000"/>
              <a:lumOff val="60000"/>
            </a:schemeClr>
          </a:solidFill>
          <a:scene3d>
            <a:camera prst="orthographicFront"/>
            <a:lightRig rig="threePt" dir="t"/>
          </a:scene3d>
          <a:sp3d>
            <a:bevelT/>
          </a:sp3d>
        </p:spPr>
        <p:txBody>
          <a:bodyPr wrap="square">
            <a:spAutoFit/>
          </a:bodyPr>
          <a:lstStyle/>
          <a:p>
            <a:r>
              <a:rPr lang="en-US" sz="1400" dirty="0" smtClean="0"/>
              <a:t>Especially </a:t>
            </a:r>
            <a:r>
              <a:rPr lang="en-US" sz="1400" dirty="0"/>
              <a:t>useful for those whose courses serve as co-or pre-requisites</a:t>
            </a:r>
          </a:p>
        </p:txBody>
      </p:sp>
      <p:sp>
        <p:nvSpPr>
          <p:cNvPr id="9" name="Striped Right Arrow 8"/>
          <p:cNvSpPr/>
          <p:nvPr/>
        </p:nvSpPr>
        <p:spPr>
          <a:xfrm>
            <a:off x="1524000" y="2362200"/>
            <a:ext cx="2057402" cy="228600"/>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3045023"/>
            <a:ext cx="5334000" cy="307777"/>
          </a:xfrm>
          <a:prstGeom prst="rect">
            <a:avLst/>
          </a:prstGeom>
          <a:solidFill>
            <a:schemeClr val="accent1">
              <a:lumMod val="75000"/>
            </a:schemeClr>
          </a:solidFill>
          <a:scene3d>
            <a:camera prst="orthographicFront"/>
            <a:lightRig rig="threePt" dir="t"/>
          </a:scene3d>
          <a:sp3d>
            <a:bevelT/>
          </a:sp3d>
        </p:spPr>
        <p:txBody>
          <a:bodyPr wrap="square">
            <a:spAutoFit/>
          </a:bodyPr>
          <a:lstStyle/>
          <a:p>
            <a:r>
              <a:rPr lang="en-US" sz="1400" dirty="0" smtClean="0">
                <a:solidFill>
                  <a:schemeClr val="bg1"/>
                </a:solidFill>
              </a:rPr>
              <a:t>Identify patterns</a:t>
            </a:r>
            <a:r>
              <a:rPr lang="en-US" sz="1400" dirty="0">
                <a:solidFill>
                  <a:schemeClr val="bg1"/>
                </a:solidFill>
              </a:rPr>
              <a:t>, gaps, overlaps &amp;</a:t>
            </a:r>
            <a:r>
              <a:rPr lang="en-US" sz="1400" dirty="0" smtClean="0">
                <a:solidFill>
                  <a:schemeClr val="bg1"/>
                </a:solidFill>
              </a:rPr>
              <a:t> </a:t>
            </a:r>
            <a:r>
              <a:rPr lang="en-US" sz="1400" dirty="0">
                <a:solidFill>
                  <a:schemeClr val="bg1"/>
                </a:solidFill>
              </a:rPr>
              <a:t>redundancies</a:t>
            </a:r>
          </a:p>
        </p:txBody>
      </p:sp>
      <p:sp>
        <p:nvSpPr>
          <p:cNvPr id="13" name="Striped Right Arrow 12"/>
          <p:cNvSpPr/>
          <p:nvPr/>
        </p:nvSpPr>
        <p:spPr>
          <a:xfrm>
            <a:off x="2362201" y="3048000"/>
            <a:ext cx="1219199" cy="228600"/>
          </a:xfrm>
          <a:prstGeom prst="striped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3657601" y="3591580"/>
            <a:ext cx="5333999" cy="1169551"/>
          </a:xfrm>
          <a:prstGeom prst="rect">
            <a:avLst/>
          </a:prstGeom>
          <a:solidFill>
            <a:schemeClr val="accent1">
              <a:lumMod val="50000"/>
            </a:schemeClr>
          </a:solidFill>
          <a:scene3d>
            <a:camera prst="orthographicFront"/>
            <a:lightRig rig="threePt" dir="t"/>
          </a:scene3d>
          <a:sp3d>
            <a:bevelT/>
          </a:sp3d>
        </p:spPr>
        <p:txBody>
          <a:bodyPr wrap="square">
            <a:spAutoFit/>
          </a:bodyPr>
          <a:lstStyle/>
          <a:p>
            <a:r>
              <a:rPr lang="en-US" sz="1400" dirty="0" smtClean="0">
                <a:solidFill>
                  <a:schemeClr val="bg1"/>
                </a:solidFill>
              </a:rPr>
              <a:t>Use SWOT (or other) to explore attribute development; instructional </a:t>
            </a:r>
            <a:r>
              <a:rPr lang="en-US" sz="1400" dirty="0">
                <a:solidFill>
                  <a:schemeClr val="bg1"/>
                </a:solidFill>
              </a:rPr>
              <a:t>and assessment strengths/misalignments; skill integration etc. </a:t>
            </a:r>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Outline </a:t>
            </a:r>
            <a:r>
              <a:rPr lang="en-US" sz="1400" dirty="0">
                <a:solidFill>
                  <a:schemeClr val="bg1"/>
                </a:solidFill>
              </a:rPr>
              <a:t>a timetable for implementing change and establish a committee and roles to implement the </a:t>
            </a:r>
            <a:r>
              <a:rPr lang="en-US" sz="1400" dirty="0" smtClean="0">
                <a:solidFill>
                  <a:schemeClr val="bg1"/>
                </a:solidFill>
              </a:rPr>
              <a:t>plan</a:t>
            </a:r>
            <a:endParaRPr lang="en-US" sz="1400" dirty="0">
              <a:solidFill>
                <a:schemeClr val="bg1"/>
              </a:solidFill>
            </a:endParaRPr>
          </a:p>
        </p:txBody>
      </p:sp>
      <p:sp>
        <p:nvSpPr>
          <p:cNvPr id="15" name="Striped Right Arrow 14"/>
          <p:cNvSpPr/>
          <p:nvPr/>
        </p:nvSpPr>
        <p:spPr>
          <a:xfrm>
            <a:off x="1600200" y="4114800"/>
            <a:ext cx="1981201" cy="228600"/>
          </a:xfrm>
          <a:prstGeom prst="strip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1" y="4953000"/>
            <a:ext cx="5333999" cy="1384995"/>
          </a:xfrm>
          <a:prstGeom prst="rect">
            <a:avLst/>
          </a:prstGeom>
          <a:solidFill>
            <a:schemeClr val="tx2">
              <a:lumMod val="75000"/>
            </a:schemeClr>
          </a:solidFill>
          <a:scene3d>
            <a:camera prst="orthographicFront"/>
            <a:lightRig rig="threePt" dir="t"/>
          </a:scene3d>
          <a:sp3d>
            <a:bevelT/>
          </a:sp3d>
        </p:spPr>
        <p:txBody>
          <a:bodyPr wrap="square">
            <a:spAutoFit/>
          </a:bodyPr>
          <a:lstStyle/>
          <a:p>
            <a:r>
              <a:rPr lang="en-US" sz="1400" dirty="0" smtClean="0">
                <a:solidFill>
                  <a:schemeClr val="bg1"/>
                </a:solidFill>
              </a:rPr>
              <a:t>Enhance </a:t>
            </a:r>
            <a:r>
              <a:rPr lang="en-US" sz="1400" dirty="0">
                <a:solidFill>
                  <a:schemeClr val="bg1"/>
                </a:solidFill>
              </a:rPr>
              <a:t>curriculum </a:t>
            </a:r>
            <a:r>
              <a:rPr lang="en-US" sz="1400" dirty="0" smtClean="0">
                <a:solidFill>
                  <a:schemeClr val="bg1"/>
                </a:solidFill>
              </a:rPr>
              <a:t>alignment so </a:t>
            </a:r>
            <a:r>
              <a:rPr lang="en-US" sz="1400" dirty="0">
                <a:solidFill>
                  <a:schemeClr val="bg1"/>
                </a:solidFill>
              </a:rPr>
              <a:t>that materials, instruction and assessment </a:t>
            </a:r>
            <a:r>
              <a:rPr lang="en-US" sz="1400" dirty="0" smtClean="0">
                <a:solidFill>
                  <a:schemeClr val="bg1"/>
                </a:solidFill>
              </a:rPr>
              <a:t>further support </a:t>
            </a:r>
            <a:r>
              <a:rPr lang="en-US" sz="1400" dirty="0">
                <a:solidFill>
                  <a:schemeClr val="bg1"/>
                </a:solidFill>
              </a:rPr>
              <a:t>the intended </a:t>
            </a:r>
            <a:r>
              <a:rPr lang="en-US" sz="1400" dirty="0" smtClean="0">
                <a:solidFill>
                  <a:schemeClr val="bg1"/>
                </a:solidFill>
              </a:rPr>
              <a:t>learning</a:t>
            </a:r>
          </a:p>
          <a:p>
            <a:endParaRPr lang="en-US" sz="1400" dirty="0">
              <a:solidFill>
                <a:schemeClr val="bg1"/>
              </a:solidFill>
            </a:endParaRPr>
          </a:p>
          <a:p>
            <a:r>
              <a:rPr lang="en-US" sz="1400" dirty="0" smtClean="0">
                <a:solidFill>
                  <a:schemeClr val="bg1"/>
                </a:solidFill>
              </a:rPr>
              <a:t>Seek opportunities to integrate &amp; cluster attribute development</a:t>
            </a:r>
            <a:endParaRPr lang="en-US" sz="1400" dirty="0">
              <a:solidFill>
                <a:schemeClr val="bg1"/>
              </a:solidFill>
            </a:endParaRPr>
          </a:p>
          <a:p>
            <a:endParaRPr lang="en-US" sz="1400" dirty="0" smtClean="0">
              <a:solidFill>
                <a:schemeClr val="bg1"/>
              </a:solidFill>
            </a:endParaRPr>
          </a:p>
          <a:p>
            <a:r>
              <a:rPr lang="en-US" sz="1400" dirty="0" smtClean="0">
                <a:solidFill>
                  <a:schemeClr val="bg1"/>
                </a:solidFill>
              </a:rPr>
              <a:t>Add/remove or </a:t>
            </a:r>
            <a:r>
              <a:rPr lang="en-US" sz="1400" dirty="0" err="1" smtClean="0">
                <a:solidFill>
                  <a:schemeClr val="bg1"/>
                </a:solidFill>
              </a:rPr>
              <a:t>adaprt</a:t>
            </a:r>
            <a:r>
              <a:rPr lang="en-US" sz="1400" dirty="0" smtClean="0">
                <a:solidFill>
                  <a:schemeClr val="bg1"/>
                </a:solidFill>
              </a:rPr>
              <a:t>  </a:t>
            </a:r>
            <a:r>
              <a:rPr lang="en-US" sz="1400" dirty="0">
                <a:solidFill>
                  <a:schemeClr val="bg1"/>
                </a:solidFill>
              </a:rPr>
              <a:t>resources, learning activities </a:t>
            </a:r>
            <a:r>
              <a:rPr lang="en-US" sz="1400" dirty="0" smtClean="0">
                <a:solidFill>
                  <a:schemeClr val="bg1"/>
                </a:solidFill>
              </a:rPr>
              <a:t>&amp; assessment</a:t>
            </a:r>
            <a:endParaRPr lang="en-US" sz="1400" dirty="0">
              <a:solidFill>
                <a:schemeClr val="bg1"/>
              </a:solidFill>
            </a:endParaRPr>
          </a:p>
        </p:txBody>
      </p:sp>
      <p:sp>
        <p:nvSpPr>
          <p:cNvPr id="17" name="Striped Right Arrow 16"/>
          <p:cNvSpPr/>
          <p:nvPr/>
        </p:nvSpPr>
        <p:spPr>
          <a:xfrm>
            <a:off x="2362200" y="5105400"/>
            <a:ext cx="1219200" cy="22860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76200"/>
            <a:ext cx="9144000" cy="769441"/>
          </a:xfrm>
          <a:prstGeom prst="rect">
            <a:avLst/>
          </a:prstGeom>
        </p:spPr>
        <p:txBody>
          <a:bodyPr wrap="square">
            <a:spAutoFit/>
          </a:bodyPr>
          <a:lstStyle/>
          <a:p>
            <a:pPr algn="ctr"/>
            <a:r>
              <a:rPr lang="en-US" sz="4400" dirty="0" smtClean="0"/>
              <a:t>Collaborative </a:t>
            </a:r>
            <a:r>
              <a:rPr lang="en-US" sz="4400" dirty="0"/>
              <a:t>Mapping Process</a:t>
            </a:r>
          </a:p>
        </p:txBody>
      </p:sp>
      <p:sp>
        <p:nvSpPr>
          <p:cNvPr id="21" name="Rectangle 20"/>
          <p:cNvSpPr/>
          <p:nvPr/>
        </p:nvSpPr>
        <p:spPr>
          <a:xfrm>
            <a:off x="4000500" y="6613966"/>
            <a:ext cx="4572000" cy="215444"/>
          </a:xfrm>
          <a:prstGeom prst="rect">
            <a:avLst/>
          </a:prstGeom>
        </p:spPr>
        <p:txBody>
          <a:bodyPr>
            <a:spAutoFit/>
          </a:bodyPr>
          <a:lstStyle/>
          <a:p>
            <a:r>
              <a:rPr lang="en-US" sz="800" dirty="0"/>
              <a:t>http://egad.engineering.queensu.ca/?page_id=28#maincontent</a:t>
            </a:r>
          </a:p>
        </p:txBody>
      </p:sp>
    </p:spTree>
    <p:extLst>
      <p:ext uri="{BB962C8B-B14F-4D97-AF65-F5344CB8AC3E}">
        <p14:creationId xmlns:p14="http://schemas.microsoft.com/office/powerpoint/2010/main" val="1686789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0"/>
          <p:cNvSpPr txBox="1">
            <a:spLocks noChangeArrowheads="1"/>
          </p:cNvSpPr>
          <p:nvPr/>
        </p:nvSpPr>
        <p:spPr bwMode="auto">
          <a:xfrm>
            <a:off x="34925" y="836613"/>
            <a:ext cx="9036050" cy="4616648"/>
          </a:xfrm>
          <a:prstGeom prst="rect">
            <a:avLst/>
          </a:prstGeom>
          <a:solidFill>
            <a:schemeClr val="bg1"/>
          </a:solidFill>
          <a:ln w="9525">
            <a:noFill/>
            <a:miter lim="800000"/>
            <a:headEnd/>
            <a:tailEnd/>
          </a:ln>
        </p:spPr>
        <p:txBody>
          <a:bodyPr>
            <a:spAutoFit/>
          </a:bodyPr>
          <a:lstStyle/>
          <a:p>
            <a:r>
              <a:rPr lang="en-US" sz="2800" dirty="0">
                <a:latin typeface="Georgia" pitchFamily="18" charset="0"/>
              </a:rPr>
              <a:t>Course Survey:</a:t>
            </a:r>
          </a:p>
          <a:p>
            <a:endParaRPr lang="en-US" sz="1400" dirty="0">
              <a:latin typeface="Georgia" pitchFamily="18" charset="0"/>
            </a:endParaRPr>
          </a:p>
          <a:p>
            <a:pPr marL="457200" indent="-457200">
              <a:buFont typeface="Arial" pitchFamily="34" charset="0"/>
              <a:buChar char="•"/>
            </a:pPr>
            <a:r>
              <a:rPr lang="en-US" sz="2800" dirty="0">
                <a:latin typeface="Georgia" pitchFamily="18" charset="0"/>
              </a:rPr>
              <a:t> Instructional methods used</a:t>
            </a:r>
          </a:p>
          <a:p>
            <a:pPr marL="285750" indent="-285750">
              <a:buFont typeface="Arial" pitchFamily="34" charset="0"/>
              <a:buChar char="•"/>
            </a:pPr>
            <a:endParaRPr lang="en-US" sz="1400" dirty="0">
              <a:latin typeface="Georgia" pitchFamily="18" charset="0"/>
            </a:endParaRPr>
          </a:p>
          <a:p>
            <a:pPr marL="457200" indent="-457200">
              <a:buFont typeface="Arial" pitchFamily="34" charset="0"/>
              <a:buChar char="•"/>
            </a:pPr>
            <a:r>
              <a:rPr lang="en-US" sz="2800" dirty="0">
                <a:latin typeface="Georgia" pitchFamily="18" charset="0"/>
              </a:rPr>
              <a:t> Assessment approaches for students</a:t>
            </a:r>
          </a:p>
          <a:p>
            <a:pPr marL="285750" indent="-285750">
              <a:buFont typeface="Arial" pitchFamily="34" charset="0"/>
              <a:buChar char="•"/>
            </a:pPr>
            <a:endParaRPr lang="en-US" sz="1400" dirty="0">
              <a:latin typeface="Georgia" pitchFamily="18" charset="0"/>
            </a:endParaRPr>
          </a:p>
          <a:p>
            <a:pPr marL="457200" indent="-457200">
              <a:buFont typeface="Arial" pitchFamily="34" charset="0"/>
              <a:buChar char="•"/>
            </a:pPr>
            <a:r>
              <a:rPr lang="en-US" sz="2800" dirty="0">
                <a:latin typeface="Georgia" pitchFamily="18" charset="0"/>
              </a:rPr>
              <a:t> Which </a:t>
            </a:r>
            <a:r>
              <a:rPr lang="en-US" sz="2800" dirty="0" smtClean="0">
                <a:latin typeface="Georgia" pitchFamily="18" charset="0"/>
              </a:rPr>
              <a:t>graduate attribute, </a:t>
            </a:r>
            <a:r>
              <a:rPr lang="en-US" sz="2800" dirty="0">
                <a:latin typeface="Georgia" pitchFamily="18" charset="0"/>
              </a:rPr>
              <a:t>if any, is intentionally </a:t>
            </a:r>
            <a:r>
              <a:rPr lang="en-US" sz="2800" dirty="0" smtClean="0">
                <a:latin typeface="Georgia" pitchFamily="18" charset="0"/>
              </a:rPr>
              <a:t>fostered in this course? </a:t>
            </a:r>
            <a:r>
              <a:rPr lang="en-US" sz="2800" dirty="0">
                <a:latin typeface="Georgia" pitchFamily="18" charset="0"/>
              </a:rPr>
              <a:t>At what </a:t>
            </a:r>
            <a:r>
              <a:rPr lang="en-US" sz="2800" dirty="0" smtClean="0">
                <a:latin typeface="Georgia" pitchFamily="18" charset="0"/>
              </a:rPr>
              <a:t>level of sophistication?</a:t>
            </a:r>
            <a:endParaRPr lang="en-US" sz="2800" dirty="0">
              <a:latin typeface="Georgia" pitchFamily="18" charset="0"/>
            </a:endParaRPr>
          </a:p>
          <a:p>
            <a:pPr marL="285750" indent="-285750">
              <a:buFont typeface="Arial" pitchFamily="34" charset="0"/>
              <a:buChar char="•"/>
            </a:pPr>
            <a:endParaRPr lang="en-US" sz="1400" dirty="0">
              <a:latin typeface="Georgia" pitchFamily="18" charset="0"/>
            </a:endParaRPr>
          </a:p>
          <a:p>
            <a:pPr marL="457200" indent="-457200">
              <a:buFont typeface="Arial" pitchFamily="34" charset="0"/>
              <a:buChar char="•"/>
            </a:pPr>
            <a:r>
              <a:rPr lang="en-US" sz="2800" dirty="0">
                <a:latin typeface="Georgia" pitchFamily="18" charset="0"/>
              </a:rPr>
              <a:t> How is each </a:t>
            </a:r>
            <a:r>
              <a:rPr lang="en-US" sz="2800" dirty="0" smtClean="0">
                <a:latin typeface="Georgia" pitchFamily="18" charset="0"/>
              </a:rPr>
              <a:t>attribute taught </a:t>
            </a:r>
            <a:r>
              <a:rPr lang="en-US" sz="2800" dirty="0">
                <a:latin typeface="Georgia" pitchFamily="18" charset="0"/>
              </a:rPr>
              <a:t>and/or assessed? </a:t>
            </a:r>
          </a:p>
          <a:p>
            <a:pPr marL="285750" indent="-285750">
              <a:buFont typeface="Arial" pitchFamily="34" charset="0"/>
              <a:buChar char="•"/>
            </a:pPr>
            <a:endParaRPr lang="en-US" sz="1400" dirty="0">
              <a:latin typeface="Georgia" pitchFamily="18" charset="0"/>
            </a:endParaRPr>
          </a:p>
          <a:p>
            <a:pPr marL="457200" indent="-457200">
              <a:buFont typeface="Arial" pitchFamily="34" charset="0"/>
              <a:buChar char="•"/>
            </a:pPr>
            <a:r>
              <a:rPr lang="en-US" sz="2800" dirty="0">
                <a:latin typeface="Georgia" pitchFamily="18" charset="0"/>
              </a:rPr>
              <a:t> How are the marks distributed over the semester?</a:t>
            </a:r>
          </a:p>
        </p:txBody>
      </p:sp>
      <p:pic>
        <p:nvPicPr>
          <p:cNvPr id="93187" name="Picture 7" descr="currickit header"/>
          <p:cNvPicPr>
            <a:picLocks noChangeAspect="1" noChangeArrowheads="1"/>
          </p:cNvPicPr>
          <p:nvPr/>
        </p:nvPicPr>
        <p:blipFill>
          <a:blip r:embed="rId3"/>
          <a:srcRect/>
          <a:stretch>
            <a:fillRect/>
          </a:stretch>
        </p:blipFill>
        <p:spPr bwMode="auto">
          <a:xfrm>
            <a:off x="138113" y="44450"/>
            <a:ext cx="8867775" cy="733425"/>
          </a:xfrm>
          <a:prstGeom prst="rect">
            <a:avLst/>
          </a:prstGeom>
          <a:noFill/>
          <a:ln w="9525">
            <a:noFill/>
            <a:miter lim="800000"/>
            <a:headEnd/>
            <a:tailEnd/>
          </a:ln>
        </p:spPr>
      </p:pic>
      <p:sp>
        <p:nvSpPr>
          <p:cNvPr id="93188" name="Slide Number Placeholder 4"/>
          <p:cNvSpPr>
            <a:spLocks noGrp="1"/>
          </p:cNvSpPr>
          <p:nvPr>
            <p:ph type="sldNum" sz="quarter" idx="11"/>
          </p:nvPr>
        </p:nvSpPr>
        <p:spPr>
          <a:noFill/>
        </p:spPr>
        <p:txBody>
          <a:bodyPr/>
          <a:lstStyle/>
          <a:p>
            <a:fld id="{D5777278-66AC-4494-8ABB-B77EB7579382}" type="slidenum">
              <a:rPr lang="en-US" smtClean="0"/>
              <a:pPr/>
              <a:t>34</a:t>
            </a:fld>
            <a:endParaRPr lang="en-US" smtClean="0"/>
          </a:p>
        </p:txBody>
      </p:sp>
    </p:spTree>
    <p:extLst>
      <p:ext uri="{BB962C8B-B14F-4D97-AF65-F5344CB8AC3E}">
        <p14:creationId xmlns:p14="http://schemas.microsoft.com/office/powerpoint/2010/main" val="42210783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6513" y="1257300"/>
          <a:ext cx="9144000" cy="5627688"/>
        </p:xfrm>
        <a:graphic>
          <a:graphicData uri="http://schemas.openxmlformats.org/presentationml/2006/ole">
            <mc:AlternateContent xmlns:mc="http://schemas.openxmlformats.org/markup-compatibility/2006">
              <mc:Choice xmlns:v="urn:schemas-microsoft-com:vml" Requires="v">
                <p:oleObj spid="_x0000_s1059" name="Chart" r:id="rId4" imgW="7858125" imgH="4714875" progId="Excel.Sheet.8">
                  <p:embed/>
                </p:oleObj>
              </mc:Choice>
              <mc:Fallback>
                <p:oleObj name="Chart" r:id="rId4" imgW="7858125" imgH="47148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257300"/>
                        <a:ext cx="9144000" cy="562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ext Box 17"/>
          <p:cNvSpPr txBox="1">
            <a:spLocks noChangeArrowheads="1"/>
          </p:cNvSpPr>
          <p:nvPr/>
        </p:nvSpPr>
        <p:spPr bwMode="auto">
          <a:xfrm>
            <a:off x="34925" y="44450"/>
            <a:ext cx="9144000" cy="1200329"/>
          </a:xfrm>
          <a:prstGeom prst="rect">
            <a:avLst/>
          </a:prstGeom>
          <a:noFill/>
          <a:ln w="9525">
            <a:noFill/>
            <a:miter lim="800000"/>
            <a:headEnd/>
            <a:tailEnd/>
          </a:ln>
        </p:spPr>
        <p:txBody>
          <a:bodyPr>
            <a:spAutoFit/>
          </a:bodyPr>
          <a:lstStyle/>
          <a:p>
            <a:pPr algn="ctr"/>
            <a:r>
              <a:rPr lang="en-US" sz="3600" dirty="0" smtClean="0">
                <a:solidFill>
                  <a:schemeClr val="tx2"/>
                </a:solidFill>
                <a:latin typeface="Tahoma" pitchFamily="34" charset="0"/>
              </a:rPr>
              <a:t>Outcome: </a:t>
            </a:r>
            <a:r>
              <a:rPr lang="en-US" sz="3600" dirty="0">
                <a:solidFill>
                  <a:schemeClr val="tx2"/>
                </a:solidFill>
                <a:latin typeface="Tahoma" pitchFamily="34" charset="0"/>
              </a:rPr>
              <a:t>Research Methods – </a:t>
            </a:r>
            <a:r>
              <a:rPr lang="en-US" sz="3600" dirty="0" smtClean="0">
                <a:solidFill>
                  <a:schemeClr val="tx2"/>
                </a:solidFill>
                <a:latin typeface="Tahoma" pitchFamily="34" charset="0"/>
              </a:rPr>
              <a:t/>
            </a:r>
            <a:br>
              <a:rPr lang="en-US" sz="3600" dirty="0" smtClean="0">
                <a:solidFill>
                  <a:schemeClr val="tx2"/>
                </a:solidFill>
                <a:latin typeface="Tahoma" pitchFamily="34" charset="0"/>
              </a:rPr>
            </a:br>
            <a:endParaRPr lang="en-US" sz="3600" dirty="0">
              <a:solidFill>
                <a:schemeClr val="tx2"/>
              </a:solidFill>
              <a:latin typeface="Tahoma" pitchFamily="34" charset="0"/>
            </a:endParaRPr>
          </a:p>
        </p:txBody>
      </p:sp>
      <p:sp>
        <p:nvSpPr>
          <p:cNvPr id="3076" name="Slide Number Placeholder 3"/>
          <p:cNvSpPr>
            <a:spLocks noGrp="1"/>
          </p:cNvSpPr>
          <p:nvPr>
            <p:ph type="sldNum" sz="quarter" idx="11"/>
          </p:nvPr>
        </p:nvSpPr>
        <p:spPr>
          <a:noFill/>
        </p:spPr>
        <p:txBody>
          <a:bodyPr/>
          <a:lstStyle/>
          <a:p>
            <a:fld id="{31796CDD-CDBE-4DEA-898B-F3AFCC93F3F6}" type="slidenum">
              <a:rPr lang="en-US" smtClean="0"/>
              <a:pPr/>
              <a:t>35</a:t>
            </a:fld>
            <a:endParaRPr lang="en-US" smtClean="0"/>
          </a:p>
        </p:txBody>
      </p:sp>
    </p:spTree>
    <p:extLst>
      <p:ext uri="{BB962C8B-B14F-4D97-AF65-F5344CB8AC3E}">
        <p14:creationId xmlns:p14="http://schemas.microsoft.com/office/powerpoint/2010/main" val="10490803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07950" y="928688"/>
          <a:ext cx="8964613" cy="5884862"/>
        </p:xfrm>
        <a:graphic>
          <a:graphicData uri="http://schemas.openxmlformats.org/presentationml/2006/ole">
            <mc:AlternateContent xmlns:mc="http://schemas.openxmlformats.org/markup-compatibility/2006">
              <mc:Choice xmlns:v="urn:schemas-microsoft-com:vml" Requires="v">
                <p:oleObj spid="_x0000_s2083" name="Chart" r:id="rId4" imgW="7858125" imgH="4714875" progId="Excel.Sheet.8">
                  <p:embed/>
                </p:oleObj>
              </mc:Choice>
              <mc:Fallback>
                <p:oleObj name="Chart" r:id="rId4" imgW="7858125" imgH="47148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928688"/>
                        <a:ext cx="8964613" cy="588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Text Box 5"/>
          <p:cNvSpPr txBox="1">
            <a:spLocks noChangeArrowheads="1"/>
          </p:cNvSpPr>
          <p:nvPr/>
        </p:nvSpPr>
        <p:spPr bwMode="auto">
          <a:xfrm>
            <a:off x="-12700" y="44450"/>
            <a:ext cx="9121775" cy="646113"/>
          </a:xfrm>
          <a:prstGeom prst="rect">
            <a:avLst/>
          </a:prstGeom>
          <a:noFill/>
          <a:ln w="9525">
            <a:noFill/>
            <a:miter lim="800000"/>
            <a:headEnd/>
            <a:tailEnd/>
          </a:ln>
        </p:spPr>
        <p:txBody>
          <a:bodyPr>
            <a:spAutoFit/>
          </a:bodyPr>
          <a:lstStyle/>
          <a:p>
            <a:pPr algn="ctr"/>
            <a:r>
              <a:rPr lang="en-US" sz="3600">
                <a:solidFill>
                  <a:schemeClr val="tx2"/>
                </a:solidFill>
                <a:latin typeface="Tahoma" pitchFamily="34" charset="0"/>
              </a:rPr>
              <a:t>Outcome: Research Methods</a:t>
            </a:r>
          </a:p>
        </p:txBody>
      </p:sp>
      <p:sp>
        <p:nvSpPr>
          <p:cNvPr id="4100" name="Slide Number Placeholder 3"/>
          <p:cNvSpPr>
            <a:spLocks noGrp="1"/>
          </p:cNvSpPr>
          <p:nvPr>
            <p:ph type="sldNum" sz="quarter" idx="11"/>
          </p:nvPr>
        </p:nvSpPr>
        <p:spPr>
          <a:noFill/>
        </p:spPr>
        <p:txBody>
          <a:bodyPr/>
          <a:lstStyle/>
          <a:p>
            <a:fld id="{ACD05D72-AF03-4C3B-809F-04C939272928}" type="slidenum">
              <a:rPr lang="en-US" smtClean="0"/>
              <a:pPr/>
              <a:t>36</a:t>
            </a:fld>
            <a:endParaRPr lang="en-US" smtClean="0"/>
          </a:p>
        </p:txBody>
      </p:sp>
    </p:spTree>
    <p:extLst>
      <p:ext uri="{BB962C8B-B14F-4D97-AF65-F5344CB8AC3E}">
        <p14:creationId xmlns:p14="http://schemas.microsoft.com/office/powerpoint/2010/main" val="18012427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8"/>
          <p:cNvSpPr>
            <a:spLocks noGrp="1"/>
          </p:cNvSpPr>
          <p:nvPr>
            <p:ph type="sldNum" sz="quarter" idx="12"/>
          </p:nvPr>
        </p:nvSpPr>
        <p:spPr>
          <a:noFill/>
        </p:spPr>
        <p:txBody>
          <a:bodyPr/>
          <a:lstStyle/>
          <a:p>
            <a:pPr marL="0" indent="0">
              <a:buNone/>
            </a:pPr>
            <a:fld id="{919A926A-3ADC-4DFF-83E2-A0E96DF2DEBA}" type="slidenum">
              <a:rPr lang="en-US" smtClean="0"/>
              <a:pPr marL="0" indent="0">
                <a:buNone/>
              </a:pPr>
              <a:t>37</a:t>
            </a:fld>
            <a:endParaRPr lang="en-US" dirty="0" smtClean="0"/>
          </a:p>
        </p:txBody>
      </p:sp>
      <p:sp>
        <p:nvSpPr>
          <p:cNvPr id="2" name="Rectangle 1"/>
          <p:cNvSpPr/>
          <p:nvPr/>
        </p:nvSpPr>
        <p:spPr>
          <a:xfrm>
            <a:off x="2483768" y="620688"/>
            <a:ext cx="446947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nvGraphicFramePr>
        <p:xfrm>
          <a:off x="467544" y="1412776"/>
          <a:ext cx="828092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a:spLocks noChangeArrowheads="1"/>
          </p:cNvSpPr>
          <p:nvPr/>
        </p:nvSpPr>
        <p:spPr bwMode="auto">
          <a:xfrm>
            <a:off x="36511" y="-27384"/>
            <a:ext cx="9144001" cy="1143001"/>
          </a:xfrm>
          <a:prstGeom prst="rect">
            <a:avLst/>
          </a:prstGeom>
          <a:noFill/>
          <a:ln w="9525">
            <a:noFill/>
            <a:miter lim="800000"/>
            <a:headEnd/>
            <a:tailEnd/>
          </a:ln>
        </p:spPr>
        <p:txBody>
          <a:bodyPr anchor="ctr"/>
          <a:lstStyle/>
          <a:p>
            <a:pPr algn="ctr"/>
            <a:r>
              <a:rPr lang="en-US" sz="4400" b="1" dirty="0" smtClean="0">
                <a:effectLst>
                  <a:outerShdw blurRad="38100" dist="38100" dir="2700000" algn="tl">
                    <a:srgbClr val="000000">
                      <a:alpha val="43137"/>
                    </a:srgbClr>
                  </a:outerShdw>
                </a:effectLst>
                <a:latin typeface="Tahoma" pitchFamily="34" charset="0"/>
              </a:rPr>
              <a:t>Outcomes Development</a:t>
            </a:r>
            <a:endParaRPr lang="en-US" sz="4400" b="1" dirty="0">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80445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57200" y="274638"/>
            <a:ext cx="8229600" cy="639762"/>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t>Graduate Attributes Assessment</a:t>
            </a:r>
          </a:p>
        </p:txBody>
      </p:sp>
      <p:sp>
        <p:nvSpPr>
          <p:cNvPr id="44035" name="Rectangle 2"/>
          <p:cNvSpPr>
            <a:spLocks noGrp="1" noChangeArrowheads="1"/>
          </p:cNvSpPr>
          <p:nvPr>
            <p:ph idx="1"/>
          </p:nvPr>
        </p:nvSpPr>
        <p:spPr>
          <a:xfrm>
            <a:off x="457200" y="1219200"/>
            <a:ext cx="8229600" cy="5257800"/>
          </a:xfrm>
        </p:spPr>
        <p:txBody>
          <a:bodyPr>
            <a:normAutofit fontScale="92500" lnSpcReduction="10000"/>
          </a:bodyPr>
          <a:lstStyle/>
          <a:p>
            <a:pPr marL="391686"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It is the program being assessed, not the students</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Part of a continual improvement process</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Not required to assess every student</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Graduate Attributes is not a “minimum path” assessment</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Not </a:t>
            </a:r>
            <a:r>
              <a:rPr lang="en-US" dirty="0"/>
              <a:t>required to track </a:t>
            </a:r>
            <a:r>
              <a:rPr lang="en-US" dirty="0" smtClean="0"/>
              <a:t>individual students</a:t>
            </a:r>
            <a:endParaRPr lang="en-US" dirty="0"/>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Can use sampling to gather representative data</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Not required to assess in every course</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Not required to assess every year</a:t>
            </a:r>
          </a:p>
        </p:txBody>
      </p:sp>
      <p:sp>
        <p:nvSpPr>
          <p:cNvPr id="2" name="Slide Number Placeholder 1"/>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38</a:t>
            </a:fld>
            <a:endParaRPr lang="en-US" dirty="0"/>
          </a:p>
        </p:txBody>
      </p:sp>
    </p:spTree>
    <p:extLst>
      <p:ext uri="{BB962C8B-B14F-4D97-AF65-F5344CB8AC3E}">
        <p14:creationId xmlns:p14="http://schemas.microsoft.com/office/powerpoint/2010/main" val="37831894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Mapping </a:t>
            </a:r>
            <a:br>
              <a:rPr lang="en-US" dirty="0" smtClean="0"/>
            </a:br>
            <a:r>
              <a:rPr lang="en-US" dirty="0" smtClean="0"/>
              <a:t>Issues &amp; Challenges</a:t>
            </a:r>
            <a:endParaRPr lang="en-US" dirty="0"/>
          </a:p>
        </p:txBody>
      </p:sp>
      <p:sp>
        <p:nvSpPr>
          <p:cNvPr id="3" name="Content Placeholder 2"/>
          <p:cNvSpPr>
            <a:spLocks noGrp="1"/>
          </p:cNvSpPr>
          <p:nvPr>
            <p:ph idx="1"/>
          </p:nvPr>
        </p:nvSpPr>
        <p:spPr/>
        <p:txBody>
          <a:bodyPr/>
          <a:lstStyle/>
          <a:p>
            <a:pPr marL="0" indent="0">
              <a:buNone/>
            </a:pPr>
            <a:r>
              <a:rPr lang="en-US" dirty="0" smtClean="0"/>
              <a:t>Discussion</a:t>
            </a:r>
          </a:p>
          <a:p>
            <a:pPr marL="0" indent="0">
              <a:buNone/>
            </a:pPr>
            <a:r>
              <a:rPr lang="en-US" dirty="0" smtClean="0"/>
              <a:t>What are the issues challenges you have faced, think you </a:t>
            </a:r>
            <a:r>
              <a:rPr lang="en-US" i="1" dirty="0" smtClean="0"/>
              <a:t>will </a:t>
            </a:r>
            <a:r>
              <a:rPr lang="en-US" dirty="0" smtClean="0"/>
              <a:t>face, when </a:t>
            </a:r>
            <a:r>
              <a:rPr lang="en-US" b="1" i="1" dirty="0" smtClean="0"/>
              <a:t>mapping attributes to courses?</a:t>
            </a:r>
          </a:p>
          <a:p>
            <a:r>
              <a:rPr lang="en-US" b="1" i="1" dirty="0" smtClean="0"/>
              <a:t> </a:t>
            </a:r>
          </a:p>
          <a:p>
            <a:r>
              <a:rPr lang="en-US" b="1" i="1" dirty="0"/>
              <a:t> </a:t>
            </a:r>
          </a:p>
        </p:txBody>
      </p:sp>
    </p:spTree>
    <p:extLst>
      <p:ext uri="{BB962C8B-B14F-4D97-AF65-F5344CB8AC3E}">
        <p14:creationId xmlns:p14="http://schemas.microsoft.com/office/powerpoint/2010/main" val="4182952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801" y="128174"/>
            <a:ext cx="8228160" cy="508373"/>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mtClean="0"/>
              <a:t>Background</a:t>
            </a:r>
          </a:p>
        </p:txBody>
      </p:sp>
      <p:sp>
        <p:nvSpPr>
          <p:cNvPr id="11267" name="Rectangle 2"/>
          <p:cNvSpPr>
            <a:spLocks noGrp="1" noChangeArrowheads="1"/>
          </p:cNvSpPr>
          <p:nvPr>
            <p:ph type="body" idx="1"/>
          </p:nvPr>
        </p:nvSpPr>
        <p:spPr>
          <a:xfrm>
            <a:off x="228600" y="816567"/>
            <a:ext cx="8686799" cy="5469694"/>
          </a:xfrm>
        </p:spPr>
        <p:txBody>
          <a:bodyPr>
            <a:normAutofit fontScale="70000" lnSpcReduction="20000"/>
          </a:bodyPr>
          <a:lstStyle/>
          <a:p>
            <a:pPr marL="391686" indent="-293764">
              <a:lnSpc>
                <a:spcPct val="120000"/>
              </a:lnSpc>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Accreditation bodies in most industrialized countries use outcomes-based assessment to demonstrate their students' capabilities.</a:t>
            </a:r>
          </a:p>
          <a:p>
            <a:pPr marL="391686" indent="-293764">
              <a:lnSpc>
                <a:spcPct val="120000"/>
              </a:lnSpc>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smtClean="0"/>
              <a:t>Washington Accord</a:t>
            </a:r>
            <a:r>
              <a:rPr lang="en-US" dirty="0" smtClean="0"/>
              <a:t>: allows substantial equivalency of graduates from Australia, Canada, Hong Kong, Republic of Ireland, New Zealand, South Africa, United Kingdom, and United States, Japan, Singapore, Korea, and Chinese Taipei</a:t>
            </a:r>
          </a:p>
          <a:p>
            <a:pPr marL="391686" indent="-293764">
              <a:lnSpc>
                <a:spcPct val="120000"/>
              </a:lnSpc>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Discussions by CEAB and National Council of Deans of Engineering and Applied Science (NCDEAS) led to graduate attribute expectations in 2008</a:t>
            </a:r>
          </a:p>
          <a:p>
            <a:pPr marL="391686" indent="-293764">
              <a:lnSpc>
                <a:spcPct val="120000"/>
              </a:lnSpc>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CA" b="1" dirty="0"/>
              <a:t>Engineering Graduate Attribute Development (EGAD)</a:t>
            </a:r>
            <a:r>
              <a:rPr lang="en-CA" dirty="0"/>
              <a:t> project sponsored by NCDEAS formed by representatives from those schools, started Jan 2011</a:t>
            </a:r>
          </a:p>
          <a:p>
            <a:pPr marL="391686" indent="-293764">
              <a:lnSpc>
                <a:spcPct val="120000"/>
              </a:lnSpc>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smtClean="0"/>
          </a:p>
        </p:txBody>
      </p:sp>
    </p:spTree>
    <p:extLst>
      <p:ext uri="{BB962C8B-B14F-4D97-AF65-F5344CB8AC3E}">
        <p14:creationId xmlns:p14="http://schemas.microsoft.com/office/powerpoint/2010/main" val="23510626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867400"/>
          </a:xfrm>
        </p:spPr>
        <p:txBody>
          <a:bodyPr>
            <a:normAutofit fontScale="62500" lnSpcReduction="20000"/>
          </a:bodyPr>
          <a:lstStyle/>
          <a:p>
            <a:pPr>
              <a:lnSpc>
                <a:spcPct val="120000"/>
              </a:lnSpc>
            </a:pPr>
            <a:r>
              <a:rPr lang="en-US" dirty="0" smtClean="0"/>
              <a:t>Attributes are unclear, need further definition, and/or  there is little group agreement on </a:t>
            </a:r>
            <a:r>
              <a:rPr lang="en-US" i="1" dirty="0" smtClean="0"/>
              <a:t>attribute definition, threshold, target, indicators, </a:t>
            </a:r>
            <a:r>
              <a:rPr lang="en-US" i="1" dirty="0" err="1" smtClean="0"/>
              <a:t>etc</a:t>
            </a:r>
            <a:r>
              <a:rPr lang="en-US" i="1" dirty="0" smtClean="0"/>
              <a:t> </a:t>
            </a:r>
          </a:p>
          <a:p>
            <a:pPr>
              <a:lnSpc>
                <a:spcPct val="120000"/>
              </a:lnSpc>
              <a:spcBef>
                <a:spcPts val="1200"/>
              </a:spcBef>
            </a:pPr>
            <a:r>
              <a:rPr lang="en-US" dirty="0" smtClean="0"/>
              <a:t>Faculty </a:t>
            </a:r>
            <a:r>
              <a:rPr lang="en-US" dirty="0"/>
              <a:t>feel ‘controlled</a:t>
            </a:r>
            <a:r>
              <a:rPr lang="en-US" dirty="0" smtClean="0"/>
              <a:t>’ and inhibited from altering courses and assignments</a:t>
            </a:r>
          </a:p>
          <a:p>
            <a:pPr>
              <a:lnSpc>
                <a:spcPct val="120000"/>
              </a:lnSpc>
              <a:spcBef>
                <a:spcPts val="1200"/>
              </a:spcBef>
            </a:pPr>
            <a:r>
              <a:rPr lang="en-US" dirty="0" smtClean="0"/>
              <a:t>Collecting mapping data from courses not within the department</a:t>
            </a:r>
          </a:p>
          <a:p>
            <a:pPr>
              <a:lnSpc>
                <a:spcPct val="120000"/>
              </a:lnSpc>
              <a:spcBef>
                <a:spcPts val="1200"/>
              </a:spcBef>
            </a:pPr>
            <a:r>
              <a:rPr lang="en-US" dirty="0" smtClean="0"/>
              <a:t>Misalignment within sections of the same course</a:t>
            </a:r>
          </a:p>
          <a:p>
            <a:pPr>
              <a:lnSpc>
                <a:spcPct val="120000"/>
              </a:lnSpc>
              <a:spcBef>
                <a:spcPts val="1200"/>
              </a:spcBef>
            </a:pPr>
            <a:r>
              <a:rPr lang="en-US" dirty="0" smtClean="0"/>
              <a:t>‘Orphan’ courses may suggest</a:t>
            </a:r>
          </a:p>
          <a:p>
            <a:pPr>
              <a:lnSpc>
                <a:spcPct val="120000"/>
              </a:lnSpc>
              <a:spcBef>
                <a:spcPts val="1200"/>
              </a:spcBef>
            </a:pPr>
            <a:r>
              <a:rPr lang="en-US" dirty="0" smtClean="0"/>
              <a:t>Vocal faculty dominate process/not full participation/not inclusive of  TAs &amp;other instructors</a:t>
            </a:r>
            <a:endParaRPr lang="en-US" dirty="0"/>
          </a:p>
          <a:p>
            <a:pPr>
              <a:lnSpc>
                <a:spcPct val="120000"/>
              </a:lnSpc>
              <a:spcBef>
                <a:spcPts val="1200"/>
              </a:spcBef>
            </a:pPr>
            <a:r>
              <a:rPr lang="en-US" dirty="0" smtClean="0"/>
              <a:t>Data collection-related:</a:t>
            </a:r>
          </a:p>
          <a:p>
            <a:pPr lvl="1"/>
            <a:r>
              <a:rPr lang="en-US" sz="2900" dirty="0" smtClean="0"/>
              <a:t>If </a:t>
            </a:r>
            <a:r>
              <a:rPr lang="en-US" sz="2900" dirty="0"/>
              <a:t>using a survey approach…</a:t>
            </a:r>
          </a:p>
          <a:p>
            <a:pPr lvl="2"/>
            <a:r>
              <a:rPr lang="en-US" sz="2900" dirty="0"/>
              <a:t>Low faculty survey completion rate fill out the survey</a:t>
            </a:r>
          </a:p>
          <a:p>
            <a:pPr lvl="1"/>
            <a:r>
              <a:rPr lang="en-US" sz="2900" dirty="0"/>
              <a:t>If using course outlines </a:t>
            </a:r>
          </a:p>
          <a:p>
            <a:pPr lvl="2"/>
            <a:r>
              <a:rPr lang="en-US" sz="2900" dirty="0"/>
              <a:t>not accurate</a:t>
            </a:r>
          </a:p>
          <a:p>
            <a:endParaRPr lang="en-US" dirty="0"/>
          </a:p>
          <a:p>
            <a:endParaRPr lang="en-US" dirty="0"/>
          </a:p>
        </p:txBody>
      </p:sp>
      <p:sp>
        <p:nvSpPr>
          <p:cNvPr id="4" name="Title 1"/>
          <p:cNvSpPr txBox="1">
            <a:spLocks/>
          </p:cNvSpPr>
          <p:nvPr/>
        </p:nvSpPr>
        <p:spPr>
          <a:xfrm>
            <a:off x="0" y="1524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eorgia" pitchFamily="18" charset="0"/>
              </a:rPr>
              <a:t>Curriculum Mapping: Issues &amp; Challenges</a:t>
            </a:r>
            <a:endParaRPr lang="en-US" sz="3600" dirty="0">
              <a:latin typeface="Georgia" pitchFamily="18" charset="0"/>
            </a:endParaRPr>
          </a:p>
        </p:txBody>
      </p:sp>
    </p:spTree>
    <p:extLst>
      <p:ext uri="{BB962C8B-B14F-4D97-AF65-F5344CB8AC3E}">
        <p14:creationId xmlns:p14="http://schemas.microsoft.com/office/powerpoint/2010/main" val="22814504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4900"/>
            <a:ext cx="8915400" cy="4876799"/>
          </a:xfrm>
        </p:spPr>
        <p:txBody>
          <a:bodyPr>
            <a:noAutofit/>
          </a:bodyPr>
          <a:lstStyle/>
          <a:p>
            <a:pPr>
              <a:lnSpc>
                <a:spcPct val="90000"/>
              </a:lnSpc>
              <a:buClr>
                <a:srgbClr val="F1A60F"/>
              </a:buClr>
              <a:buFont typeface="Arial" pitchFamily="34" charset="0"/>
              <a:buChar char="•"/>
            </a:pPr>
            <a:r>
              <a:rPr lang="en-US" dirty="0" smtClean="0">
                <a:solidFill>
                  <a:schemeClr val="tx1"/>
                </a:solidFill>
              </a:rPr>
              <a:t>Data-informed</a:t>
            </a:r>
          </a:p>
          <a:p>
            <a:pPr>
              <a:lnSpc>
                <a:spcPct val="90000"/>
              </a:lnSpc>
              <a:buClr>
                <a:srgbClr val="F1A60F"/>
              </a:buClr>
              <a:buFont typeface="Arial" pitchFamily="34" charset="0"/>
              <a:buChar char="•"/>
            </a:pPr>
            <a:r>
              <a:rPr lang="en-US" dirty="0" smtClean="0">
                <a:solidFill>
                  <a:schemeClr val="tx1"/>
                </a:solidFill>
              </a:rPr>
              <a:t>Faculty-driven</a:t>
            </a:r>
          </a:p>
          <a:p>
            <a:pPr>
              <a:lnSpc>
                <a:spcPct val="90000"/>
              </a:lnSpc>
              <a:buClr>
                <a:srgbClr val="F1A60F"/>
              </a:buClr>
              <a:buFont typeface="Arial" pitchFamily="34" charset="0"/>
              <a:buChar char="•"/>
            </a:pPr>
            <a:r>
              <a:rPr lang="en-US" dirty="0" smtClean="0">
                <a:solidFill>
                  <a:schemeClr val="tx1"/>
                </a:solidFill>
              </a:rPr>
              <a:t>Student-engaged</a:t>
            </a:r>
          </a:p>
          <a:p>
            <a:pPr>
              <a:lnSpc>
                <a:spcPct val="90000"/>
              </a:lnSpc>
              <a:buClr>
                <a:srgbClr val="F1A60F"/>
              </a:buClr>
              <a:buFont typeface="Arial" pitchFamily="34" charset="0"/>
              <a:buChar char="•"/>
            </a:pPr>
            <a:r>
              <a:rPr lang="en-US" dirty="0" smtClean="0">
                <a:solidFill>
                  <a:schemeClr val="tx1"/>
                </a:solidFill>
              </a:rPr>
              <a:t>Stakeholder-informed</a:t>
            </a:r>
          </a:p>
          <a:p>
            <a:pPr>
              <a:lnSpc>
                <a:spcPct val="90000"/>
              </a:lnSpc>
              <a:buClr>
                <a:srgbClr val="F1A60F"/>
              </a:buClr>
              <a:buFont typeface="Arial" pitchFamily="34" charset="0"/>
              <a:buChar char="•"/>
            </a:pPr>
            <a:r>
              <a:rPr lang="en-US" dirty="0" smtClean="0">
                <a:solidFill>
                  <a:schemeClr val="tx1"/>
                </a:solidFill>
              </a:rPr>
              <a:t>Culture- &amp; </a:t>
            </a:r>
            <a:r>
              <a:rPr lang="en-US" dirty="0">
                <a:solidFill>
                  <a:schemeClr val="tx1"/>
                </a:solidFill>
              </a:rPr>
              <a:t>context-specific</a:t>
            </a:r>
          </a:p>
          <a:p>
            <a:pPr>
              <a:lnSpc>
                <a:spcPct val="90000"/>
              </a:lnSpc>
              <a:buClr>
                <a:srgbClr val="F1A60F"/>
              </a:buClr>
              <a:buFont typeface="Arial" pitchFamily="34" charset="0"/>
              <a:buChar char="•"/>
            </a:pPr>
            <a:r>
              <a:rPr lang="en-US" dirty="0">
                <a:solidFill>
                  <a:schemeClr val="tx1"/>
                </a:solidFill>
              </a:rPr>
              <a:t>Rigorous </a:t>
            </a:r>
            <a:r>
              <a:rPr lang="en-US" dirty="0" smtClean="0">
                <a:solidFill>
                  <a:schemeClr val="tx1"/>
                </a:solidFill>
              </a:rPr>
              <a:t>&amp; authentic</a:t>
            </a:r>
          </a:p>
          <a:p>
            <a:pPr>
              <a:lnSpc>
                <a:spcPct val="90000"/>
              </a:lnSpc>
              <a:buClr>
                <a:srgbClr val="F1A60F"/>
              </a:buClr>
              <a:buFont typeface="Arial" pitchFamily="34" charset="0"/>
              <a:buChar char="•"/>
            </a:pPr>
            <a:r>
              <a:rPr lang="en-US" dirty="0">
                <a:solidFill>
                  <a:schemeClr val="tx1"/>
                </a:solidFill>
              </a:rPr>
              <a:t>Continuous improvement </a:t>
            </a:r>
            <a:endParaRPr lang="en-US" dirty="0" smtClean="0">
              <a:solidFill>
                <a:schemeClr val="tx1"/>
              </a:solidFill>
            </a:endParaRPr>
          </a:p>
          <a:p>
            <a:pPr marL="0" indent="0">
              <a:lnSpc>
                <a:spcPct val="90000"/>
              </a:lnSpc>
              <a:buClr>
                <a:srgbClr val="F1A60F"/>
              </a:buClr>
              <a:buNone/>
            </a:pPr>
            <a:r>
              <a:rPr lang="en-US" dirty="0" smtClean="0">
                <a:solidFill>
                  <a:schemeClr val="tx1"/>
                </a:solidFill>
              </a:rPr>
              <a:t>    of </a:t>
            </a:r>
            <a:r>
              <a:rPr lang="en-US" dirty="0">
                <a:solidFill>
                  <a:schemeClr val="tx1"/>
                </a:solidFill>
              </a:rPr>
              <a:t>sustainable </a:t>
            </a:r>
            <a:r>
              <a:rPr lang="en-US" dirty="0" smtClean="0">
                <a:solidFill>
                  <a:schemeClr val="tx1"/>
                </a:solidFill>
              </a:rPr>
              <a:t>practices</a:t>
            </a:r>
          </a:p>
          <a:p>
            <a:pPr>
              <a:lnSpc>
                <a:spcPct val="90000"/>
              </a:lnSpc>
              <a:buClr>
                <a:srgbClr val="F1A60F"/>
              </a:buClr>
              <a:buFont typeface="Arial" pitchFamily="34" charset="0"/>
              <a:buChar char="•"/>
            </a:pPr>
            <a:r>
              <a:rPr lang="en-US" dirty="0" smtClean="0">
                <a:solidFill>
                  <a:schemeClr val="tx1"/>
                </a:solidFill>
              </a:rPr>
              <a:t>Resourced &amp; recognized</a:t>
            </a:r>
          </a:p>
          <a:p>
            <a:pPr>
              <a:lnSpc>
                <a:spcPct val="90000"/>
              </a:lnSpc>
              <a:buClr>
                <a:srgbClr val="F1A60F"/>
              </a:buClr>
              <a:buFont typeface="Arial" pitchFamily="34" charset="0"/>
              <a:buChar char="•"/>
            </a:pPr>
            <a:r>
              <a:rPr lang="en-US" dirty="0" smtClean="0"/>
              <a:t>Externally facilitated</a:t>
            </a:r>
            <a:endParaRPr lang="en-US" dirty="0">
              <a:solidFill>
                <a:schemeClr val="tx1"/>
              </a:solidFill>
            </a:endParaRPr>
          </a:p>
          <a:p>
            <a:pPr marL="0" indent="0">
              <a:lnSpc>
                <a:spcPct val="90000"/>
              </a:lnSpc>
              <a:buClr>
                <a:srgbClr val="990000"/>
              </a:buClr>
              <a:buNone/>
            </a:pPr>
            <a:endParaRPr lang="en-US" dirty="0">
              <a:solidFill>
                <a:schemeClr val="tx1"/>
              </a:solidFill>
            </a:endParaRPr>
          </a:p>
          <a:p>
            <a:pPr marL="0" indent="0">
              <a:lnSpc>
                <a:spcPct val="90000"/>
              </a:lnSpc>
              <a:buClr>
                <a:srgbClr val="990000"/>
              </a:buClr>
              <a:buNone/>
            </a:pPr>
            <a:endParaRPr lang="en-US" dirty="0" smtClean="0">
              <a:solidFill>
                <a:schemeClr val="tx1"/>
              </a:solidFill>
            </a:endParaRPr>
          </a:p>
          <a:p>
            <a:pPr marL="0" indent="0">
              <a:lnSpc>
                <a:spcPct val="90000"/>
              </a:lnSpc>
            </a:pPr>
            <a:endParaRPr lang="en-US" dirty="0" smtClean="0">
              <a:solidFill>
                <a:schemeClr val="tx1"/>
              </a:solidFill>
            </a:endParaRPr>
          </a:p>
        </p:txBody>
      </p:sp>
      <p:sp>
        <p:nvSpPr>
          <p:cNvPr id="31745" name="Title 1"/>
          <p:cNvSpPr>
            <a:spLocks noGrp="1"/>
          </p:cNvSpPr>
          <p:nvPr>
            <p:ph type="title"/>
          </p:nvPr>
        </p:nvSpPr>
        <p:spPr>
          <a:xfrm>
            <a:off x="0" y="609600"/>
            <a:ext cx="9144000" cy="561975"/>
          </a:xfrm>
        </p:spPr>
        <p:txBody>
          <a:bodyPr>
            <a:normAutofit fontScale="90000"/>
          </a:bodyPr>
          <a:lstStyle/>
          <a:p>
            <a:r>
              <a:rPr lang="en-US" dirty="0" smtClean="0">
                <a:latin typeface="+mn-lt"/>
              </a:rPr>
              <a:t>Recommended</a:t>
            </a:r>
            <a:r>
              <a:rPr lang="en-US" b="1" dirty="0" smtClean="0">
                <a:latin typeface="+mn-lt"/>
              </a:rPr>
              <a:t> Practices</a:t>
            </a:r>
            <a:r>
              <a:rPr lang="en-US" dirty="0" smtClean="0">
                <a:latin typeface="+mn-lt"/>
              </a:rPr>
              <a:t/>
            </a:r>
            <a:br>
              <a:rPr lang="en-US" dirty="0" smtClean="0">
                <a:latin typeface="+mn-lt"/>
              </a:rPr>
            </a:br>
            <a:endParaRPr lang="en-US" dirty="0" smtClean="0">
              <a:latin typeface="+mn-lt"/>
            </a:endParaRPr>
          </a:p>
        </p:txBody>
      </p:sp>
      <p:grpSp>
        <p:nvGrpSpPr>
          <p:cNvPr id="10" name="Group 9"/>
          <p:cNvGrpSpPr/>
          <p:nvPr/>
        </p:nvGrpSpPr>
        <p:grpSpPr>
          <a:xfrm>
            <a:off x="5867400" y="1638299"/>
            <a:ext cx="3428999" cy="4343400"/>
            <a:chOff x="5867400" y="1371600"/>
            <a:chExt cx="3428999" cy="4343400"/>
          </a:xfrm>
        </p:grpSpPr>
        <p:sp>
          <p:nvSpPr>
            <p:cNvPr id="8" name="Content Placeholder 2"/>
            <p:cNvSpPr txBox="1">
              <a:spLocks/>
            </p:cNvSpPr>
            <p:nvPr/>
          </p:nvSpPr>
          <p:spPr>
            <a:xfrm>
              <a:off x="5867400" y="1371600"/>
              <a:ext cx="2743200" cy="4343400"/>
            </a:xfrm>
            <a:prstGeom prst="rect">
              <a:avLst/>
            </a:prstGeom>
            <a:noFill/>
            <a:scene3d>
              <a:camera prst="orthographicFront"/>
              <a:lightRig rig="threePt" dir="t"/>
            </a:scene3d>
            <a:sp3d>
              <a:bevelT/>
              <a:bevelB/>
            </a:sp3d>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1A60F"/>
                </a:buClr>
              </a:pPr>
              <a:r>
                <a:rPr lang="en-US" dirty="0" smtClean="0"/>
                <a:t>Continuous improvement is at least as important as ‘reporting’</a:t>
              </a:r>
            </a:p>
            <a:p>
              <a:pPr>
                <a:buClr>
                  <a:srgbClr val="F1A60F"/>
                </a:buClr>
              </a:pPr>
              <a:endParaRPr lang="en-US" sz="1100" dirty="0" smtClean="0"/>
            </a:p>
            <a:p>
              <a:pPr>
                <a:buClr>
                  <a:srgbClr val="F1A60F"/>
                </a:buClr>
              </a:pPr>
              <a:r>
                <a:rPr lang="en-US" dirty="0"/>
                <a:t>Refine the blend of people, processes &amp; resources</a:t>
              </a:r>
            </a:p>
            <a:p>
              <a:pPr lvl="1">
                <a:buClr>
                  <a:srgbClr val="F1A60F"/>
                </a:buClr>
                <a:buFont typeface="Wingdings" pitchFamily="2" charset="2"/>
                <a:buChar char="§"/>
              </a:pPr>
              <a:r>
                <a:rPr lang="en-US" dirty="0"/>
                <a:t>Transition requires </a:t>
              </a:r>
              <a:r>
                <a:rPr lang="en-US" dirty="0" smtClean="0"/>
                <a:t>investment</a:t>
              </a:r>
            </a:p>
            <a:p>
              <a:pPr lvl="1">
                <a:buClr>
                  <a:srgbClr val="F1A60F"/>
                </a:buClr>
                <a:buFont typeface="Wingdings" pitchFamily="2" charset="2"/>
                <a:buChar char="§"/>
              </a:pPr>
              <a:r>
                <a:rPr lang="en-US" dirty="0" smtClean="0"/>
                <a:t>Keeping </a:t>
              </a:r>
              <a:r>
                <a:rPr lang="en-US" dirty="0"/>
                <a:t>momentum</a:t>
              </a:r>
            </a:p>
            <a:p>
              <a:pPr>
                <a:buClr>
                  <a:srgbClr val="F1A60F"/>
                </a:buClr>
              </a:pPr>
              <a:endParaRPr lang="en-US" sz="1100" dirty="0" smtClean="0"/>
            </a:p>
            <a:p>
              <a:pPr>
                <a:buClr>
                  <a:srgbClr val="F1A60F"/>
                </a:buClr>
              </a:pPr>
              <a:r>
                <a:rPr lang="en-US" dirty="0" smtClean="0"/>
                <a:t>Mistakes will happen</a:t>
              </a:r>
            </a:p>
          </p:txBody>
        </p:sp>
        <p:sp>
          <p:nvSpPr>
            <p:cNvPr id="5" name="Rectangle 4"/>
            <p:cNvSpPr/>
            <p:nvPr/>
          </p:nvSpPr>
          <p:spPr>
            <a:xfrm rot="5400000">
              <a:off x="6854280" y="3158580"/>
              <a:ext cx="4114798"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Keep in Mind…</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9" name="Rectangle 8"/>
          <p:cNvSpPr/>
          <p:nvPr/>
        </p:nvSpPr>
        <p:spPr>
          <a:xfrm>
            <a:off x="5867400" y="1524000"/>
            <a:ext cx="2659558"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3837"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468070"/>
            <a:ext cx="4114800" cy="369332"/>
          </a:xfrm>
          <a:prstGeom prst="rect">
            <a:avLst/>
          </a:prstGeom>
          <a:noFill/>
        </p:spPr>
        <p:txBody>
          <a:bodyPr wrap="square" rtlCol="0">
            <a:spAutoFit/>
          </a:bodyPr>
          <a:lstStyle/>
          <a:p>
            <a:r>
              <a:rPr lang="en-US" dirty="0"/>
              <a:t>http://egad.engineering.queensu.ca/</a:t>
            </a:r>
          </a:p>
        </p:txBody>
      </p:sp>
      <p:sp>
        <p:nvSpPr>
          <p:cNvPr id="8" name="Rectangle 7"/>
          <p:cNvSpPr/>
          <p:nvPr/>
        </p:nvSpPr>
        <p:spPr>
          <a:xfrm>
            <a:off x="2514600" y="3014662"/>
            <a:ext cx="6324600" cy="414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698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5850906"/>
              </p:ext>
            </p:extLst>
          </p:nvPr>
        </p:nvGraphicFramePr>
        <p:xfrm>
          <a:off x="210599" y="1066800"/>
          <a:ext cx="8534400" cy="5560679"/>
        </p:xfrm>
        <a:graphic>
          <a:graphicData uri="http://schemas.openxmlformats.org/drawingml/2006/table">
            <a:tbl>
              <a:tblPr firstRow="1" firstCol="1" bandRow="1" bandCol="1">
                <a:tableStyleId>{5C22544A-7EE6-4342-B048-85BDC9FD1C3A}</a:tableStyleId>
              </a:tblPr>
              <a:tblGrid>
                <a:gridCol w="1295400"/>
                <a:gridCol w="1143000"/>
                <a:gridCol w="785710"/>
                <a:gridCol w="2655145"/>
                <a:gridCol w="2655145"/>
              </a:tblGrid>
              <a:tr h="301755">
                <a:tc>
                  <a:txBody>
                    <a:bodyPr/>
                    <a:lstStyle/>
                    <a:p>
                      <a:pPr marL="0" marR="0" algn="ctr">
                        <a:spcBef>
                          <a:spcPts val="0"/>
                        </a:spcBef>
                        <a:spcAft>
                          <a:spcPts val="0"/>
                        </a:spcAft>
                      </a:pPr>
                      <a:r>
                        <a:rPr lang="en-US" sz="1050" dirty="0" smtClean="0">
                          <a:solidFill>
                            <a:schemeClr val="tx1"/>
                          </a:solidFill>
                          <a:effectLst/>
                        </a:rPr>
                        <a:t>Evaluation </a:t>
                      </a:r>
                      <a:r>
                        <a:rPr lang="en-US" sz="1050" dirty="0">
                          <a:solidFill>
                            <a:schemeClr val="tx1"/>
                          </a:solidFill>
                          <a:effectLst/>
                        </a:rPr>
                        <a:t>Method</a:t>
                      </a:r>
                      <a:endParaRPr lang="en-US" sz="110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50" dirty="0" smtClean="0">
                          <a:solidFill>
                            <a:schemeClr val="tx1"/>
                          </a:solidFill>
                          <a:effectLst/>
                        </a:rPr>
                        <a:t>Stakeholders</a:t>
                      </a:r>
                      <a:endParaRPr lang="en-US" sz="110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50" dirty="0" smtClean="0">
                          <a:solidFill>
                            <a:schemeClr val="tx1"/>
                          </a:solidFill>
                          <a:effectLst/>
                        </a:rPr>
                        <a:t>Frequency</a:t>
                      </a:r>
                      <a:endParaRPr lang="en-US" sz="110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2">
                  <a:txBody>
                    <a:bodyPr/>
                    <a:lstStyle/>
                    <a:p>
                      <a:pPr marL="0" marR="0" algn="ctr">
                        <a:spcBef>
                          <a:spcPts val="0"/>
                        </a:spcBef>
                        <a:spcAft>
                          <a:spcPts val="0"/>
                        </a:spcAft>
                      </a:pPr>
                      <a:r>
                        <a:rPr lang="en-US" sz="1050" dirty="0" smtClean="0">
                          <a:solidFill>
                            <a:schemeClr val="tx1"/>
                          </a:solidFill>
                          <a:effectLst/>
                        </a:rPr>
                        <a:t>Questions </a:t>
                      </a:r>
                      <a:r>
                        <a:rPr lang="en-US" sz="1050" dirty="0">
                          <a:solidFill>
                            <a:schemeClr val="tx1"/>
                          </a:solidFill>
                          <a:effectLst/>
                        </a:rPr>
                        <a:t>/Issues </a:t>
                      </a:r>
                      <a:r>
                        <a:rPr lang="en-US" sz="1050" dirty="0" smtClean="0">
                          <a:solidFill>
                            <a:schemeClr val="tx1"/>
                          </a:solidFill>
                          <a:effectLst/>
                        </a:rPr>
                        <a:t>Explored</a:t>
                      </a:r>
                    </a:p>
                    <a:p>
                      <a:pPr marL="0" marR="0" algn="ctr">
                        <a:spcBef>
                          <a:spcPts val="0"/>
                        </a:spcBef>
                        <a:spcAft>
                          <a:spcPts val="0"/>
                        </a:spcAft>
                      </a:pPr>
                      <a:endParaRPr lang="en-US" sz="110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r>
              <a:tr h="470177">
                <a:tc rowSpan="2">
                  <a:txBody>
                    <a:bodyPr/>
                    <a:lstStyle/>
                    <a:p>
                      <a:pPr marL="0" marR="0" algn="ctr">
                        <a:spcBef>
                          <a:spcPts val="0"/>
                        </a:spcBef>
                        <a:spcAft>
                          <a:spcPts val="0"/>
                        </a:spcAft>
                      </a:pPr>
                      <a:r>
                        <a:rPr lang="en-US" sz="1050" b="0" dirty="0">
                          <a:solidFill>
                            <a:schemeClr val="tx1"/>
                          </a:solidFill>
                          <a:effectLst/>
                        </a:rPr>
                        <a:t>Exit focus group - Lunch</a:t>
                      </a: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ctr">
                        <a:spcBef>
                          <a:spcPts val="0"/>
                        </a:spcBef>
                        <a:spcAft>
                          <a:spcPts val="0"/>
                        </a:spcAft>
                      </a:pPr>
                      <a:r>
                        <a:rPr lang="en-US" sz="1050" dirty="0">
                          <a:effectLst/>
                        </a:rPr>
                        <a:t>Graduating Students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algn="ctr">
                        <a:spcBef>
                          <a:spcPts val="0"/>
                        </a:spcBef>
                        <a:spcAft>
                          <a:spcPts val="0"/>
                        </a:spcAft>
                      </a:pPr>
                      <a:r>
                        <a:rPr lang="en-US" sz="1050" dirty="0">
                          <a:effectLst/>
                        </a:rPr>
                        <a:t>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342900" marR="0" lvl="0" indent="-342900">
                        <a:spcBef>
                          <a:spcPts val="0"/>
                        </a:spcBef>
                        <a:spcAft>
                          <a:spcPts val="0"/>
                        </a:spcAft>
                        <a:buSzPts val="800"/>
                        <a:buFont typeface="Wingdings"/>
                        <a:buChar char=""/>
                      </a:pPr>
                      <a:r>
                        <a:rPr lang="en-US" sz="1050" dirty="0">
                          <a:effectLst/>
                        </a:rPr>
                        <a:t>Describe your most </a:t>
                      </a:r>
                      <a:r>
                        <a:rPr lang="en-US" sz="1050" dirty="0" smtClean="0">
                          <a:effectLst/>
                        </a:rPr>
                        <a:t>valuable</a:t>
                      </a:r>
                      <a:r>
                        <a:rPr lang="en-US" sz="1050" baseline="0" dirty="0" smtClean="0">
                          <a:effectLst/>
                        </a:rPr>
                        <a:t> </a:t>
                      </a:r>
                      <a:r>
                        <a:rPr lang="en-US" sz="1050" dirty="0" smtClean="0">
                          <a:effectLst/>
                        </a:rPr>
                        <a:t>learning experiences?</a:t>
                      </a:r>
                      <a:endParaRPr lang="en-US" sz="1100" dirty="0">
                        <a:effectLst/>
                      </a:endParaRPr>
                    </a:p>
                    <a:p>
                      <a:pPr marL="342900" marR="0" lvl="0" indent="-342900">
                        <a:spcBef>
                          <a:spcPts val="0"/>
                        </a:spcBef>
                        <a:spcAft>
                          <a:spcPts val="0"/>
                        </a:spcAft>
                        <a:buSzPts val="800"/>
                        <a:buFont typeface="Wingdings"/>
                        <a:buChar char=""/>
                      </a:pPr>
                      <a:r>
                        <a:rPr lang="en-US" sz="1050" dirty="0">
                          <a:effectLst/>
                        </a:rPr>
                        <a:t>Comments on other aspects of your Guelph experience: Awards? </a:t>
                      </a:r>
                      <a:r>
                        <a:rPr lang="en-US" sz="1050" dirty="0" smtClean="0">
                          <a:effectLst/>
                        </a:rPr>
                        <a:t>Student</a:t>
                      </a:r>
                      <a:r>
                        <a:rPr lang="en-US" sz="1050" baseline="0" dirty="0" smtClean="0">
                          <a:effectLst/>
                        </a:rPr>
                        <a:t> c</a:t>
                      </a:r>
                      <a:r>
                        <a:rPr lang="en-US" sz="1050" dirty="0" smtClean="0">
                          <a:effectLst/>
                        </a:rPr>
                        <a:t>lubs? </a:t>
                      </a:r>
                      <a:r>
                        <a:rPr lang="en-US" sz="1050" dirty="0">
                          <a:effectLst/>
                        </a:rPr>
                        <a:t>Academic </a:t>
                      </a:r>
                      <a:r>
                        <a:rPr lang="en-US" sz="1050" dirty="0" smtClean="0">
                          <a:effectLst/>
                        </a:rPr>
                        <a:t>support?</a:t>
                      </a:r>
                      <a:endParaRPr lang="en-US" sz="1100" dirty="0">
                        <a:effectLst/>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589475">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342900" marR="0" lvl="0" indent="-342900">
                        <a:spcBef>
                          <a:spcPts val="0"/>
                        </a:spcBef>
                        <a:spcAft>
                          <a:spcPts val="0"/>
                        </a:spcAft>
                        <a:buSzPts val="800"/>
                        <a:buFont typeface="Wingdings"/>
                        <a:buChar char=""/>
                      </a:pPr>
                      <a:r>
                        <a:rPr lang="en-US" sz="1050" dirty="0">
                          <a:effectLst/>
                        </a:rPr>
                        <a:t>Describe your most </a:t>
                      </a:r>
                      <a:r>
                        <a:rPr lang="en-US" sz="1050" dirty="0" smtClean="0">
                          <a:effectLst/>
                        </a:rPr>
                        <a:t>important/least important </a:t>
                      </a:r>
                      <a:r>
                        <a:rPr lang="en-US" sz="1050" dirty="0">
                          <a:effectLst/>
                        </a:rPr>
                        <a:t>learning experiences at Guelph?</a:t>
                      </a:r>
                      <a:endParaRPr lang="en-US" sz="1100" dirty="0">
                        <a:effectLst/>
                      </a:endParaRPr>
                    </a:p>
                    <a:p>
                      <a:pPr marL="342900" marR="0" lvl="0" indent="-342900">
                        <a:spcBef>
                          <a:spcPts val="0"/>
                        </a:spcBef>
                        <a:spcAft>
                          <a:spcPts val="0"/>
                        </a:spcAft>
                        <a:buSzPts val="800"/>
                        <a:buFont typeface="Wingdings"/>
                        <a:buChar char=""/>
                      </a:pPr>
                      <a:r>
                        <a:rPr lang="en-US" sz="1050" dirty="0">
                          <a:effectLst/>
                        </a:rPr>
                        <a:t>What would you drop from the </a:t>
                      </a:r>
                      <a:r>
                        <a:rPr lang="en-US" sz="1050" dirty="0" smtClean="0">
                          <a:effectLst/>
                        </a:rPr>
                        <a:t>curriculum</a:t>
                      </a:r>
                      <a:r>
                        <a:rPr lang="en-US" sz="1050" dirty="0">
                          <a:effectLst/>
                        </a:rPr>
                        <a:t>?</a:t>
                      </a:r>
                      <a:endParaRPr lang="en-US" sz="1100" dirty="0">
                        <a:effectLst/>
                      </a:endParaRPr>
                    </a:p>
                    <a:p>
                      <a:pPr marL="342900" marR="0" lvl="0" indent="-342900">
                        <a:spcBef>
                          <a:spcPts val="0"/>
                        </a:spcBef>
                        <a:spcAft>
                          <a:spcPts val="0"/>
                        </a:spcAft>
                        <a:buSzPts val="800"/>
                        <a:buFont typeface="Wingdings"/>
                        <a:buChar char=""/>
                      </a:pPr>
                      <a:r>
                        <a:rPr lang="en-US" sz="1050" dirty="0">
                          <a:effectLst/>
                        </a:rPr>
                        <a:t>What would you add to the </a:t>
                      </a:r>
                      <a:r>
                        <a:rPr lang="en-US" sz="1050" dirty="0" smtClean="0">
                          <a:effectLst/>
                        </a:rPr>
                        <a:t>curriculum?</a:t>
                      </a:r>
                    </a:p>
                    <a:p>
                      <a:pPr marL="342900" marR="0" lvl="0" indent="-342900">
                        <a:spcBef>
                          <a:spcPts val="0"/>
                        </a:spcBef>
                        <a:spcAft>
                          <a:spcPts val="0"/>
                        </a:spcAft>
                        <a:buSzPts val="800"/>
                        <a:buFont typeface="Wingdings"/>
                        <a:buChar char=""/>
                      </a:pPr>
                      <a:r>
                        <a:rPr lang="en-US" sz="1050" dirty="0" smtClean="0">
                          <a:effectLst/>
                        </a:rPr>
                        <a:t>What advice would you have for a</a:t>
                      </a:r>
                      <a:r>
                        <a:rPr lang="en-US" sz="1050" baseline="0" dirty="0" smtClean="0">
                          <a:effectLst/>
                        </a:rPr>
                        <a:t> new student?</a:t>
                      </a:r>
                      <a:endParaRPr lang="en-US" sz="1100" dirty="0">
                        <a:effectLst/>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r>
              <a:tr h="294738">
                <a:tc>
                  <a:txBody>
                    <a:bodyPr/>
                    <a:lstStyle/>
                    <a:p>
                      <a:pPr marL="0" marR="0" algn="ctr">
                        <a:spcBef>
                          <a:spcPts val="0"/>
                        </a:spcBef>
                        <a:spcAft>
                          <a:spcPts val="0"/>
                        </a:spcAft>
                      </a:pPr>
                      <a:r>
                        <a:rPr lang="en-US" sz="1050" b="0" dirty="0" smtClean="0">
                          <a:solidFill>
                            <a:schemeClr val="tx1"/>
                          </a:solidFill>
                          <a:effectLst/>
                        </a:rPr>
                        <a:t>Student feedback</a:t>
                      </a: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50" dirty="0">
                          <a:effectLst/>
                        </a:rPr>
                        <a:t>Course Feedback </a:t>
                      </a:r>
                      <a:r>
                        <a:rPr lang="en-US" sz="1050" dirty="0" smtClean="0">
                          <a:effectLst/>
                        </a:rPr>
                        <a:t>Forms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50" dirty="0" smtClean="0">
                          <a:effectLst/>
                        </a:rPr>
                        <a:t>Bi-Annual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342900" marR="0" lvl="0" indent="-342900">
                        <a:spcBef>
                          <a:spcPts val="0"/>
                        </a:spcBef>
                        <a:spcAft>
                          <a:spcPts val="0"/>
                        </a:spcAft>
                        <a:buSzPts val="800"/>
                        <a:buFont typeface="Wingdings"/>
                        <a:buChar char=""/>
                      </a:pPr>
                      <a:r>
                        <a:rPr lang="en-US" sz="1050" dirty="0">
                          <a:effectLst/>
                        </a:rPr>
                        <a:t>Use of standard undergraduate feedback forms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392984">
                <a:tc>
                  <a:txBody>
                    <a:bodyPr/>
                    <a:lstStyle/>
                    <a:p>
                      <a:pPr marL="0" marR="0" algn="ctr">
                        <a:spcBef>
                          <a:spcPts val="0"/>
                        </a:spcBef>
                        <a:spcAft>
                          <a:spcPts val="0"/>
                        </a:spcAft>
                      </a:pPr>
                      <a:r>
                        <a:rPr lang="en-US" sz="1050" b="0" dirty="0" smtClean="0">
                          <a:solidFill>
                            <a:schemeClr val="tx1"/>
                          </a:solidFill>
                          <a:effectLst/>
                        </a:rPr>
                        <a:t>Student</a:t>
                      </a:r>
                      <a:r>
                        <a:rPr lang="en-US" sz="1050" b="0" baseline="0" dirty="0" smtClean="0">
                          <a:solidFill>
                            <a:schemeClr val="tx1"/>
                          </a:solidFill>
                          <a:effectLst/>
                        </a:rPr>
                        <a:t> grades &amp; Sample work</a:t>
                      </a: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a:effectLst/>
                        </a:rPr>
                        <a:t>Course Feedback </a:t>
                      </a:r>
                      <a:r>
                        <a:rPr lang="en-US" sz="1050" dirty="0" smtClean="0">
                          <a:effectLst/>
                        </a:rPr>
                        <a:t>Forms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smtClean="0">
                          <a:effectLst/>
                        </a:rPr>
                        <a:t>Bi-Annual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342900" marR="0" lvl="0" indent="-342900">
                        <a:spcBef>
                          <a:spcPts val="0"/>
                        </a:spcBef>
                        <a:spcAft>
                          <a:spcPts val="0"/>
                        </a:spcAft>
                        <a:buSzPts val="800"/>
                        <a:buFont typeface="Wingdings"/>
                        <a:buChar char=""/>
                      </a:pPr>
                      <a:r>
                        <a:rPr lang="en-US" sz="1050" dirty="0" smtClean="0">
                          <a:effectLst/>
                        </a:rPr>
                        <a:t>Is grading across courses consistent</a:t>
                      </a:r>
                      <a:r>
                        <a:rPr lang="en-US" sz="1050" baseline="0" dirty="0" smtClean="0">
                          <a:effectLst/>
                        </a:rPr>
                        <a:t> in highlighting the successful and unsuccessful students?</a:t>
                      </a:r>
                    </a:p>
                    <a:p>
                      <a:pPr marL="342900" marR="0" lvl="0" indent="-342900">
                        <a:spcBef>
                          <a:spcPts val="0"/>
                        </a:spcBef>
                        <a:spcAft>
                          <a:spcPts val="0"/>
                        </a:spcAft>
                        <a:buSzPts val="800"/>
                        <a:buFont typeface="Wingdings"/>
                        <a:buChar char=""/>
                      </a:pPr>
                      <a:r>
                        <a:rPr lang="en-US" sz="1050" baseline="0" dirty="0" smtClean="0">
                          <a:effectLst/>
                          <a:latin typeface="+mn-lt"/>
                          <a:ea typeface="Times New Roman"/>
                        </a:rPr>
                        <a:t>Are there trends in grades by outcomes, topic, level of sophistication, etc.?</a:t>
                      </a:r>
                      <a:endParaRPr lang="en-US" sz="1100" dirty="0">
                        <a:effectLst/>
                        <a:latin typeface="+mn-lt"/>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r>
              <a:tr h="481037">
                <a:tc rowSpan="2">
                  <a:txBody>
                    <a:bodyPr/>
                    <a:lstStyle/>
                    <a:p>
                      <a:pPr marL="0" marR="0" algn="ctr">
                        <a:spcBef>
                          <a:spcPts val="0"/>
                        </a:spcBef>
                        <a:spcAft>
                          <a:spcPts val="0"/>
                        </a:spcAft>
                      </a:pPr>
                      <a:r>
                        <a:rPr lang="en-US" sz="1050" b="0" dirty="0">
                          <a:solidFill>
                            <a:schemeClr val="tx1"/>
                          </a:solidFill>
                          <a:effectLst/>
                        </a:rPr>
                        <a:t>Focus group lunch</a:t>
                      </a: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algn="ctr">
                        <a:spcBef>
                          <a:spcPts val="0"/>
                        </a:spcBef>
                        <a:spcAft>
                          <a:spcPts val="0"/>
                        </a:spcAft>
                      </a:pPr>
                      <a:r>
                        <a:rPr lang="en-US" sz="1050" dirty="0">
                          <a:effectLst/>
                        </a:rPr>
                        <a:t>Employers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algn="ctr">
                        <a:spcBef>
                          <a:spcPts val="0"/>
                        </a:spcBef>
                        <a:spcAft>
                          <a:spcPts val="0"/>
                        </a:spcAft>
                      </a:pPr>
                      <a:r>
                        <a:rPr lang="en-US" sz="1050" dirty="0">
                          <a:effectLst/>
                        </a:rPr>
                        <a:t>Tri-Annual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342900" marR="0" lvl="0" indent="-342900">
                        <a:spcBef>
                          <a:spcPts val="0"/>
                        </a:spcBef>
                        <a:spcAft>
                          <a:spcPts val="0"/>
                        </a:spcAft>
                        <a:buSzPts val="800"/>
                        <a:buFont typeface="Wingdings"/>
                        <a:buChar char=""/>
                      </a:pPr>
                      <a:r>
                        <a:rPr lang="en-US" sz="1050" dirty="0">
                          <a:effectLst/>
                        </a:rPr>
                        <a:t>Describe in what ways the content and objectives of the program match or do not match your expectations </a:t>
                      </a:r>
                      <a:r>
                        <a:rPr lang="en-US" sz="1050" dirty="0" smtClean="0">
                          <a:effectLst/>
                        </a:rPr>
                        <a:t>graduates</a:t>
                      </a:r>
                      <a:r>
                        <a:rPr lang="en-US" sz="1050" dirty="0">
                          <a:effectLst/>
                        </a:rPr>
                        <a:t>? What do you look for when hiring?</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r>
              <a:tr h="1178951">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342900" marR="0" lvl="0" indent="-342900">
                        <a:spcBef>
                          <a:spcPts val="0"/>
                        </a:spcBef>
                        <a:spcAft>
                          <a:spcPts val="0"/>
                        </a:spcAft>
                        <a:buSzPts val="800"/>
                        <a:buFont typeface="Wingdings"/>
                        <a:buChar char=""/>
                      </a:pPr>
                      <a:r>
                        <a:rPr lang="en-US" sz="1050" dirty="0">
                          <a:effectLst/>
                        </a:rPr>
                        <a:t>Based on your experience with graduates employed in your company, how well do our graduates meet your expectations?</a:t>
                      </a:r>
                      <a:endParaRPr lang="en-US" sz="1100" dirty="0">
                        <a:effectLst/>
                      </a:endParaRPr>
                    </a:p>
                    <a:p>
                      <a:pPr marL="342900" marR="0" lvl="0" indent="-342900">
                        <a:spcBef>
                          <a:spcPts val="0"/>
                        </a:spcBef>
                        <a:spcAft>
                          <a:spcPts val="0"/>
                        </a:spcAft>
                        <a:buSzPts val="800"/>
                        <a:buFont typeface="Wingdings"/>
                        <a:buChar char=""/>
                      </a:pPr>
                      <a:r>
                        <a:rPr lang="en-US" sz="1050" dirty="0">
                          <a:effectLst/>
                        </a:rPr>
                        <a:t>Describe one or more ways in which </a:t>
                      </a:r>
                      <a:r>
                        <a:rPr lang="en-US" sz="1050" dirty="0" smtClean="0">
                          <a:effectLst/>
                        </a:rPr>
                        <a:t>our program has enhanced our graduates ability to help </a:t>
                      </a:r>
                      <a:r>
                        <a:rPr lang="en-US" sz="1050" dirty="0">
                          <a:effectLst/>
                        </a:rPr>
                        <a:t>your organization fulfill its mission or meet its objectives</a:t>
                      </a:r>
                      <a:endParaRPr lang="en-US" sz="1100" dirty="0">
                        <a:effectLst/>
                      </a:endParaRPr>
                    </a:p>
                    <a:p>
                      <a:pPr marL="342900" marR="0" lvl="0" indent="-342900">
                        <a:spcBef>
                          <a:spcPts val="0"/>
                        </a:spcBef>
                        <a:spcAft>
                          <a:spcPts val="0"/>
                        </a:spcAft>
                        <a:buSzPts val="800"/>
                        <a:buFont typeface="Wingdings"/>
                        <a:buChar char=""/>
                      </a:pPr>
                      <a:r>
                        <a:rPr lang="en-US" sz="1050" dirty="0">
                          <a:effectLst/>
                        </a:rPr>
                        <a:t>Please suggest one or more changes to help us improve the program.  What can we do to better prepare our graduates for </a:t>
                      </a:r>
                      <a:r>
                        <a:rPr lang="en-US" sz="1050" dirty="0" smtClean="0">
                          <a:effectLst/>
                        </a:rPr>
                        <a:t>employment?</a:t>
                      </a:r>
                      <a:endParaRPr lang="en-US" sz="1100" dirty="0">
                        <a:effectLst/>
                      </a:endParaRPr>
                    </a:p>
                    <a:p>
                      <a:pPr marL="342900" marR="0" lvl="0" indent="-342900">
                        <a:spcBef>
                          <a:spcPts val="0"/>
                        </a:spcBef>
                        <a:spcAft>
                          <a:spcPts val="0"/>
                        </a:spcAft>
                        <a:buSzPts val="800"/>
                        <a:buFont typeface="Wingdings"/>
                        <a:buChar char=""/>
                      </a:pPr>
                      <a:r>
                        <a:rPr lang="en-US" sz="1050" dirty="0">
                          <a:effectLst/>
                        </a:rPr>
                        <a:t>What advice would you give to a recent or soon to be </a:t>
                      </a:r>
                      <a:r>
                        <a:rPr lang="en-US" sz="1050" dirty="0" smtClean="0">
                          <a:effectLst/>
                        </a:rPr>
                        <a:t>graduate?</a:t>
                      </a:r>
                      <a:endParaRPr lang="en-US" sz="1100" dirty="0">
                        <a:effectLst/>
                      </a:endParaRPr>
                    </a:p>
                    <a:p>
                      <a:pPr marL="45720" marR="0" indent="-45720">
                        <a:spcBef>
                          <a:spcPts val="0"/>
                        </a:spcBef>
                        <a:spcAft>
                          <a:spcPts val="0"/>
                        </a:spcAft>
                      </a:pPr>
                      <a:r>
                        <a:rPr lang="en-US" sz="1050" dirty="0">
                          <a:effectLst/>
                        </a:rPr>
                        <a:t> </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743862">
                <a:tc>
                  <a:txBody>
                    <a:bodyPr/>
                    <a:lstStyle/>
                    <a:p>
                      <a:pPr marL="0" marR="0" algn="ctr">
                        <a:spcBef>
                          <a:spcPts val="0"/>
                        </a:spcBef>
                        <a:spcAft>
                          <a:spcPts val="0"/>
                        </a:spcAft>
                      </a:pPr>
                      <a:r>
                        <a:rPr lang="en-US" sz="1050" b="0" smtClean="0">
                          <a:solidFill>
                            <a:schemeClr val="tx1"/>
                          </a:solidFill>
                          <a:effectLst/>
                        </a:rPr>
                        <a:t>Mapping</a:t>
                      </a:r>
                      <a:endParaRPr lang="en-US" sz="1050" b="0" dirty="0" smtClean="0">
                        <a:solidFill>
                          <a:schemeClr val="tx1"/>
                        </a:solidFill>
                        <a:effectLst/>
                      </a:endParaRPr>
                    </a:p>
                    <a:p>
                      <a:pPr marL="0" marR="0" algn="ctr">
                        <a:spcBef>
                          <a:spcPts val="0"/>
                        </a:spcBef>
                        <a:spcAft>
                          <a:spcPts val="0"/>
                        </a:spcAft>
                      </a:pP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a:effectLst/>
                        </a:rPr>
                        <a:t>Course Outlines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a:effectLst/>
                        </a:rPr>
                        <a:t>Tri-Annual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502920" marR="0" lvl="1" indent="-45720">
                        <a:spcBef>
                          <a:spcPts val="0"/>
                        </a:spcBef>
                        <a:spcAft>
                          <a:spcPts val="0"/>
                        </a:spcAft>
                      </a:pPr>
                      <a:r>
                        <a:rPr lang="en-US" sz="1050" dirty="0">
                          <a:effectLst/>
                        </a:rPr>
                        <a:t> </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45720" marR="0" indent="-45720">
                        <a:spcBef>
                          <a:spcPts val="0"/>
                        </a:spcBef>
                        <a:spcAft>
                          <a:spcPts val="0"/>
                        </a:spcAft>
                      </a:pPr>
                      <a:endParaRPr lang="en-US" sz="1100" dirty="0">
                        <a:effectLst/>
                        <a:latin typeface="Times New Roman"/>
                        <a:ea typeface="Times New Roman"/>
                      </a:endParaRPr>
                    </a:p>
                  </a:txBody>
                  <a:tcPr marL="15042" marR="1504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49124">
                <a:tc>
                  <a:txBody>
                    <a:bodyPr/>
                    <a:lstStyle/>
                    <a:p>
                      <a:pPr marL="0" marR="0" algn="ctr">
                        <a:spcBef>
                          <a:spcPts val="0"/>
                        </a:spcBef>
                        <a:spcAft>
                          <a:spcPts val="0"/>
                        </a:spcAft>
                      </a:pPr>
                      <a:r>
                        <a:rPr lang="en-US" sz="1050" b="0" dirty="0" smtClean="0">
                          <a:solidFill>
                            <a:schemeClr val="tx1"/>
                          </a:solidFill>
                          <a:effectLst/>
                        </a:rPr>
                        <a:t>Previous reports &amp; reviews</a:t>
                      </a:r>
                    </a:p>
                    <a:p>
                      <a:pPr marL="0" marR="0" algn="ctr">
                        <a:spcBef>
                          <a:spcPts val="0"/>
                        </a:spcBef>
                        <a:spcAft>
                          <a:spcPts val="0"/>
                        </a:spcAft>
                      </a:pP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50" dirty="0">
                          <a:effectLst/>
                        </a:rPr>
                        <a:t> Professional association</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50" dirty="0">
                          <a:effectLst/>
                        </a:rPr>
                        <a:t>Tri-Annual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pPr>
                      <a:r>
                        <a:rPr lang="en-US" sz="1050" dirty="0">
                          <a:effectLst/>
                        </a:rPr>
                        <a:t> </a:t>
                      </a:r>
                      <a:r>
                        <a:rPr lang="en-US" sz="1050" dirty="0" smtClean="0">
                          <a:effectLst/>
                        </a:rPr>
                        <a:t>    </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spcBef>
                          <a:spcPts val="0"/>
                        </a:spcBef>
                        <a:spcAft>
                          <a:spcPts val="0"/>
                        </a:spcAft>
                      </a:pPr>
                      <a:endParaRPr lang="en-US" sz="1100" dirty="0">
                        <a:effectLst/>
                        <a:latin typeface="Times New Roman"/>
                        <a:ea typeface="Times New Roman"/>
                      </a:endParaRPr>
                    </a:p>
                  </a:txBody>
                  <a:tcPr marL="15042" marR="15042"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94738">
                <a:tc>
                  <a:txBody>
                    <a:bodyPr/>
                    <a:lstStyle/>
                    <a:p>
                      <a:pPr marL="0" marR="0" algn="ctr">
                        <a:spcBef>
                          <a:spcPts val="0"/>
                        </a:spcBef>
                        <a:spcAft>
                          <a:spcPts val="0"/>
                        </a:spcAft>
                      </a:pPr>
                      <a:r>
                        <a:rPr lang="en-US" sz="1050" b="0" dirty="0">
                          <a:solidFill>
                            <a:schemeClr val="tx1"/>
                          </a:solidFill>
                          <a:effectLst/>
                        </a:rPr>
                        <a:t>Retreat</a:t>
                      </a:r>
                      <a:endParaRPr lang="en-US" sz="1100" b="0" dirty="0">
                        <a:solidFill>
                          <a:schemeClr val="tx1"/>
                        </a:solidFill>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a:effectLst/>
                        </a:rPr>
                        <a:t>Faculty/Grad Students</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50" dirty="0">
                          <a:effectLst/>
                        </a:rPr>
                        <a:t>Annual</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342900" marR="0" lvl="0" indent="-342900">
                        <a:spcBef>
                          <a:spcPts val="0"/>
                        </a:spcBef>
                        <a:spcAft>
                          <a:spcPts val="0"/>
                        </a:spcAft>
                        <a:buSzPts val="800"/>
                        <a:buFont typeface="Wingdings"/>
                        <a:buChar char=""/>
                      </a:pPr>
                      <a:r>
                        <a:rPr lang="en-US" sz="1050" dirty="0" smtClean="0">
                          <a:effectLst/>
                        </a:rPr>
                        <a:t>Review of data collected and development of action plan </a:t>
                      </a:r>
                      <a:endParaRPr lang="en-US" sz="1100" dirty="0">
                        <a:effectLst/>
                        <a:latin typeface="Times New Roman"/>
                        <a:ea typeface="Times New Roman"/>
                      </a:endParaRPr>
                    </a:p>
                  </a:txBody>
                  <a:tcPr marL="15042" marR="1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6" name="Rectangle 5"/>
          <p:cNvSpPr/>
          <p:nvPr/>
        </p:nvSpPr>
        <p:spPr>
          <a:xfrm>
            <a:off x="3276600" y="5294359"/>
            <a:ext cx="5562600" cy="577081"/>
          </a:xfrm>
          <a:prstGeom prst="rect">
            <a:avLst/>
          </a:prstGeom>
        </p:spPr>
        <p:txBody>
          <a:bodyPr wrap="square">
            <a:spAutoFit/>
          </a:bodyPr>
          <a:lstStyle/>
          <a:p>
            <a:pPr marL="342900" marR="0" lvl="0" indent="-342900">
              <a:spcBef>
                <a:spcPts val="0"/>
              </a:spcBef>
              <a:spcAft>
                <a:spcPts val="0"/>
              </a:spcAft>
              <a:buSzPts val="800"/>
              <a:buFont typeface="Wingdings"/>
              <a:buChar char=""/>
            </a:pPr>
            <a:r>
              <a:rPr lang="en-US" sz="1050" dirty="0"/>
              <a:t>Course by course &amp; cross curricular learning outcomes </a:t>
            </a:r>
          </a:p>
          <a:p>
            <a:pPr marL="342900" marR="0" lvl="0" indent="-342900">
              <a:spcBef>
                <a:spcPts val="0"/>
              </a:spcBef>
              <a:spcAft>
                <a:spcPts val="0"/>
              </a:spcAft>
              <a:buSzPts val="800"/>
              <a:buFont typeface="Wingdings"/>
              <a:buChar char=""/>
            </a:pPr>
            <a:r>
              <a:rPr lang="en-US" sz="1050" dirty="0"/>
              <a:t>Portfolio will be used as the principal assessment tool – prepare in 4</a:t>
            </a:r>
            <a:r>
              <a:rPr lang="en-US" sz="1050" baseline="30000" dirty="0"/>
              <a:t>th</a:t>
            </a:r>
            <a:r>
              <a:rPr lang="en-US" sz="1050" dirty="0"/>
              <a:t> semester &amp; update resubmit in last semester</a:t>
            </a:r>
          </a:p>
        </p:txBody>
      </p:sp>
      <p:grpSp>
        <p:nvGrpSpPr>
          <p:cNvPr id="18" name="Group 17"/>
          <p:cNvGrpSpPr/>
          <p:nvPr/>
        </p:nvGrpSpPr>
        <p:grpSpPr>
          <a:xfrm>
            <a:off x="6324600" y="135434"/>
            <a:ext cx="2475154" cy="829084"/>
            <a:chOff x="6400800" y="135434"/>
            <a:chExt cx="2627554" cy="829084"/>
          </a:xfrm>
        </p:grpSpPr>
        <p:sp>
          <p:nvSpPr>
            <p:cNvPr id="17" name="Rounded Rectangle 16"/>
            <p:cNvSpPr/>
            <p:nvPr/>
          </p:nvSpPr>
          <p:spPr>
            <a:xfrm>
              <a:off x="6400800" y="135434"/>
              <a:ext cx="2627554" cy="829084"/>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506359" y="161517"/>
              <a:ext cx="2521995" cy="774839"/>
              <a:chOff x="6506359" y="161517"/>
              <a:chExt cx="2521995" cy="774839"/>
            </a:xfrm>
          </p:grpSpPr>
          <p:sp>
            <p:nvSpPr>
              <p:cNvPr id="8" name="AutoShape 2"/>
              <p:cNvSpPr>
                <a:spLocks noChangeArrowheads="1"/>
              </p:cNvSpPr>
              <p:nvPr/>
            </p:nvSpPr>
            <p:spPr bwMode="auto">
              <a:xfrm rot="10800000">
                <a:off x="8441794" y="343588"/>
                <a:ext cx="586560" cy="408619"/>
              </a:xfrm>
              <a:prstGeom prst="chevron">
                <a:avLst>
                  <a:gd name="adj" fmla="val 25000"/>
                </a:avLst>
              </a:prstGeom>
              <a:solidFill>
                <a:schemeClr val="accent4">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sz="500">
                  <a:latin typeface="+mn-lt"/>
                </a:endParaRPr>
              </a:p>
            </p:txBody>
          </p:sp>
          <p:sp>
            <p:nvSpPr>
              <p:cNvPr id="9" name="Text Box 3"/>
              <p:cNvSpPr txBox="1">
                <a:spLocks noChangeArrowheads="1"/>
              </p:cNvSpPr>
              <p:nvPr/>
            </p:nvSpPr>
            <p:spPr bwMode="auto">
              <a:xfrm>
                <a:off x="8458200" y="485001"/>
                <a:ext cx="5153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600" b="1" dirty="0" smtClean="0">
                    <a:latin typeface="+mn-lt"/>
                  </a:rPr>
                  <a:t>Reaction</a:t>
                </a:r>
                <a:endParaRPr lang="en-US" sz="600" b="1" dirty="0">
                  <a:latin typeface="+mn-lt"/>
                </a:endParaRPr>
              </a:p>
            </p:txBody>
          </p:sp>
          <p:sp>
            <p:nvSpPr>
              <p:cNvPr id="10" name="AutoShape 4"/>
              <p:cNvSpPr>
                <a:spLocks noChangeArrowheads="1"/>
              </p:cNvSpPr>
              <p:nvPr/>
            </p:nvSpPr>
            <p:spPr bwMode="auto">
              <a:xfrm rot="10800000">
                <a:off x="7855947" y="287054"/>
                <a:ext cx="683725" cy="525843"/>
              </a:xfrm>
              <a:prstGeom prst="chevron">
                <a:avLst>
                  <a:gd name="adj" fmla="val 25000"/>
                </a:avLst>
              </a:prstGeom>
              <a:solidFill>
                <a:schemeClr val="accent3">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sz="500">
                  <a:latin typeface="+mn-lt"/>
                </a:endParaRPr>
              </a:p>
            </p:txBody>
          </p:sp>
          <p:sp>
            <p:nvSpPr>
              <p:cNvPr id="11" name="Text Box 5"/>
              <p:cNvSpPr txBox="1">
                <a:spLocks noChangeArrowheads="1"/>
              </p:cNvSpPr>
              <p:nvPr/>
            </p:nvSpPr>
            <p:spPr bwMode="auto">
              <a:xfrm>
                <a:off x="7848600" y="469612"/>
                <a:ext cx="609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800" b="1" dirty="0" smtClean="0">
                    <a:latin typeface="+mn-lt"/>
                  </a:rPr>
                  <a:t>Learning</a:t>
                </a:r>
                <a:endParaRPr lang="en-US" sz="800" b="1" dirty="0">
                  <a:latin typeface="+mn-lt"/>
                </a:endParaRPr>
              </a:p>
            </p:txBody>
          </p:sp>
          <p:sp>
            <p:nvSpPr>
              <p:cNvPr id="12" name="AutoShape 13"/>
              <p:cNvSpPr>
                <a:spLocks noChangeArrowheads="1"/>
              </p:cNvSpPr>
              <p:nvPr/>
            </p:nvSpPr>
            <p:spPr bwMode="auto">
              <a:xfrm rot="10800000">
                <a:off x="6506359" y="161517"/>
                <a:ext cx="875911" cy="774839"/>
              </a:xfrm>
              <a:prstGeom prst="chevron">
                <a:avLst>
                  <a:gd name="adj" fmla="val 25000"/>
                </a:avLst>
              </a:prstGeom>
              <a:solidFill>
                <a:schemeClr val="accent1">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sz="500">
                  <a:latin typeface="+mn-lt"/>
                </a:endParaRPr>
              </a:p>
            </p:txBody>
          </p:sp>
          <p:sp>
            <p:nvSpPr>
              <p:cNvPr id="13" name="Text Box 14"/>
              <p:cNvSpPr txBox="1">
                <a:spLocks noChangeArrowheads="1"/>
              </p:cNvSpPr>
              <p:nvPr/>
            </p:nvSpPr>
            <p:spPr bwMode="auto">
              <a:xfrm>
                <a:off x="6553200" y="392668"/>
                <a:ext cx="7785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1000" b="1" dirty="0" smtClean="0">
                    <a:latin typeface="+mn-lt"/>
                  </a:rPr>
                  <a:t>Results</a:t>
                </a:r>
                <a:endParaRPr lang="en-US" sz="1000" b="1" dirty="0">
                  <a:latin typeface="+mn-lt"/>
                </a:endParaRPr>
              </a:p>
              <a:p>
                <a:pPr algn="ctr"/>
                <a:endParaRPr lang="en-US" sz="800" dirty="0">
                  <a:latin typeface="+mn-lt"/>
                </a:endParaRPr>
              </a:p>
            </p:txBody>
          </p:sp>
          <p:sp>
            <p:nvSpPr>
              <p:cNvPr id="14" name="AutoShape 16"/>
              <p:cNvSpPr>
                <a:spLocks noChangeArrowheads="1"/>
              </p:cNvSpPr>
              <p:nvPr/>
            </p:nvSpPr>
            <p:spPr bwMode="auto">
              <a:xfrm rot="10800000">
                <a:off x="7202229" y="203501"/>
                <a:ext cx="820899" cy="701678"/>
              </a:xfrm>
              <a:prstGeom prst="chevron">
                <a:avLst>
                  <a:gd name="adj" fmla="val 25000"/>
                </a:avLst>
              </a:prstGeom>
              <a:solidFill>
                <a:schemeClr val="accent2">
                  <a:lumMod val="60000"/>
                  <a:lumOff val="40000"/>
                </a:schemeClr>
              </a:solidFill>
              <a:ln w="12700" cap="sq">
                <a:solidFill>
                  <a:srgbClr val="FFFFFF"/>
                </a:solidFill>
                <a:miter lim="800000"/>
                <a:headEnd type="none" w="sm" len="sm"/>
                <a:tailEnd type="none" w="sm" len="sm"/>
              </a:ln>
              <a:effectLst/>
              <a:extLst/>
            </p:spPr>
            <p:txBody>
              <a:bodyPr vert="eaVert" wrap="none" anchor="ctr"/>
              <a:lstStyle/>
              <a:p>
                <a:pPr algn="ctr"/>
                <a:endParaRPr lang="en-US" sz="500">
                  <a:latin typeface="+mn-lt"/>
                </a:endParaRPr>
              </a:p>
            </p:txBody>
          </p:sp>
          <p:sp>
            <p:nvSpPr>
              <p:cNvPr id="15" name="Text Box 17"/>
              <p:cNvSpPr txBox="1">
                <a:spLocks noChangeArrowheads="1"/>
              </p:cNvSpPr>
              <p:nvPr/>
            </p:nvSpPr>
            <p:spPr bwMode="auto">
              <a:xfrm>
                <a:off x="7241678" y="461918"/>
                <a:ext cx="68588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00" b="1" dirty="0" smtClean="0">
                    <a:latin typeface="+mn-lt"/>
                  </a:rPr>
                  <a:t>Behavior</a:t>
                </a:r>
                <a:endParaRPr lang="en-US" sz="900" b="1" dirty="0">
                  <a:latin typeface="+mn-lt"/>
                </a:endParaRPr>
              </a:p>
            </p:txBody>
          </p:sp>
        </p:grpSp>
      </p:grpSp>
      <p:sp>
        <p:nvSpPr>
          <p:cNvPr id="19" name="TextBox 18"/>
          <p:cNvSpPr txBox="1"/>
          <p:nvPr/>
        </p:nvSpPr>
        <p:spPr>
          <a:xfrm rot="5400000">
            <a:off x="5583617" y="3331783"/>
            <a:ext cx="6917483" cy="253916"/>
          </a:xfrm>
          <a:prstGeom prst="rect">
            <a:avLst/>
          </a:prstGeom>
          <a:noFill/>
        </p:spPr>
        <p:txBody>
          <a:bodyPr wrap="square" rtlCol="0">
            <a:spAutoFit/>
          </a:bodyPr>
          <a:lstStyle/>
          <a:p>
            <a:pPr algn="ctr"/>
            <a:r>
              <a:rPr lang="en-US" sz="1050" dirty="0" smtClean="0"/>
              <a:t>Handbook for Curriculum Assessment – </a:t>
            </a:r>
            <a:r>
              <a:rPr lang="en-US" sz="1050" dirty="0" err="1" smtClean="0"/>
              <a:t>dowload</a:t>
            </a:r>
            <a:r>
              <a:rPr lang="en-US" sz="1050" dirty="0"/>
              <a:t> at http://</a:t>
            </a:r>
            <a:r>
              <a:rPr lang="en-US" sz="1050" dirty="0" smtClean="0"/>
              <a:t>www.tss.uoguelph.ca/resources/pdfs/HbonCurriculumAssmt.pdf</a:t>
            </a:r>
          </a:p>
        </p:txBody>
      </p:sp>
      <p:sp>
        <p:nvSpPr>
          <p:cNvPr id="20" name="TextBox 19"/>
          <p:cNvSpPr txBox="1"/>
          <p:nvPr/>
        </p:nvSpPr>
        <p:spPr>
          <a:xfrm>
            <a:off x="-1" y="10411"/>
            <a:ext cx="6277759" cy="769441"/>
          </a:xfrm>
          <a:prstGeom prst="rect">
            <a:avLst/>
          </a:prstGeom>
          <a:noFill/>
        </p:spPr>
        <p:txBody>
          <a:bodyPr wrap="square" rtlCol="0">
            <a:spAutoFit/>
          </a:bodyPr>
          <a:lstStyle/>
          <a:p>
            <a:pPr algn="r"/>
            <a:r>
              <a:rPr lang="en-US" sz="4400" b="1" dirty="0" smtClean="0">
                <a:latin typeface="+mn-lt"/>
              </a:rPr>
              <a:t>Assessment Plan</a:t>
            </a:r>
            <a:endParaRPr lang="en-US" sz="4400" b="1" dirty="0">
              <a:latin typeface="+mn-lt"/>
            </a:endParaRPr>
          </a:p>
        </p:txBody>
      </p:sp>
    </p:spTree>
    <p:extLst>
      <p:ext uri="{BB962C8B-B14F-4D97-AF65-F5344CB8AC3E}">
        <p14:creationId xmlns:p14="http://schemas.microsoft.com/office/powerpoint/2010/main" val="9265956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Georgia" pitchFamily="18" charset="0"/>
              </a:rPr>
              <a:t>Triangulation</a:t>
            </a:r>
            <a:endParaRPr lang="en-US" dirty="0">
              <a:latin typeface="Georgia"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marL="514350" indent="-514350">
              <a:spcBef>
                <a:spcPts val="1800"/>
              </a:spcBef>
              <a:buFont typeface="+mj-lt"/>
              <a:buAutoNum type="arabicPeriod"/>
            </a:pPr>
            <a:r>
              <a:rPr lang="en-US" sz="2400" dirty="0" smtClean="0">
                <a:latin typeface="Georgia" pitchFamily="18" charset="0"/>
              </a:rPr>
              <a:t>Include opportunities for informal assessment, students’ self-reports of learning, and even unsolicited data from placement supervisors or employers</a:t>
            </a:r>
          </a:p>
          <a:p>
            <a:pPr marL="514350" indent="-514350">
              <a:spcBef>
                <a:spcPts val="1800"/>
              </a:spcBef>
              <a:buFont typeface="+mj-lt"/>
              <a:buAutoNum type="arabicPeriod"/>
            </a:pPr>
            <a:r>
              <a:rPr lang="en-US" sz="2400" dirty="0" smtClean="0">
                <a:latin typeface="Georgia" pitchFamily="18" charset="0"/>
              </a:rPr>
              <a:t>Use more than one type of assessment when analyzing data</a:t>
            </a:r>
          </a:p>
          <a:p>
            <a:pPr marL="514350" indent="-514350">
              <a:spcBef>
                <a:spcPts val="1800"/>
              </a:spcBef>
              <a:buFont typeface="+mj-lt"/>
              <a:buAutoNum type="arabicPeriod"/>
            </a:pPr>
            <a:r>
              <a:rPr lang="en-US" sz="2400" dirty="0" smtClean="0">
                <a:latin typeface="Georgia" pitchFamily="18" charset="0"/>
              </a:rPr>
              <a:t>Value all assessment not just major events</a:t>
            </a:r>
          </a:p>
          <a:p>
            <a:pPr marL="514350" indent="-514350">
              <a:spcBef>
                <a:spcPts val="1800"/>
              </a:spcBef>
              <a:buFont typeface="+mj-lt"/>
              <a:buAutoNum type="arabicPeriod"/>
            </a:pPr>
            <a:r>
              <a:rPr lang="en-US" sz="2400" dirty="0" smtClean="0">
                <a:latin typeface="Georgia" pitchFamily="18" charset="0"/>
              </a:rPr>
              <a:t>Use the data gained from assessment to answer questions about authentic learning</a:t>
            </a:r>
          </a:p>
          <a:p>
            <a:pPr marL="514350" indent="-514350">
              <a:spcBef>
                <a:spcPts val="1800"/>
              </a:spcBef>
              <a:buFont typeface="+mj-lt"/>
              <a:buAutoNum type="arabicPeriod"/>
            </a:pPr>
            <a:r>
              <a:rPr lang="en-US" sz="2400" dirty="0" smtClean="0">
                <a:latin typeface="Georgia" pitchFamily="18" charset="0"/>
              </a:rPr>
              <a:t>Look at data across time intervals</a:t>
            </a:r>
            <a:endParaRPr lang="en-US" sz="2400" dirty="0">
              <a:latin typeface="Georgia" pitchFamily="18" charset="0"/>
            </a:endParaRPr>
          </a:p>
        </p:txBody>
      </p:sp>
    </p:spTree>
    <p:extLst>
      <p:ext uri="{BB962C8B-B14F-4D97-AF65-F5344CB8AC3E}">
        <p14:creationId xmlns:p14="http://schemas.microsoft.com/office/powerpoint/2010/main" val="14803295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424801" y="403737"/>
            <a:ext cx="8228160" cy="542937"/>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Assessment Tools</a:t>
            </a:r>
          </a:p>
        </p:txBody>
      </p:sp>
      <p:sp>
        <p:nvSpPr>
          <p:cNvPr id="52228" name="Rectangle 3"/>
          <p:cNvSpPr>
            <a:spLocks noGrp="1" noChangeArrowheads="1"/>
          </p:cNvSpPr>
          <p:nvPr>
            <p:ph idx="1"/>
          </p:nvPr>
        </p:nvSpPr>
        <p:spPr>
          <a:xfrm>
            <a:off x="489600" y="2122783"/>
            <a:ext cx="8228160" cy="4245566"/>
          </a:xfrm>
        </p:spPr>
        <p:txBody>
          <a:bodyPr>
            <a:normAutofit/>
          </a:bodyPr>
          <a:lstStyle/>
          <a:p>
            <a:pPr marL="391686"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t>Direct measures</a:t>
            </a:r>
            <a:r>
              <a:rPr lang="en-US" sz="2800" dirty="0" smtClean="0"/>
              <a:t> – directly observable or measurable assessments of student learning</a:t>
            </a:r>
          </a:p>
          <a:p>
            <a:pPr marL="783372"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E.g. Student exams, reports, oral examinations, portfolios, concept inventories etc.</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t>Indirect measures</a:t>
            </a:r>
            <a:r>
              <a:rPr lang="en-US" sz="2800" dirty="0" smtClean="0"/>
              <a:t> – opinion or self-reports of student learning or educational experiences</a:t>
            </a:r>
          </a:p>
          <a:p>
            <a:pPr marL="783372"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E.g. grades, surveys, focus group data, graduation rates, reputation, etc.</a:t>
            </a:r>
          </a:p>
        </p:txBody>
      </p:sp>
      <p:sp>
        <p:nvSpPr>
          <p:cNvPr id="2" name="Slide Number Placeholder 1"/>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45</a:t>
            </a:fld>
            <a:endParaRPr lang="en-US" dirty="0"/>
          </a:p>
        </p:txBody>
      </p:sp>
      <p:sp>
        <p:nvSpPr>
          <p:cNvPr id="52227" name="AutoShape 2"/>
          <p:cNvSpPr>
            <a:spLocks noChangeArrowheads="1"/>
          </p:cNvSpPr>
          <p:nvPr/>
        </p:nvSpPr>
        <p:spPr bwMode="auto">
          <a:xfrm>
            <a:off x="838200" y="1109974"/>
            <a:ext cx="7620000" cy="816565"/>
          </a:xfrm>
          <a:prstGeom prst="roundRect">
            <a:avLst>
              <a:gd name="adj" fmla="val 16667"/>
            </a:avLst>
          </a:prstGeom>
          <a:solidFill>
            <a:schemeClr val="tx2">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 pos="3939898" algn="l"/>
                <a:tab pos="4596548" algn="l"/>
                <a:tab pos="5253198" algn="l"/>
                <a:tab pos="5909847" algn="l"/>
                <a:tab pos="6566497" algn="l"/>
              </a:tabLst>
            </a:pPr>
            <a:r>
              <a:rPr lang="en-US" sz="2200" dirty="0">
                <a:solidFill>
                  <a:srgbClr val="000000"/>
                </a:solidFill>
                <a:latin typeface="Georgia" pitchFamily="18" charset="0"/>
              </a:rPr>
              <a:t>How to measure learning against specific expectations?</a:t>
            </a:r>
          </a:p>
        </p:txBody>
      </p:sp>
    </p:spTree>
    <p:extLst>
      <p:ext uri="{BB962C8B-B14F-4D97-AF65-F5344CB8AC3E}">
        <p14:creationId xmlns:p14="http://schemas.microsoft.com/office/powerpoint/2010/main" val="20366087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162721" y="599710"/>
            <a:ext cx="8652960" cy="542937"/>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3300" dirty="0"/>
              <a:t>Why not use grades to assess outcomes?</a:t>
            </a:r>
          </a:p>
        </p:txBody>
      </p:sp>
      <p:sp>
        <p:nvSpPr>
          <p:cNvPr id="2" name="Slide Number Placeholder 1"/>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46</a:t>
            </a:fld>
            <a:endParaRPr lang="en-US" dirty="0"/>
          </a:p>
        </p:txBody>
      </p:sp>
      <p:graphicFrame>
        <p:nvGraphicFramePr>
          <p:cNvPr id="43010" name="Group 2"/>
          <p:cNvGraphicFramePr>
            <a:graphicFrameLocks noGrp="1"/>
          </p:cNvGraphicFramePr>
          <p:nvPr/>
        </p:nvGraphicFramePr>
        <p:xfrm>
          <a:off x="423361" y="2011892"/>
          <a:ext cx="3598560" cy="2367263"/>
        </p:xfrm>
        <a:graphic>
          <a:graphicData uri="http://schemas.openxmlformats.org/drawingml/2006/table">
            <a:tbl>
              <a:tblPr/>
              <a:tblGrid>
                <a:gridCol w="3136320"/>
                <a:gridCol w="462240"/>
              </a:tblGrid>
              <a:tr h="2367263">
                <a:tc>
                  <a:txBody>
                    <a:body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 Circuits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err="1" smtClean="0">
                          <a:ln>
                            <a:noFill/>
                          </a:ln>
                          <a:solidFill>
                            <a:srgbClr val="000000"/>
                          </a:solidFill>
                          <a:effectLst/>
                          <a:latin typeface="+mn-lt"/>
                          <a:ea typeface="Bitstream Vera Sans" charset="0"/>
                          <a:cs typeface="Bitstream Vera Sans" charset="0"/>
                        </a:rPr>
                        <a:t>Electromagnetics</a:t>
                      </a: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Signals and Systems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Electronics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Electrical Engineering Laboratory</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Engineering Communications</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Engineering Economics</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Electrical Design Capstone</a:t>
                      </a:r>
                    </a:p>
                  </a:txBody>
                  <a:tcPr marL="82944" marR="82944" marT="41476" marB="41476" anchor="ctr" horzOverflow="overflow">
                    <a:lnL cap="flat">
                      <a:noFill/>
                    </a:lnL>
                    <a:lnR w="3600" cap="flat" cmpd="sng" algn="ctr">
                      <a:solidFill>
                        <a:srgbClr val="FFFFFF"/>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78</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56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82</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71</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88</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86</a:t>
                      </a:r>
                    </a:p>
                  </a:txBody>
                  <a:tcPr marL="82944" marR="82944" marT="41476" marB="41476" anchor="ctr" horzOverflow="overflow">
                    <a:lnL w="3600" cap="flat" cmpd="sng" algn="ctr">
                      <a:solidFill>
                        <a:srgbClr val="FFFFFF"/>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54279" name="Text Box 12"/>
          <p:cNvSpPr txBox="1">
            <a:spLocks noChangeArrowheads="1"/>
          </p:cNvSpPr>
          <p:nvPr/>
        </p:nvSpPr>
        <p:spPr bwMode="auto">
          <a:xfrm>
            <a:off x="326880" y="1539522"/>
            <a:ext cx="2776320" cy="419084"/>
          </a:xfrm>
          <a:prstGeom prst="rect">
            <a:avLst/>
          </a:prstGeom>
          <a:noFill/>
          <a:ln w="9525">
            <a:noFill/>
            <a:round/>
            <a:headEnd/>
            <a:tailEnd/>
          </a:ln>
        </p:spPr>
        <p:txBody>
          <a:bodyPr lIns="81639" tIns="40820" rIns="81639" bIns="40820"/>
          <a:lstStyle/>
          <a:p>
            <a:pPr>
              <a:tabLst>
                <a:tab pos="656650" algn="l"/>
                <a:tab pos="1313299" algn="l"/>
                <a:tab pos="1969949" algn="l"/>
                <a:tab pos="2626599" algn="l"/>
              </a:tabLst>
            </a:pPr>
            <a:r>
              <a:rPr lang="en-US" sz="2200" dirty="0">
                <a:solidFill>
                  <a:srgbClr val="000000"/>
                </a:solidFill>
              </a:rPr>
              <a:t>Student transcript</a:t>
            </a:r>
          </a:p>
        </p:txBody>
      </p:sp>
      <p:sp>
        <p:nvSpPr>
          <p:cNvPr id="54280" name="AutoShape 13"/>
          <p:cNvSpPr>
            <a:spLocks noChangeArrowheads="1"/>
          </p:cNvSpPr>
          <p:nvPr/>
        </p:nvSpPr>
        <p:spPr bwMode="auto">
          <a:xfrm>
            <a:off x="5334000" y="1142648"/>
            <a:ext cx="3450157" cy="1143480"/>
          </a:xfrm>
          <a:prstGeom prst="wedgeRoundRectCallout">
            <a:avLst>
              <a:gd name="adj1" fmla="val -53375"/>
              <a:gd name="adj2" fmla="val 63681"/>
              <a:gd name="adj3" fmla="val 16667"/>
            </a:avLst>
          </a:prstGeom>
          <a:solidFill>
            <a:schemeClr val="tx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How well does the program prepare</a:t>
            </a:r>
          </a:p>
          <a:p>
            <a:pPr algn="ctr">
              <a:tabLst>
                <a:tab pos="656650" algn="l"/>
                <a:tab pos="1313299" algn="l"/>
                <a:tab pos="1969949" algn="l"/>
                <a:tab pos="2626599" algn="l"/>
              </a:tabLst>
            </a:pPr>
            <a:r>
              <a:rPr lang="en-US" dirty="0">
                <a:solidFill>
                  <a:srgbClr val="000000"/>
                </a:solidFill>
                <a:latin typeface="+mn-lt"/>
              </a:rPr>
              <a:t>students to solve open-ended</a:t>
            </a:r>
          </a:p>
          <a:p>
            <a:pPr algn="ctr">
              <a:tabLst>
                <a:tab pos="656650" algn="l"/>
                <a:tab pos="1313299" algn="l"/>
                <a:tab pos="1969949" algn="l"/>
                <a:tab pos="2626599" algn="l"/>
              </a:tabLst>
            </a:pPr>
            <a:r>
              <a:rPr lang="en-US" dirty="0">
                <a:solidFill>
                  <a:srgbClr val="000000"/>
                </a:solidFill>
                <a:latin typeface="+mn-lt"/>
              </a:rPr>
              <a:t>problems?</a:t>
            </a:r>
          </a:p>
        </p:txBody>
      </p:sp>
      <p:sp>
        <p:nvSpPr>
          <p:cNvPr id="54281" name="AutoShape 14"/>
          <p:cNvSpPr>
            <a:spLocks noChangeArrowheads="1"/>
          </p:cNvSpPr>
          <p:nvPr/>
        </p:nvSpPr>
        <p:spPr bwMode="auto">
          <a:xfrm>
            <a:off x="4540162" y="2514189"/>
            <a:ext cx="3537038" cy="1143480"/>
          </a:xfrm>
          <a:prstGeom prst="wedgeRoundRectCallout">
            <a:avLst>
              <a:gd name="adj1" fmla="val -53375"/>
              <a:gd name="adj2" fmla="val 58824"/>
              <a:gd name="adj3" fmla="val 16667"/>
            </a:avLst>
          </a:prstGeom>
          <a:solidFill>
            <a:schemeClr val="tx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Are students prepared to continue</a:t>
            </a:r>
          </a:p>
          <a:p>
            <a:pPr algn="ctr">
              <a:tabLst>
                <a:tab pos="656650" algn="l"/>
                <a:tab pos="1313299" algn="l"/>
                <a:tab pos="1969949" algn="l"/>
                <a:tab pos="2626599" algn="l"/>
              </a:tabLst>
            </a:pPr>
            <a:r>
              <a:rPr lang="en-US" dirty="0">
                <a:solidFill>
                  <a:srgbClr val="000000"/>
                </a:solidFill>
                <a:latin typeface="+mn-lt"/>
              </a:rPr>
              <a:t>learning independently after</a:t>
            </a:r>
          </a:p>
          <a:p>
            <a:pPr algn="ctr">
              <a:tabLst>
                <a:tab pos="656650" algn="l"/>
                <a:tab pos="1313299" algn="l"/>
                <a:tab pos="1969949" algn="l"/>
                <a:tab pos="2626599" algn="l"/>
              </a:tabLst>
            </a:pPr>
            <a:r>
              <a:rPr lang="en-US" dirty="0">
                <a:solidFill>
                  <a:srgbClr val="000000"/>
                </a:solidFill>
                <a:latin typeface="+mn-lt"/>
              </a:rPr>
              <a:t>graduation?</a:t>
            </a:r>
          </a:p>
        </p:txBody>
      </p:sp>
      <p:sp>
        <p:nvSpPr>
          <p:cNvPr id="54282" name="AutoShape 15"/>
          <p:cNvSpPr>
            <a:spLocks noChangeArrowheads="1"/>
          </p:cNvSpPr>
          <p:nvPr/>
        </p:nvSpPr>
        <p:spPr bwMode="auto">
          <a:xfrm>
            <a:off x="5486400" y="3755622"/>
            <a:ext cx="3297757" cy="1143480"/>
          </a:xfrm>
          <a:prstGeom prst="wedgeRoundRectCallout">
            <a:avLst>
              <a:gd name="adj1" fmla="val -52458"/>
              <a:gd name="adj2" fmla="val 60537"/>
              <a:gd name="adj3" fmla="val 16667"/>
            </a:avLst>
          </a:prstGeom>
          <a:solidFill>
            <a:schemeClr val="tx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Do students consider the social</a:t>
            </a:r>
          </a:p>
          <a:p>
            <a:pPr algn="ctr">
              <a:tabLst>
                <a:tab pos="656650" algn="l"/>
                <a:tab pos="1313299" algn="l"/>
                <a:tab pos="1969949" algn="l"/>
                <a:tab pos="2626599" algn="l"/>
              </a:tabLst>
            </a:pPr>
            <a:r>
              <a:rPr lang="en-US" dirty="0">
                <a:solidFill>
                  <a:srgbClr val="000000"/>
                </a:solidFill>
                <a:latin typeface="+mn-lt"/>
              </a:rPr>
              <a:t>and environmental implications of</a:t>
            </a:r>
          </a:p>
          <a:p>
            <a:pPr algn="ctr">
              <a:tabLst>
                <a:tab pos="656650" algn="l"/>
                <a:tab pos="1313299" algn="l"/>
                <a:tab pos="1969949" algn="l"/>
                <a:tab pos="2626599" algn="l"/>
              </a:tabLst>
            </a:pPr>
            <a:r>
              <a:rPr lang="en-US" dirty="0">
                <a:solidFill>
                  <a:srgbClr val="000000"/>
                </a:solidFill>
                <a:latin typeface="+mn-lt"/>
              </a:rPr>
              <a:t>their work?</a:t>
            </a:r>
          </a:p>
        </p:txBody>
      </p:sp>
      <p:sp>
        <p:nvSpPr>
          <p:cNvPr id="54283" name="AutoShape 16"/>
          <p:cNvSpPr>
            <a:spLocks noChangeArrowheads="1"/>
          </p:cNvSpPr>
          <p:nvPr/>
        </p:nvSpPr>
        <p:spPr bwMode="auto">
          <a:xfrm>
            <a:off x="4540162" y="5126623"/>
            <a:ext cx="3537038" cy="1143480"/>
          </a:xfrm>
          <a:prstGeom prst="wedgeRoundRectCallout">
            <a:avLst>
              <a:gd name="adj1" fmla="val -57921"/>
              <a:gd name="adj2" fmla="val 76417"/>
              <a:gd name="adj3" fmla="val 16667"/>
            </a:avLst>
          </a:prstGeom>
          <a:solidFill>
            <a:schemeClr val="tx2">
              <a:lumMod val="20000"/>
              <a:lumOff val="80000"/>
            </a:schemeClr>
          </a:solidFill>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What can students do with</a:t>
            </a:r>
          </a:p>
          <a:p>
            <a:pPr algn="ctr">
              <a:tabLst>
                <a:tab pos="656650" algn="l"/>
                <a:tab pos="1313299" algn="l"/>
                <a:tab pos="1969949" algn="l"/>
                <a:tab pos="2626599" algn="l"/>
              </a:tabLst>
            </a:pPr>
            <a:r>
              <a:rPr lang="en-US" dirty="0">
                <a:solidFill>
                  <a:srgbClr val="000000"/>
                </a:solidFill>
                <a:latin typeface="+mn-lt"/>
              </a:rPr>
              <a:t>knowledge (plug-and-chug vs.</a:t>
            </a:r>
          </a:p>
          <a:p>
            <a:pPr algn="ctr">
              <a:tabLst>
                <a:tab pos="656650" algn="l"/>
                <a:tab pos="1313299" algn="l"/>
                <a:tab pos="1969949" algn="l"/>
                <a:tab pos="2626599" algn="l"/>
              </a:tabLst>
            </a:pPr>
            <a:r>
              <a:rPr lang="en-US" dirty="0">
                <a:solidFill>
                  <a:srgbClr val="000000"/>
                </a:solidFill>
                <a:latin typeface="+mn-lt"/>
              </a:rPr>
              <a:t>evaluate</a:t>
            </a:r>
            <a:r>
              <a:rPr lang="en-US" dirty="0" smtClean="0">
                <a:solidFill>
                  <a:srgbClr val="000000"/>
                </a:solidFill>
                <a:latin typeface="+mn-lt"/>
              </a:rPr>
              <a:t>)?</a:t>
            </a:r>
            <a:endParaRPr lang="en-US" dirty="0">
              <a:solidFill>
                <a:srgbClr val="000000"/>
              </a:solidFill>
              <a:latin typeface="+mn-lt"/>
            </a:endParaRPr>
          </a:p>
        </p:txBody>
      </p:sp>
      <p:sp>
        <p:nvSpPr>
          <p:cNvPr id="54284" name="AutoShape 17"/>
          <p:cNvSpPr>
            <a:spLocks noChangeArrowheads="1"/>
          </p:cNvSpPr>
          <p:nvPr/>
        </p:nvSpPr>
        <p:spPr bwMode="auto">
          <a:xfrm>
            <a:off x="326881" y="5062132"/>
            <a:ext cx="3591360" cy="1306217"/>
          </a:xfrm>
          <a:prstGeom prst="roundRect">
            <a:avLst>
              <a:gd name="adj" fmla="val 16667"/>
            </a:avLst>
          </a:prstGeom>
          <a:solidFill>
            <a:schemeClr val="tx2">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Lst>
            </a:pPr>
            <a:r>
              <a:rPr lang="en-US">
                <a:solidFill>
                  <a:srgbClr val="000000"/>
                </a:solidFill>
                <a:latin typeface="+mn-lt"/>
              </a:rPr>
              <a:t>Course grades usually aggregate</a:t>
            </a:r>
          </a:p>
          <a:p>
            <a:pPr algn="ctr">
              <a:tabLst>
                <a:tab pos="656650" algn="l"/>
                <a:tab pos="1313299" algn="l"/>
                <a:tab pos="1969949" algn="l"/>
                <a:tab pos="2626599" algn="l"/>
                <a:tab pos="3283248" algn="l"/>
              </a:tabLst>
            </a:pPr>
            <a:r>
              <a:rPr lang="en-US">
                <a:solidFill>
                  <a:srgbClr val="000000"/>
                </a:solidFill>
                <a:latin typeface="+mn-lt"/>
              </a:rPr>
              <a:t>assessment of multiple objectives,</a:t>
            </a:r>
          </a:p>
          <a:p>
            <a:pPr algn="ctr">
              <a:tabLst>
                <a:tab pos="656650" algn="l"/>
                <a:tab pos="1313299" algn="l"/>
                <a:tab pos="1969949" algn="l"/>
                <a:tab pos="2626599" algn="l"/>
                <a:tab pos="3283248" algn="l"/>
              </a:tabLst>
            </a:pPr>
            <a:r>
              <a:rPr lang="en-US">
                <a:solidFill>
                  <a:srgbClr val="000000"/>
                </a:solidFill>
                <a:latin typeface="+mn-lt"/>
              </a:rPr>
              <a:t>and are </a:t>
            </a:r>
            <a:r>
              <a:rPr lang="en-US" i="1">
                <a:solidFill>
                  <a:srgbClr val="000000"/>
                </a:solidFill>
                <a:latin typeface="+mn-lt"/>
              </a:rPr>
              <a:t>indirect </a:t>
            </a:r>
            <a:r>
              <a:rPr lang="en-US">
                <a:solidFill>
                  <a:srgbClr val="000000"/>
                </a:solidFill>
                <a:latin typeface="+mn-lt"/>
              </a:rPr>
              <a:t>evidence for </a:t>
            </a:r>
          </a:p>
          <a:p>
            <a:pPr algn="ctr">
              <a:tabLst>
                <a:tab pos="656650" algn="l"/>
                <a:tab pos="1313299" algn="l"/>
                <a:tab pos="1969949" algn="l"/>
                <a:tab pos="2626599" algn="l"/>
                <a:tab pos="3283248" algn="l"/>
              </a:tabLst>
            </a:pPr>
            <a:r>
              <a:rPr lang="en-US" i="1">
                <a:solidFill>
                  <a:srgbClr val="000000"/>
                </a:solidFill>
                <a:latin typeface="+mn-lt"/>
              </a:rPr>
              <a:t>some </a:t>
            </a:r>
            <a:r>
              <a:rPr lang="en-US">
                <a:solidFill>
                  <a:srgbClr val="000000"/>
                </a:solidFill>
                <a:latin typeface="+mn-lt"/>
              </a:rPr>
              <a:t>expectations </a:t>
            </a:r>
          </a:p>
        </p:txBody>
      </p:sp>
      <p:sp>
        <p:nvSpPr>
          <p:cNvPr id="54285" name="Line 18"/>
          <p:cNvSpPr>
            <a:spLocks noChangeShapeType="1"/>
          </p:cNvSpPr>
          <p:nvPr/>
        </p:nvSpPr>
        <p:spPr bwMode="auto">
          <a:xfrm flipV="1">
            <a:off x="2776321" y="4244126"/>
            <a:ext cx="816480" cy="819446"/>
          </a:xfrm>
          <a:prstGeom prst="line">
            <a:avLst/>
          </a:prstGeom>
          <a:noFill/>
          <a:ln w="9525">
            <a:solidFill>
              <a:srgbClr val="000000"/>
            </a:solidFill>
            <a:round/>
            <a:headEnd/>
            <a:tailEnd type="triangle" w="med" len="med"/>
          </a:ln>
        </p:spPr>
        <p:txBody>
          <a:bodyPr lIns="82945" tIns="41473" rIns="82945" bIns="41473"/>
          <a:lstStyle/>
          <a:p>
            <a:endParaRPr lang="en-CA"/>
          </a:p>
        </p:txBody>
      </p:sp>
      <p:sp>
        <p:nvSpPr>
          <p:cNvPr id="54286" name="Oval 19"/>
          <p:cNvSpPr>
            <a:spLocks noChangeArrowheads="1"/>
          </p:cNvSpPr>
          <p:nvPr/>
        </p:nvSpPr>
        <p:spPr bwMode="auto">
          <a:xfrm>
            <a:off x="3591361" y="4040069"/>
            <a:ext cx="326880" cy="326914"/>
          </a:xfrm>
          <a:prstGeom prst="ellipse">
            <a:avLst/>
          </a:prstGeom>
          <a:solidFill>
            <a:srgbClr val="B80047">
              <a:alpha val="29803"/>
            </a:srgbClr>
          </a:solidFill>
          <a:ln w="9525">
            <a:solidFill>
              <a:srgbClr val="000000"/>
            </a:solidFill>
            <a:round/>
            <a:headEnd/>
            <a:tailEnd/>
          </a:ln>
        </p:spPr>
        <p:txBody>
          <a:bodyPr wrap="none" lIns="82945" tIns="41473" rIns="82945" bIns="41473" anchor="ctr"/>
          <a:lstStyle/>
          <a:p>
            <a:endParaRPr lang="en-CA">
              <a:latin typeface="+mn-lt"/>
            </a:endParaRPr>
          </a:p>
        </p:txBody>
      </p:sp>
    </p:spTree>
    <p:extLst>
      <p:ext uri="{BB962C8B-B14F-4D97-AF65-F5344CB8AC3E}">
        <p14:creationId xmlns:p14="http://schemas.microsoft.com/office/powerpoint/2010/main" val="35873174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P spid="54281" grpId="0" animBg="1"/>
      <p:bldP spid="54282" grpId="0" animBg="1"/>
      <p:bldP spid="54283" grpId="0" animBg="1"/>
      <p:bldP spid="54284" grpId="0" animBg="1"/>
      <p:bldP spid="54285" grpId="0" animBg="1"/>
      <p:bldP spid="5428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24801" y="489404"/>
            <a:ext cx="8228160" cy="542937"/>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Selecting Assessments</a:t>
            </a:r>
          </a:p>
        </p:txBody>
      </p:sp>
      <p:sp>
        <p:nvSpPr>
          <p:cNvPr id="44035" name="Rectangle 2"/>
          <p:cNvSpPr>
            <a:spLocks noGrp="1" noChangeArrowheads="1"/>
          </p:cNvSpPr>
          <p:nvPr>
            <p:ph idx="1"/>
          </p:nvPr>
        </p:nvSpPr>
        <p:spPr>
          <a:xfrm>
            <a:off x="456481" y="1207972"/>
            <a:ext cx="8228160" cy="5469694"/>
          </a:xfrm>
        </p:spPr>
        <p:txBody>
          <a:bodyPr>
            <a:normAutofit/>
          </a:bodyPr>
          <a:lstStyle/>
          <a:p>
            <a:pPr marL="391686"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Looking for assessments that are:</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b="1" dirty="0" smtClean="0"/>
              <a:t>Valid</a:t>
            </a:r>
            <a:r>
              <a:rPr lang="en-US" sz="2400" dirty="0" smtClean="0"/>
              <a:t>: they measure what they are supposed to measure</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b="1" dirty="0" smtClean="0"/>
              <a:t>Reliable</a:t>
            </a:r>
            <a:r>
              <a:rPr lang="en-US" sz="2400" dirty="0" smtClean="0"/>
              <a:t>: the results are consistent; the measurements are the same when repeated with the same subjects under the same conditions</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Capitalize on what you are already doing</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Look for “leading indicators”</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One approach (not the only!) is with </a:t>
            </a:r>
            <a:r>
              <a:rPr lang="en-US" sz="2800" b="1" dirty="0" smtClean="0"/>
              <a:t>Rubrics</a:t>
            </a:r>
          </a:p>
        </p:txBody>
      </p:sp>
      <p:sp>
        <p:nvSpPr>
          <p:cNvPr id="2" name="Slide Number Placeholder 1"/>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47</a:t>
            </a:fld>
            <a:endParaRPr lang="en-US" dirty="0"/>
          </a:p>
        </p:txBody>
      </p:sp>
    </p:spTree>
    <p:extLst>
      <p:ext uri="{BB962C8B-B14F-4D97-AF65-F5344CB8AC3E}">
        <p14:creationId xmlns:p14="http://schemas.microsoft.com/office/powerpoint/2010/main" val="38853351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1"/>
          <p:cNvSpPr>
            <a:spLocks noGrp="1" noChangeArrowheads="1"/>
          </p:cNvSpPr>
          <p:nvPr>
            <p:ph type="title"/>
          </p:nvPr>
        </p:nvSpPr>
        <p:spPr>
          <a:xfrm>
            <a:off x="424801" y="489404"/>
            <a:ext cx="8228160" cy="542937"/>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Rubrics</a:t>
            </a:r>
          </a:p>
        </p:txBody>
      </p:sp>
      <p:sp>
        <p:nvSpPr>
          <p:cNvPr id="57347" name="Slide Number Placeholder 4"/>
          <p:cNvSpPr>
            <a:spLocks noGrp="1"/>
          </p:cNvSpPr>
          <p:nvPr>
            <p:ph type="sldNum" sz="quarter" idx="12"/>
          </p:nvPr>
        </p:nvSpPr>
        <p:spPr>
          <a:noFill/>
        </p:spPr>
        <p:txBody>
          <a:bodyPr/>
          <a:lstStyle/>
          <a:p>
            <a:pPr marL="0" indent="0">
              <a:buNone/>
              <a:tabLst>
                <a:tab pos="656650" algn="l"/>
                <a:tab pos="1313299" algn="l"/>
                <a:tab pos="1969949" algn="l"/>
              </a:tabLst>
            </a:pPr>
            <a:fld id="{A9DF5EC6-498F-4DA1-BA19-8C2375434887}" type="slidenum">
              <a:rPr lang="en-US" smtClean="0"/>
              <a:pPr marL="0" indent="0">
                <a:buNone/>
                <a:tabLst>
                  <a:tab pos="656650" algn="l"/>
                  <a:tab pos="1313299" algn="l"/>
                  <a:tab pos="1969949" algn="l"/>
                </a:tabLst>
              </a:pPr>
              <a:t>48</a:t>
            </a:fld>
            <a:endParaRPr lang="en-US" dirty="0" smtClean="0"/>
          </a:p>
        </p:txBody>
      </p:sp>
      <p:graphicFrame>
        <p:nvGraphicFramePr>
          <p:cNvPr id="46082" name="Group 2"/>
          <p:cNvGraphicFramePr>
            <a:graphicFrameLocks noGrp="1"/>
          </p:cNvGraphicFramePr>
          <p:nvPr>
            <p:extLst>
              <p:ext uri="{D42A27DB-BD31-4B8C-83A1-F6EECF244321}">
                <p14:modId xmlns:p14="http://schemas.microsoft.com/office/powerpoint/2010/main" val="2100227975"/>
              </p:ext>
            </p:extLst>
          </p:nvPr>
        </p:nvGraphicFramePr>
        <p:xfrm>
          <a:off x="404751" y="1469269"/>
          <a:ext cx="8445600" cy="3658951"/>
        </p:xfrm>
        <a:graphic>
          <a:graphicData uri="http://schemas.openxmlformats.org/drawingml/2006/table">
            <a:tbl>
              <a:tblPr>
                <a:tableStyleId>{E8B1032C-EA38-4F05-BA0D-38AFFFC7BED3}</a:tableStyleId>
              </a:tblPr>
              <a:tblGrid>
                <a:gridCol w="1881136"/>
                <a:gridCol w="1596464"/>
                <a:gridCol w="1656000"/>
                <a:gridCol w="1654560"/>
                <a:gridCol w="1657440"/>
              </a:tblGrid>
              <a:tr h="586142">
                <a:tc row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u="none" strike="noStrike" cap="none" normalizeH="0" baseline="0" dirty="0" smtClean="0">
                          <a:ln>
                            <a:noFill/>
                          </a:ln>
                          <a:effectLst/>
                        </a:rPr>
                        <a:t>Dimensions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000000"/>
                          </a:solidFill>
                          <a:effectLst/>
                          <a:latin typeface="+mn-lt"/>
                          <a:ea typeface="Bitstream Vera Sans" charset="0"/>
                          <a:cs typeface="Bitstream Vera Sans" charset="0"/>
                        </a:rPr>
                        <a:t>(Indicator)</a:t>
                      </a:r>
                    </a:p>
                  </a:txBody>
                  <a:tcPr marL="82944" marR="82944" marT="14402" marB="41476" anchor="ctr" horzOverflow="overflow"/>
                </a:tc>
                <a:tc gridSpan="4">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1" i="0" u="none" strike="noStrike" cap="none" normalizeH="0" baseline="0" dirty="0" smtClean="0">
                          <a:ln>
                            <a:noFill/>
                          </a:ln>
                          <a:solidFill>
                            <a:srgbClr val="000000"/>
                          </a:solidFill>
                          <a:effectLst/>
                          <a:latin typeface="+mn-lt"/>
                          <a:ea typeface="Bitstream Vera Sans" charset="0"/>
                          <a:cs typeface="Bitstream Vera Sans" charset="0"/>
                        </a:rPr>
                        <a:t>Scale (Level of Mastery)</a:t>
                      </a:r>
                    </a:p>
                  </a:txBody>
                  <a:tcPr marL="82944" marR="82944" marT="14402" marB="414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r>
              <a:tr h="586142">
                <a:tc v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u="none" strike="noStrike" cap="none" normalizeH="0" baseline="0" dirty="0" smtClean="0">
                          <a:ln>
                            <a:noFill/>
                          </a:ln>
                          <a:effectLst/>
                        </a:rPr>
                        <a:t>Not demonstrated</a:t>
                      </a: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u="none" strike="noStrike" cap="none" normalizeH="0" baseline="0" dirty="0" smtClean="0">
                          <a:ln>
                            <a:noFill/>
                          </a:ln>
                          <a:effectLst/>
                        </a:rPr>
                        <a:t>Marginal</a:t>
                      </a: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u="none" strike="noStrike" cap="none" normalizeH="0" baseline="0" dirty="0" smtClean="0">
                          <a:ln>
                            <a:noFill/>
                          </a:ln>
                          <a:effectLst/>
                        </a:rPr>
                        <a:t>Meets expectations</a:t>
                      </a: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u="none" strike="noStrike" cap="none" normalizeH="0" baseline="0" smtClean="0">
                          <a:ln>
                            <a:noFill/>
                          </a:ln>
                          <a:effectLst/>
                        </a:rPr>
                        <a:t>Exceeds expectations</a:t>
                      </a: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r>
              <a:tr h="84104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u="none" strike="noStrike" cap="none" normalizeH="0" baseline="0" dirty="0" smtClean="0">
                        <a:ln>
                          <a:noFill/>
                        </a:ln>
                        <a:effectLst/>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84104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80457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bl>
          </a:graphicData>
        </a:graphic>
      </p:graphicFrame>
      <p:sp>
        <p:nvSpPr>
          <p:cNvPr id="57383" name="Text Box 74"/>
          <p:cNvSpPr txBox="1">
            <a:spLocks noChangeArrowheads="1"/>
          </p:cNvSpPr>
          <p:nvPr/>
        </p:nvSpPr>
        <p:spPr bwMode="auto">
          <a:xfrm>
            <a:off x="653760" y="5292173"/>
            <a:ext cx="8000640" cy="815126"/>
          </a:xfrm>
          <a:prstGeom prst="rect">
            <a:avLst/>
          </a:prstGeom>
          <a:noFill/>
          <a:ln w="9525">
            <a:noFill/>
            <a:round/>
            <a:headEnd/>
            <a:tailEnd/>
          </a:ln>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solidFill>
                  <a:srgbClr val="000000"/>
                </a:solidFill>
              </a:rPr>
              <a:t>Reduces variations between grades (increase reliability)</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solidFill>
                  <a:srgbClr val="000000"/>
                </a:solidFill>
              </a:rPr>
              <a:t>Describes clear expectations for both instructor and students (increase validity)</a:t>
            </a:r>
          </a:p>
        </p:txBody>
      </p:sp>
      <p:sp>
        <p:nvSpPr>
          <p:cNvPr id="2" name="Rectangle 1"/>
          <p:cNvSpPr/>
          <p:nvPr/>
        </p:nvSpPr>
        <p:spPr>
          <a:xfrm>
            <a:off x="430412" y="2952773"/>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1</a:t>
            </a:r>
            <a:endParaRPr lang="en-US" b="1" dirty="0">
              <a:solidFill>
                <a:srgbClr val="000000"/>
              </a:solidFill>
              <a:ea typeface="Bitstream Vera Sans" charset="0"/>
              <a:cs typeface="Bitstream Vera Sans" charset="0"/>
            </a:endParaRPr>
          </a:p>
        </p:txBody>
      </p:sp>
      <p:sp>
        <p:nvSpPr>
          <p:cNvPr id="10" name="Rectangle 9"/>
          <p:cNvSpPr/>
          <p:nvPr/>
        </p:nvSpPr>
        <p:spPr>
          <a:xfrm>
            <a:off x="430412" y="3764758"/>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2</a:t>
            </a:r>
            <a:endParaRPr lang="en-US" b="1" dirty="0">
              <a:solidFill>
                <a:srgbClr val="000000"/>
              </a:solidFill>
              <a:ea typeface="Bitstream Vera Sans" charset="0"/>
              <a:cs typeface="Bitstream Vera Sans" charset="0"/>
            </a:endParaRPr>
          </a:p>
        </p:txBody>
      </p:sp>
      <p:sp>
        <p:nvSpPr>
          <p:cNvPr id="11" name="Rectangle 10"/>
          <p:cNvSpPr/>
          <p:nvPr/>
        </p:nvSpPr>
        <p:spPr>
          <a:xfrm>
            <a:off x="461730" y="4548650"/>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3</a:t>
            </a:r>
            <a:endParaRPr lang="en-US" b="1" dirty="0">
              <a:solidFill>
                <a:srgbClr val="000000"/>
              </a:solidFill>
              <a:ea typeface="Bitstream Vera Sans" charset="0"/>
              <a:cs typeface="Bitstream Vera Sans" charset="0"/>
            </a:endParaRPr>
          </a:p>
        </p:txBody>
      </p:sp>
      <p:sp>
        <p:nvSpPr>
          <p:cNvPr id="12" name="Rectangle 11"/>
          <p:cNvSpPr/>
          <p:nvPr/>
        </p:nvSpPr>
        <p:spPr>
          <a:xfrm>
            <a:off x="2385685" y="2952773"/>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1a</a:t>
            </a:r>
            <a:endParaRPr lang="en-US" b="1" dirty="0">
              <a:solidFill>
                <a:srgbClr val="000000"/>
              </a:solidFill>
              <a:ea typeface="Bitstream Vera Sans" charset="0"/>
              <a:cs typeface="Bitstream Vera Sans" charset="0"/>
            </a:endParaRPr>
          </a:p>
        </p:txBody>
      </p:sp>
      <p:sp>
        <p:nvSpPr>
          <p:cNvPr id="13" name="Rectangle 12"/>
          <p:cNvSpPr/>
          <p:nvPr/>
        </p:nvSpPr>
        <p:spPr>
          <a:xfrm>
            <a:off x="2385683" y="3764758"/>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2a</a:t>
            </a:r>
            <a:endParaRPr lang="en-US" b="1" dirty="0">
              <a:solidFill>
                <a:srgbClr val="000000"/>
              </a:solidFill>
              <a:ea typeface="Bitstream Vera Sans" charset="0"/>
              <a:cs typeface="Bitstream Vera Sans" charset="0"/>
            </a:endParaRPr>
          </a:p>
        </p:txBody>
      </p:sp>
      <p:sp>
        <p:nvSpPr>
          <p:cNvPr id="14" name="Rectangle 13"/>
          <p:cNvSpPr/>
          <p:nvPr/>
        </p:nvSpPr>
        <p:spPr>
          <a:xfrm>
            <a:off x="2417001" y="4548650"/>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3a</a:t>
            </a:r>
            <a:endParaRPr lang="en-US" b="1" dirty="0">
              <a:solidFill>
                <a:srgbClr val="000000"/>
              </a:solidFill>
              <a:ea typeface="Bitstream Vera Sans" charset="0"/>
              <a:cs typeface="Bitstream Vera Sans" charset="0"/>
            </a:endParaRPr>
          </a:p>
        </p:txBody>
      </p:sp>
      <p:sp>
        <p:nvSpPr>
          <p:cNvPr id="15" name="Rectangle 14"/>
          <p:cNvSpPr/>
          <p:nvPr/>
        </p:nvSpPr>
        <p:spPr>
          <a:xfrm>
            <a:off x="4018383" y="2952773"/>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1b</a:t>
            </a:r>
            <a:endParaRPr lang="en-US" b="1" dirty="0">
              <a:solidFill>
                <a:srgbClr val="000000"/>
              </a:solidFill>
              <a:ea typeface="Bitstream Vera Sans" charset="0"/>
              <a:cs typeface="Bitstream Vera Sans" charset="0"/>
            </a:endParaRPr>
          </a:p>
        </p:txBody>
      </p:sp>
      <p:sp>
        <p:nvSpPr>
          <p:cNvPr id="16" name="Rectangle 15"/>
          <p:cNvSpPr/>
          <p:nvPr/>
        </p:nvSpPr>
        <p:spPr>
          <a:xfrm>
            <a:off x="4018382" y="3764758"/>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2b</a:t>
            </a:r>
            <a:endParaRPr lang="en-US" b="1" dirty="0">
              <a:solidFill>
                <a:srgbClr val="000000"/>
              </a:solidFill>
              <a:ea typeface="Bitstream Vera Sans" charset="0"/>
              <a:cs typeface="Bitstream Vera Sans" charset="0"/>
            </a:endParaRPr>
          </a:p>
        </p:txBody>
      </p:sp>
      <p:sp>
        <p:nvSpPr>
          <p:cNvPr id="17" name="Rectangle 16"/>
          <p:cNvSpPr/>
          <p:nvPr/>
        </p:nvSpPr>
        <p:spPr>
          <a:xfrm>
            <a:off x="4049700" y="4548650"/>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3b</a:t>
            </a:r>
            <a:endParaRPr lang="en-US" b="1" dirty="0">
              <a:solidFill>
                <a:srgbClr val="000000"/>
              </a:solidFill>
              <a:ea typeface="Bitstream Vera Sans" charset="0"/>
              <a:cs typeface="Bitstream Vera Sans" charset="0"/>
            </a:endParaRPr>
          </a:p>
        </p:txBody>
      </p:sp>
      <p:sp>
        <p:nvSpPr>
          <p:cNvPr id="18" name="Rectangle 17"/>
          <p:cNvSpPr/>
          <p:nvPr/>
        </p:nvSpPr>
        <p:spPr>
          <a:xfrm>
            <a:off x="5695746" y="2952773"/>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1c</a:t>
            </a:r>
            <a:endParaRPr lang="en-US" b="1" dirty="0">
              <a:solidFill>
                <a:srgbClr val="000000"/>
              </a:solidFill>
              <a:ea typeface="Bitstream Vera Sans" charset="0"/>
              <a:cs typeface="Bitstream Vera Sans" charset="0"/>
            </a:endParaRPr>
          </a:p>
        </p:txBody>
      </p:sp>
      <p:sp>
        <p:nvSpPr>
          <p:cNvPr id="19" name="Rectangle 18"/>
          <p:cNvSpPr/>
          <p:nvPr/>
        </p:nvSpPr>
        <p:spPr>
          <a:xfrm>
            <a:off x="5695744" y="3764758"/>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2c</a:t>
            </a:r>
            <a:endParaRPr lang="en-US" b="1" dirty="0">
              <a:solidFill>
                <a:srgbClr val="000000"/>
              </a:solidFill>
              <a:ea typeface="Bitstream Vera Sans" charset="0"/>
              <a:cs typeface="Bitstream Vera Sans" charset="0"/>
            </a:endParaRPr>
          </a:p>
        </p:txBody>
      </p:sp>
      <p:sp>
        <p:nvSpPr>
          <p:cNvPr id="20" name="Rectangle 19"/>
          <p:cNvSpPr/>
          <p:nvPr/>
        </p:nvSpPr>
        <p:spPr>
          <a:xfrm>
            <a:off x="5727062" y="4548650"/>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3c</a:t>
            </a:r>
            <a:endParaRPr lang="en-US" b="1" dirty="0">
              <a:solidFill>
                <a:srgbClr val="000000"/>
              </a:solidFill>
              <a:ea typeface="Bitstream Vera Sans" charset="0"/>
              <a:cs typeface="Bitstream Vera Sans" charset="0"/>
            </a:endParaRPr>
          </a:p>
        </p:txBody>
      </p:sp>
      <p:sp>
        <p:nvSpPr>
          <p:cNvPr id="21" name="Rectangle 20"/>
          <p:cNvSpPr/>
          <p:nvPr/>
        </p:nvSpPr>
        <p:spPr>
          <a:xfrm>
            <a:off x="7322033" y="2952773"/>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1d</a:t>
            </a:r>
            <a:endParaRPr lang="en-US" b="1" dirty="0">
              <a:solidFill>
                <a:srgbClr val="000000"/>
              </a:solidFill>
              <a:ea typeface="Bitstream Vera Sans" charset="0"/>
              <a:cs typeface="Bitstream Vera Sans" charset="0"/>
            </a:endParaRPr>
          </a:p>
        </p:txBody>
      </p:sp>
      <p:sp>
        <p:nvSpPr>
          <p:cNvPr id="22" name="Rectangle 21"/>
          <p:cNvSpPr/>
          <p:nvPr/>
        </p:nvSpPr>
        <p:spPr>
          <a:xfrm>
            <a:off x="7322031" y="3764758"/>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2d</a:t>
            </a:r>
            <a:endParaRPr lang="en-US" b="1" dirty="0">
              <a:solidFill>
                <a:srgbClr val="000000"/>
              </a:solidFill>
              <a:ea typeface="Bitstream Vera Sans" charset="0"/>
              <a:cs typeface="Bitstream Vera Sans" charset="0"/>
            </a:endParaRPr>
          </a:p>
        </p:txBody>
      </p:sp>
      <p:sp>
        <p:nvSpPr>
          <p:cNvPr id="23" name="Rectangle 22"/>
          <p:cNvSpPr/>
          <p:nvPr/>
        </p:nvSpPr>
        <p:spPr>
          <a:xfrm>
            <a:off x="7353349" y="4548650"/>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3d</a:t>
            </a:r>
            <a:endParaRPr lang="en-US" b="1" dirty="0">
              <a:solidFill>
                <a:srgbClr val="000000"/>
              </a:solidFill>
              <a:ea typeface="Bitstream Vera Sans" charset="0"/>
              <a:cs typeface="Bitstream Vera Sans" charset="0"/>
            </a:endParaRPr>
          </a:p>
        </p:txBody>
      </p:sp>
    </p:spTree>
    <p:extLst>
      <p:ext uri="{BB962C8B-B14F-4D97-AF65-F5344CB8AC3E}">
        <p14:creationId xmlns:p14="http://schemas.microsoft.com/office/powerpoint/2010/main" val="33100252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25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5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grpId="0" nodeType="afterEffect">
                                  <p:stCondLst>
                                    <p:cond delay="25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25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grpId="0" nodeType="afterEffect">
                                  <p:stCondLst>
                                    <p:cond delay="25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25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1750"/>
                            </p:stCondLst>
                            <p:childTnLst>
                              <p:par>
                                <p:cTn id="39" presetID="1" presetClass="entr" presetSubtype="0" fill="hold" grpId="0" nodeType="afterEffect">
                                  <p:stCondLst>
                                    <p:cond delay="25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25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2250"/>
                            </p:stCondLst>
                            <p:childTnLst>
                              <p:par>
                                <p:cTn id="45" presetID="1" presetClass="entr" presetSubtype="0" fill="hold" grpId="0" nodeType="afterEffect">
                                  <p:stCondLst>
                                    <p:cond delay="25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3"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24801" y="489404"/>
            <a:ext cx="8228160" cy="542937"/>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Selecting Assessments</a:t>
            </a:r>
          </a:p>
        </p:txBody>
      </p:sp>
      <p:sp>
        <p:nvSpPr>
          <p:cNvPr id="44035" name="Rectangle 2"/>
          <p:cNvSpPr>
            <a:spLocks noGrp="1" noChangeArrowheads="1"/>
          </p:cNvSpPr>
          <p:nvPr>
            <p:ph idx="1"/>
          </p:nvPr>
        </p:nvSpPr>
        <p:spPr>
          <a:xfrm>
            <a:off x="456481" y="1207972"/>
            <a:ext cx="8228160" cy="5469694"/>
          </a:xfrm>
        </p:spPr>
        <p:txBody>
          <a:bodyPr/>
          <a:lstStyle/>
          <a:p>
            <a:pPr marL="391686"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Reminders:</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Capitalize on what you are already doing</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Do not try to assess in every course</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Rubrics can help to increase reliability and validity</a:t>
            </a:r>
          </a:p>
          <a:p>
            <a:pPr marL="391686" indent="-293764">
              <a:spcBef>
                <a:spcPts val="1800"/>
              </a:spcBef>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dirty="0" smtClean="0"/>
              <a:t>Another approach: embedded questions</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Set tests, exams, quizzes, etc. such that specific questions are linked to specific indicators</a:t>
            </a:r>
          </a:p>
          <a:p>
            <a:pPr marL="791570" lvl="1"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Record marks separately by question</a:t>
            </a:r>
          </a:p>
        </p:txBody>
      </p:sp>
      <p:sp>
        <p:nvSpPr>
          <p:cNvPr id="2" name="Slide Number Placeholder 1"/>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49</a:t>
            </a:fld>
            <a:endParaRPr lang="en-US" dirty="0"/>
          </a:p>
        </p:txBody>
      </p:sp>
    </p:spTree>
    <p:extLst>
      <p:ext uri="{BB962C8B-B14F-4D97-AF65-F5344CB8AC3E}">
        <p14:creationId xmlns:p14="http://schemas.microsoft.com/office/powerpoint/2010/main" val="2440107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 y="23553"/>
            <a:ext cx="9144000" cy="57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514600" y="3810000"/>
            <a:ext cx="6359013"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5</a:t>
            </a:fld>
            <a:endParaRPr lang="en-US" dirty="0"/>
          </a:p>
        </p:txBody>
      </p:sp>
      <p:sp>
        <p:nvSpPr>
          <p:cNvPr id="3" name="TextBox 2"/>
          <p:cNvSpPr txBox="1"/>
          <p:nvPr/>
        </p:nvSpPr>
        <p:spPr>
          <a:xfrm>
            <a:off x="228600" y="6468070"/>
            <a:ext cx="4114800" cy="369332"/>
          </a:xfrm>
          <a:prstGeom prst="rect">
            <a:avLst/>
          </a:prstGeom>
          <a:noFill/>
        </p:spPr>
        <p:txBody>
          <a:bodyPr wrap="square" rtlCol="0">
            <a:spAutoFit/>
          </a:bodyPr>
          <a:lstStyle/>
          <a:p>
            <a:r>
              <a:rPr lang="en-US" dirty="0"/>
              <a:t>http://egad.engineering.queensu.ca/</a:t>
            </a:r>
          </a:p>
        </p:txBody>
      </p:sp>
    </p:spTree>
    <p:extLst>
      <p:ext uri="{BB962C8B-B14F-4D97-AF65-F5344CB8AC3E}">
        <p14:creationId xmlns:p14="http://schemas.microsoft.com/office/powerpoint/2010/main" val="3484132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056687" cy="681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4953000"/>
            <a:ext cx="632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468070"/>
            <a:ext cx="4114800" cy="369332"/>
          </a:xfrm>
          <a:prstGeom prst="rect">
            <a:avLst/>
          </a:prstGeom>
          <a:solidFill>
            <a:schemeClr val="bg1"/>
          </a:solidFill>
        </p:spPr>
        <p:txBody>
          <a:bodyPr wrap="square" rtlCol="0">
            <a:spAutoFit/>
          </a:bodyPr>
          <a:lstStyle/>
          <a:p>
            <a:r>
              <a:rPr lang="en-US" dirty="0"/>
              <a:t>http://egad.engineering.queensu.ca/</a:t>
            </a:r>
          </a:p>
        </p:txBody>
      </p:sp>
    </p:spTree>
    <p:extLst>
      <p:ext uri="{BB962C8B-B14F-4D97-AF65-F5344CB8AC3E}">
        <p14:creationId xmlns:p14="http://schemas.microsoft.com/office/powerpoint/2010/main" val="34841060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533400"/>
            <a:ext cx="8610600" cy="5943600"/>
          </a:xfrm>
        </p:spPr>
        <p:txBody>
          <a:bodyPr>
            <a:normAutofit fontScale="70000" lnSpcReduction="20000"/>
          </a:bodyPr>
          <a:lstStyle/>
          <a:p>
            <a:pPr marL="514350" indent="-514350">
              <a:lnSpc>
                <a:spcPct val="120000"/>
              </a:lnSpc>
              <a:spcBef>
                <a:spcPts val="1800"/>
              </a:spcBef>
              <a:buFont typeface="+mj-lt"/>
              <a:buAutoNum type="arabicPeriod"/>
            </a:pPr>
            <a:r>
              <a:rPr lang="en-US" dirty="0" smtClean="0">
                <a:latin typeface="Georgia" pitchFamily="18" charset="0"/>
              </a:rPr>
              <a:t>On which Graduate Attributes is programming focused?</a:t>
            </a:r>
          </a:p>
          <a:p>
            <a:pPr marL="514350" indent="-514350">
              <a:lnSpc>
                <a:spcPct val="120000"/>
              </a:lnSpc>
              <a:spcBef>
                <a:spcPts val="1800"/>
              </a:spcBef>
              <a:buFont typeface="+mj-lt"/>
              <a:buAutoNum type="arabicPeriod"/>
            </a:pPr>
            <a:r>
              <a:rPr lang="en-US" dirty="0" smtClean="0">
                <a:latin typeface="Georgia" pitchFamily="18" charset="0"/>
              </a:rPr>
              <a:t>Where are the focus attributes being best supported?</a:t>
            </a:r>
          </a:p>
          <a:p>
            <a:pPr marL="514350" indent="-514350">
              <a:lnSpc>
                <a:spcPct val="120000"/>
              </a:lnSpc>
              <a:spcBef>
                <a:spcPts val="1800"/>
              </a:spcBef>
              <a:buFont typeface="+mj-lt"/>
              <a:buAutoNum type="arabicPeriod"/>
            </a:pPr>
            <a:r>
              <a:rPr lang="en-US" dirty="0" smtClean="0">
                <a:latin typeface="Georgia" pitchFamily="18" charset="0"/>
              </a:rPr>
              <a:t>Which Graduate Attributes are reported as getting the least attention?</a:t>
            </a:r>
          </a:p>
          <a:p>
            <a:pPr marL="514350" indent="-514350">
              <a:lnSpc>
                <a:spcPct val="120000"/>
              </a:lnSpc>
              <a:spcBef>
                <a:spcPts val="1800"/>
              </a:spcBef>
              <a:buFont typeface="+mj-lt"/>
              <a:buAutoNum type="arabicPeriod"/>
            </a:pPr>
            <a:r>
              <a:rPr lang="en-US" dirty="0" smtClean="0">
                <a:latin typeface="Georgia" pitchFamily="18" charset="0"/>
              </a:rPr>
              <a:t>What program-specific attributes are supported by your curriculum?</a:t>
            </a:r>
            <a:br>
              <a:rPr lang="en-US" dirty="0" smtClean="0">
                <a:latin typeface="Georgia" pitchFamily="18" charset="0"/>
              </a:rPr>
            </a:br>
            <a:r>
              <a:rPr lang="en-US" dirty="0" smtClean="0">
                <a:latin typeface="Georgia" pitchFamily="18" charset="0"/>
              </a:rPr>
              <a:t>(i.e. attributes not identified by CEAB)</a:t>
            </a:r>
          </a:p>
          <a:p>
            <a:pPr marL="514350" indent="-514350">
              <a:lnSpc>
                <a:spcPct val="120000"/>
              </a:lnSpc>
              <a:spcBef>
                <a:spcPts val="1800"/>
              </a:spcBef>
              <a:buFont typeface="+mj-lt"/>
              <a:buAutoNum type="arabicPeriod"/>
            </a:pPr>
            <a:r>
              <a:rPr lang="en-US" dirty="0" smtClean="0">
                <a:latin typeface="Georgia" pitchFamily="18" charset="0"/>
              </a:rPr>
              <a:t>What gaps exist in the program?</a:t>
            </a:r>
          </a:p>
          <a:p>
            <a:pPr marL="514350" indent="-514350">
              <a:lnSpc>
                <a:spcPct val="120000"/>
              </a:lnSpc>
              <a:spcBef>
                <a:spcPts val="1800"/>
              </a:spcBef>
              <a:buFont typeface="+mj-lt"/>
              <a:buAutoNum type="arabicPeriod"/>
            </a:pPr>
            <a:r>
              <a:rPr lang="en-US" dirty="0" smtClean="0">
                <a:latin typeface="Georgia" pitchFamily="18" charset="0"/>
              </a:rPr>
              <a:t>How are your students doing?</a:t>
            </a:r>
          </a:p>
          <a:p>
            <a:pPr marL="514350" indent="-514350">
              <a:lnSpc>
                <a:spcPct val="120000"/>
              </a:lnSpc>
              <a:spcBef>
                <a:spcPts val="1800"/>
              </a:spcBef>
              <a:buFont typeface="+mj-lt"/>
              <a:buAutoNum type="arabicPeriod"/>
            </a:pPr>
            <a:r>
              <a:rPr lang="en-US" dirty="0" smtClean="0">
                <a:latin typeface="Georgia" pitchFamily="18" charset="0"/>
              </a:rPr>
              <a:t>Where in the program is student development being best supported?</a:t>
            </a:r>
          </a:p>
          <a:p>
            <a:pPr marL="514350" indent="-514350">
              <a:lnSpc>
                <a:spcPct val="120000"/>
              </a:lnSpc>
              <a:spcBef>
                <a:spcPts val="1800"/>
              </a:spcBef>
              <a:buFont typeface="+mj-lt"/>
              <a:buAutoNum type="arabicPeriod"/>
            </a:pPr>
            <a:r>
              <a:rPr lang="en-US" dirty="0" smtClean="0">
                <a:latin typeface="Georgia" pitchFamily="18" charset="0"/>
              </a:rPr>
              <a:t>In what areas are students doing less well?</a:t>
            </a:r>
            <a:endParaRPr lang="en-US" dirty="0">
              <a:latin typeface="Georgia" pitchFamily="18" charset="0"/>
            </a:endParaRPr>
          </a:p>
        </p:txBody>
      </p:sp>
      <p:sp>
        <p:nvSpPr>
          <p:cNvPr id="2" name="Slide Number Placeholder 1"/>
          <p:cNvSpPr>
            <a:spLocks noGrp="1"/>
          </p:cNvSpPr>
          <p:nvPr>
            <p:ph type="sldNum" sz="quarter" idx="12"/>
          </p:nvPr>
        </p:nvSpPr>
        <p:spPr/>
        <p:txBody>
          <a:bodyPr/>
          <a:lstStyle/>
          <a:p>
            <a:pPr marL="0" indent="0">
              <a:buNone/>
            </a:pPr>
            <a:fld id="{F30989E8-34F2-44D1-ACE2-991D69352F8B}" type="slidenum">
              <a:rPr lang="en-US" smtClean="0"/>
              <a:pPr marL="0" indent="0">
                <a:buNone/>
              </a:pPr>
              <a:t>51</a:t>
            </a:fld>
            <a:endParaRPr lang="en-US" dirty="0"/>
          </a:p>
        </p:txBody>
      </p:sp>
    </p:spTree>
    <p:extLst>
      <p:ext uri="{BB962C8B-B14F-4D97-AF65-F5344CB8AC3E}">
        <p14:creationId xmlns:p14="http://schemas.microsoft.com/office/powerpoint/2010/main" val="22334235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spcBef>
                <a:spcPts val="1800"/>
              </a:spcBef>
            </a:pPr>
            <a:r>
              <a:rPr lang="en-US" dirty="0" smtClean="0">
                <a:latin typeface="Georgia" pitchFamily="18" charset="0"/>
              </a:rPr>
              <a:t>Check reliability and validity of data</a:t>
            </a:r>
          </a:p>
          <a:p>
            <a:pPr>
              <a:lnSpc>
                <a:spcPct val="150000"/>
              </a:lnSpc>
              <a:spcBef>
                <a:spcPts val="1800"/>
              </a:spcBef>
            </a:pPr>
            <a:r>
              <a:rPr lang="en-US" dirty="0" smtClean="0">
                <a:latin typeface="Georgia" pitchFamily="18" charset="0"/>
              </a:rPr>
              <a:t>Critically think through the analysis</a:t>
            </a:r>
          </a:p>
          <a:p>
            <a:pPr>
              <a:lnSpc>
                <a:spcPct val="150000"/>
              </a:lnSpc>
              <a:spcBef>
                <a:spcPts val="1800"/>
              </a:spcBef>
            </a:pPr>
            <a:r>
              <a:rPr lang="en-US" dirty="0" smtClean="0">
                <a:latin typeface="Georgia" pitchFamily="18" charset="0"/>
              </a:rPr>
              <a:t>Refer back to research questions</a:t>
            </a:r>
            <a:endParaRPr lang="en-US" dirty="0">
              <a:latin typeface="Georgia" pitchFamily="18" charset="0"/>
            </a:endParaRPr>
          </a:p>
        </p:txBody>
      </p:sp>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52</a:t>
            </a:fld>
            <a:endParaRPr lang="en-US" dirty="0"/>
          </a:p>
        </p:txBody>
      </p:sp>
    </p:spTree>
    <p:extLst>
      <p:ext uri="{BB962C8B-B14F-4D97-AF65-F5344CB8AC3E}">
        <p14:creationId xmlns:p14="http://schemas.microsoft.com/office/powerpoint/2010/main" val="4054141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53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4313"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3840" y="3733800"/>
            <a:ext cx="86868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dirty="0" smtClean="0">
                <a:solidFill>
                  <a:schemeClr val="tx1"/>
                </a:solidFill>
                <a:latin typeface="Georgia" pitchFamily="18" charset="0"/>
              </a:rPr>
              <a:t>In this module, a series of fictitious, though </a:t>
            </a:r>
            <a:r>
              <a:rPr lang="en-US" u="sng" dirty="0" smtClean="0">
                <a:solidFill>
                  <a:schemeClr val="tx1"/>
                </a:solidFill>
                <a:uFill>
                  <a:solidFill>
                    <a:srgbClr val="FF0000"/>
                  </a:solidFill>
                </a:uFill>
                <a:latin typeface="Georgia" pitchFamily="18" charset="0"/>
              </a:rPr>
              <a:t>realistic scenarios are outlined</a:t>
            </a:r>
            <a:r>
              <a:rPr lang="en-US" dirty="0" smtClean="0">
                <a:solidFill>
                  <a:schemeClr val="tx1"/>
                </a:solidFill>
                <a:latin typeface="Georgia" pitchFamily="18" charset="0"/>
              </a:rPr>
              <a:t>.  Findings from a variety of data sources are presented for each scenario and indications, judgments and recommendations that might result are discussed.  The approach to curriculum change adopted in each scenario outlines the ways in which a series of relatively minor changes adopted by many can result in dramatic improvements to programming, curricular alignment and overall student learning achievement and satisfaction. </a:t>
            </a:r>
            <a:endParaRPr lang="en-US" dirty="0">
              <a:solidFill>
                <a:schemeClr val="tx1"/>
              </a:solidFill>
              <a:latin typeface="Georgia" pitchFamily="18" charset="0"/>
            </a:endParaRPr>
          </a:p>
        </p:txBody>
      </p:sp>
    </p:spTree>
    <p:extLst>
      <p:ext uri="{BB962C8B-B14F-4D97-AF65-F5344CB8AC3E}">
        <p14:creationId xmlns:p14="http://schemas.microsoft.com/office/powerpoint/2010/main" val="369610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96285" y="3457822"/>
            <a:ext cx="1698255" cy="1829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2" name="Title 1"/>
          <p:cNvSpPr>
            <a:spLocks noGrp="1"/>
          </p:cNvSpPr>
          <p:nvPr>
            <p:ph type="title"/>
          </p:nvPr>
        </p:nvSpPr>
        <p:spPr>
          <a:xfrm>
            <a:off x="391882" y="293431"/>
            <a:ext cx="8229600" cy="1175838"/>
          </a:xfrm>
        </p:spPr>
        <p:txBody>
          <a:bodyPr>
            <a:normAutofit fontScale="90000"/>
          </a:bodyPr>
          <a:lstStyle/>
          <a:p>
            <a:r>
              <a:rPr lang="en-US" sz="4000" dirty="0"/>
              <a:t>Also, not enough information</a:t>
            </a:r>
            <a:br>
              <a:rPr lang="en-US" sz="4000" dirty="0"/>
            </a:br>
            <a:r>
              <a:rPr lang="en-US" sz="4000" dirty="0"/>
              <a:t>to inform curriculum change</a:t>
            </a:r>
          </a:p>
        </p:txBody>
      </p:sp>
      <p:sp>
        <p:nvSpPr>
          <p:cNvPr id="4" name="Slide Number Placeholder 3"/>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54</a:t>
            </a:fld>
            <a:endParaRPr lang="en-US" dirty="0"/>
          </a:p>
        </p:txBody>
      </p:sp>
      <p:cxnSp>
        <p:nvCxnSpPr>
          <p:cNvPr id="6" name="Straight Arrow Connector 5"/>
          <p:cNvCxnSpPr/>
          <p:nvPr/>
        </p:nvCxnSpPr>
        <p:spPr>
          <a:xfrm>
            <a:off x="2547157" y="5286904"/>
            <a:ext cx="39190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47157" y="2862297"/>
            <a:ext cx="0" cy="2424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5098" y="3287796"/>
            <a:ext cx="718492" cy="360755"/>
          </a:xfrm>
          <a:prstGeom prst="rect">
            <a:avLst/>
          </a:prstGeom>
          <a:noFill/>
        </p:spPr>
        <p:txBody>
          <a:bodyPr wrap="square" lIns="82945" tIns="41473" rIns="82945" bIns="41473" rtlCol="0">
            <a:spAutoFit/>
          </a:bodyPr>
          <a:lstStyle/>
          <a:p>
            <a:r>
              <a:rPr lang="en-US" dirty="0" smtClean="0"/>
              <a:t>80%</a:t>
            </a:r>
            <a:endParaRPr lang="en-US" dirty="0"/>
          </a:p>
        </p:txBody>
      </p:sp>
      <p:sp>
        <p:nvSpPr>
          <p:cNvPr id="11" name="TextBox 10"/>
          <p:cNvSpPr txBox="1"/>
          <p:nvPr/>
        </p:nvSpPr>
        <p:spPr>
          <a:xfrm>
            <a:off x="3586268" y="5378175"/>
            <a:ext cx="1502302" cy="360755"/>
          </a:xfrm>
          <a:prstGeom prst="rect">
            <a:avLst/>
          </a:prstGeom>
          <a:noFill/>
        </p:spPr>
        <p:txBody>
          <a:bodyPr wrap="square" lIns="82945" tIns="41473" rIns="82945" bIns="41473" rtlCol="0">
            <a:spAutoFit/>
          </a:bodyPr>
          <a:lstStyle/>
          <a:p>
            <a:r>
              <a:rPr lang="en-US" dirty="0" smtClean="0"/>
              <a:t>Investigation</a:t>
            </a:r>
            <a:endParaRPr lang="en-US" dirty="0"/>
          </a:p>
        </p:txBody>
      </p:sp>
      <p:sp>
        <p:nvSpPr>
          <p:cNvPr id="3" name="TextBox 2"/>
          <p:cNvSpPr txBox="1"/>
          <p:nvPr/>
        </p:nvSpPr>
        <p:spPr>
          <a:xfrm>
            <a:off x="1714149" y="2177282"/>
            <a:ext cx="5878574" cy="637754"/>
          </a:xfrm>
          <a:prstGeom prst="rect">
            <a:avLst/>
          </a:prstGeom>
          <a:noFill/>
        </p:spPr>
        <p:txBody>
          <a:bodyPr wrap="square" lIns="82945" tIns="41473" rIns="82945" bIns="41473" rtlCol="0">
            <a:spAutoFit/>
          </a:bodyPr>
          <a:lstStyle/>
          <a:p>
            <a:r>
              <a:rPr lang="en-US" dirty="0" smtClean="0"/>
              <a:t>80% of our students meet or exceed expectations for this attribute</a:t>
            </a:r>
            <a:endParaRPr lang="en-US" dirty="0"/>
          </a:p>
        </p:txBody>
      </p:sp>
    </p:spTree>
    <p:extLst>
      <p:ext uri="{BB962C8B-B14F-4D97-AF65-F5344CB8AC3E}">
        <p14:creationId xmlns:p14="http://schemas.microsoft.com/office/powerpoint/2010/main" val="253866202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86532" y="3312852"/>
            <a:ext cx="816113" cy="735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2" name="Title 1"/>
          <p:cNvSpPr>
            <a:spLocks noGrp="1"/>
          </p:cNvSpPr>
          <p:nvPr>
            <p:ph type="title"/>
          </p:nvPr>
        </p:nvSpPr>
        <p:spPr>
          <a:xfrm>
            <a:off x="456998" y="267719"/>
            <a:ext cx="8229600" cy="737361"/>
          </a:xfrm>
        </p:spPr>
        <p:txBody>
          <a:bodyPr>
            <a:normAutofit/>
          </a:bodyPr>
          <a:lstStyle/>
          <a:p>
            <a:r>
              <a:rPr lang="en-US" sz="4000" dirty="0"/>
              <a:t>How many indicators are enough?</a:t>
            </a:r>
          </a:p>
        </p:txBody>
      </p:sp>
      <p:sp>
        <p:nvSpPr>
          <p:cNvPr id="4" name="Slide Number Placeholder 3"/>
          <p:cNvSpPr>
            <a:spLocks noGrp="1"/>
          </p:cNvSpPr>
          <p:nvPr>
            <p:ph type="sldNum" sz="quarter" idx="12"/>
          </p:nvPr>
        </p:nvSpPr>
        <p:spPr/>
        <p:txBody>
          <a:bodyPr/>
          <a:lstStyle/>
          <a:p>
            <a:pPr marL="0" indent="0">
              <a:buNone/>
              <a:defRPr/>
            </a:pPr>
            <a:fld id="{8B073426-6DEB-4E18-827B-69449BFFB518}" type="slidenum">
              <a:rPr lang="en-US" smtClean="0"/>
              <a:pPr marL="0" indent="0">
                <a:buNone/>
                <a:defRPr/>
              </a:pPr>
              <a:t>55</a:t>
            </a:fld>
            <a:endParaRPr lang="en-US" dirty="0"/>
          </a:p>
        </p:txBody>
      </p:sp>
      <p:cxnSp>
        <p:nvCxnSpPr>
          <p:cNvPr id="6" name="Straight Arrow Connector 5"/>
          <p:cNvCxnSpPr/>
          <p:nvPr/>
        </p:nvCxnSpPr>
        <p:spPr>
          <a:xfrm>
            <a:off x="1975329" y="4048454"/>
            <a:ext cx="483349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75329" y="1623847"/>
            <a:ext cx="0" cy="2424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53270" y="2049346"/>
            <a:ext cx="718492" cy="360755"/>
          </a:xfrm>
          <a:prstGeom prst="rect">
            <a:avLst/>
          </a:prstGeom>
          <a:noFill/>
        </p:spPr>
        <p:txBody>
          <a:bodyPr wrap="square" lIns="82945" tIns="41473" rIns="82945" bIns="41473" rtlCol="0">
            <a:spAutoFit/>
          </a:bodyPr>
          <a:lstStyle/>
          <a:p>
            <a:r>
              <a:rPr lang="en-US" dirty="0" smtClean="0"/>
              <a:t>80%</a:t>
            </a:r>
            <a:endParaRPr lang="en-US" dirty="0"/>
          </a:p>
        </p:txBody>
      </p:sp>
      <p:sp>
        <p:nvSpPr>
          <p:cNvPr id="11" name="TextBox 10"/>
          <p:cNvSpPr txBox="1"/>
          <p:nvPr/>
        </p:nvSpPr>
        <p:spPr>
          <a:xfrm>
            <a:off x="3640925" y="4789366"/>
            <a:ext cx="1502302" cy="360755"/>
          </a:xfrm>
          <a:prstGeom prst="rect">
            <a:avLst/>
          </a:prstGeom>
          <a:noFill/>
        </p:spPr>
        <p:txBody>
          <a:bodyPr wrap="square" lIns="82945" tIns="41473" rIns="82945" bIns="41473" rtlCol="0">
            <a:spAutoFit/>
          </a:bodyPr>
          <a:lstStyle/>
          <a:p>
            <a:r>
              <a:rPr lang="en-US" dirty="0" smtClean="0"/>
              <a:t>Investigation</a:t>
            </a:r>
            <a:endParaRPr lang="en-US" dirty="0"/>
          </a:p>
        </p:txBody>
      </p:sp>
      <p:sp>
        <p:nvSpPr>
          <p:cNvPr id="3" name="TextBox 2"/>
          <p:cNvSpPr txBox="1"/>
          <p:nvPr/>
        </p:nvSpPr>
        <p:spPr>
          <a:xfrm>
            <a:off x="2171762" y="4188015"/>
            <a:ext cx="1175715" cy="637754"/>
          </a:xfrm>
          <a:prstGeom prst="rect">
            <a:avLst/>
          </a:prstGeom>
          <a:noFill/>
        </p:spPr>
        <p:txBody>
          <a:bodyPr wrap="square" lIns="82945" tIns="41473" rIns="82945" bIns="41473" rtlCol="0">
            <a:spAutoFit/>
          </a:bodyPr>
          <a:lstStyle/>
          <a:p>
            <a:r>
              <a:rPr lang="en-US" dirty="0" smtClean="0"/>
              <a:t>Indicator #1</a:t>
            </a:r>
            <a:endParaRPr lang="en-US" dirty="0"/>
          </a:p>
        </p:txBody>
      </p:sp>
      <p:sp>
        <p:nvSpPr>
          <p:cNvPr id="12" name="TextBox 11"/>
          <p:cNvSpPr txBox="1"/>
          <p:nvPr/>
        </p:nvSpPr>
        <p:spPr>
          <a:xfrm>
            <a:off x="3545504" y="4174830"/>
            <a:ext cx="1175715" cy="637754"/>
          </a:xfrm>
          <a:prstGeom prst="rect">
            <a:avLst/>
          </a:prstGeom>
          <a:noFill/>
        </p:spPr>
        <p:txBody>
          <a:bodyPr wrap="square" lIns="82945" tIns="41473" rIns="82945" bIns="41473" rtlCol="0">
            <a:spAutoFit/>
          </a:bodyPr>
          <a:lstStyle/>
          <a:p>
            <a:r>
              <a:rPr lang="en-US" dirty="0" smtClean="0"/>
              <a:t>Indicator #2</a:t>
            </a:r>
            <a:endParaRPr lang="en-US" dirty="0"/>
          </a:p>
        </p:txBody>
      </p:sp>
      <p:sp>
        <p:nvSpPr>
          <p:cNvPr id="13" name="TextBox 12"/>
          <p:cNvSpPr txBox="1"/>
          <p:nvPr/>
        </p:nvSpPr>
        <p:spPr>
          <a:xfrm>
            <a:off x="4930768" y="4149648"/>
            <a:ext cx="1175715" cy="637754"/>
          </a:xfrm>
          <a:prstGeom prst="rect">
            <a:avLst/>
          </a:prstGeom>
          <a:noFill/>
        </p:spPr>
        <p:txBody>
          <a:bodyPr wrap="square" lIns="82945" tIns="41473" rIns="82945" bIns="41473" rtlCol="0">
            <a:spAutoFit/>
          </a:bodyPr>
          <a:lstStyle/>
          <a:p>
            <a:r>
              <a:rPr lang="en-US" dirty="0" smtClean="0"/>
              <a:t>Indicator #3</a:t>
            </a:r>
            <a:endParaRPr lang="en-US" dirty="0"/>
          </a:p>
        </p:txBody>
      </p:sp>
      <p:sp>
        <p:nvSpPr>
          <p:cNvPr id="14" name="Rectangle 13"/>
          <p:cNvSpPr/>
          <p:nvPr/>
        </p:nvSpPr>
        <p:spPr>
          <a:xfrm>
            <a:off x="3725305" y="2049346"/>
            <a:ext cx="816113" cy="200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15" name="Rectangle 14"/>
          <p:cNvSpPr/>
          <p:nvPr/>
        </p:nvSpPr>
        <p:spPr>
          <a:xfrm>
            <a:off x="5110569" y="2582254"/>
            <a:ext cx="816113" cy="1461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US"/>
          </a:p>
        </p:txBody>
      </p:sp>
      <p:sp>
        <p:nvSpPr>
          <p:cNvPr id="5" name="TextBox 4"/>
          <p:cNvSpPr txBox="1"/>
          <p:nvPr/>
        </p:nvSpPr>
        <p:spPr>
          <a:xfrm>
            <a:off x="655263" y="5177484"/>
            <a:ext cx="5094764" cy="1109043"/>
          </a:xfrm>
          <a:prstGeom prst="rect">
            <a:avLst/>
          </a:prstGeom>
          <a:noFill/>
        </p:spPr>
        <p:txBody>
          <a:bodyPr wrap="square" lIns="82945" tIns="41473" rIns="82945" bIns="41473" rtlCol="0">
            <a:spAutoFit/>
          </a:bodyPr>
          <a:lstStyle/>
          <a:p>
            <a:r>
              <a:rPr lang="en-US" sz="3300" dirty="0"/>
              <a:t>Not clear</a:t>
            </a:r>
          </a:p>
          <a:p>
            <a:r>
              <a:rPr lang="en-US" sz="3300" dirty="0"/>
              <a:t>Gloria Rogers suggests 3-5</a:t>
            </a:r>
          </a:p>
        </p:txBody>
      </p:sp>
    </p:spTree>
    <p:extLst>
      <p:ext uri="{BB962C8B-B14F-4D97-AF65-F5344CB8AC3E}">
        <p14:creationId xmlns:p14="http://schemas.microsoft.com/office/powerpoint/2010/main" val="3216376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 y="23553"/>
            <a:ext cx="9144000" cy="57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228599" y="2590800"/>
            <a:ext cx="8839201" cy="39713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smtClean="0">
                <a:solidFill>
                  <a:schemeClr val="tx1"/>
                </a:solidFill>
                <a:latin typeface="Georgia" pitchFamily="18" charset="0"/>
              </a:rPr>
              <a:t>Outcomes-based curriculum development is a process of the continuous improvement of sustainable practices</a:t>
            </a:r>
          </a:p>
          <a:p>
            <a:pPr marL="342900" indent="-342900">
              <a:spcBef>
                <a:spcPts val="1200"/>
              </a:spcBef>
              <a:buAutoNum type="arabicPeriod"/>
            </a:pPr>
            <a:r>
              <a:rPr lang="en-US" dirty="0" smtClean="0">
                <a:solidFill>
                  <a:schemeClr val="tx1"/>
                </a:solidFill>
                <a:latin typeface="Georgia" pitchFamily="18" charset="0"/>
              </a:rPr>
              <a:t>Outcomes achievement is a responsibility shared by faculty and students</a:t>
            </a:r>
          </a:p>
          <a:p>
            <a:pPr marL="342900" indent="-342900">
              <a:spcBef>
                <a:spcPts val="1200"/>
              </a:spcBef>
              <a:buAutoNum type="arabicPeriod"/>
            </a:pPr>
            <a:r>
              <a:rPr lang="en-US" dirty="0" smtClean="0">
                <a:solidFill>
                  <a:schemeClr val="tx1"/>
                </a:solidFill>
                <a:latin typeface="Georgia" pitchFamily="18" charset="0"/>
              </a:rPr>
              <a:t>There is a culture of autonomy and academic freedom within courses and curriculum in higher education</a:t>
            </a:r>
          </a:p>
          <a:p>
            <a:pPr marL="342900" indent="-342900">
              <a:spcBef>
                <a:spcPts val="1200"/>
              </a:spcBef>
              <a:buAutoNum type="arabicPeriod"/>
            </a:pPr>
            <a:r>
              <a:rPr lang="en-US" dirty="0" smtClean="0">
                <a:solidFill>
                  <a:schemeClr val="tx1"/>
                </a:solidFill>
                <a:latin typeface="Georgia" pitchFamily="18" charset="0"/>
              </a:rPr>
              <a:t>A scholarly approach to curriculum development includes processes that are faculty-driven, data-informed and literature-supported.  The process is further supported by a scholarly approach to analysis, application, teaching and assessment.</a:t>
            </a:r>
            <a:endParaRPr lang="en-US" dirty="0">
              <a:solidFill>
                <a:schemeClr val="tx1"/>
              </a:solidFill>
              <a:latin typeface="Georgia" pitchFamily="18" charset="0"/>
            </a:endParaRPr>
          </a:p>
        </p:txBody>
      </p:sp>
      <p:sp>
        <p:nvSpPr>
          <p:cNvPr id="3" name="Slide Number Placeholder 2"/>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6</a:t>
            </a:fld>
            <a:endParaRPr lang="en-US" dirty="0"/>
          </a:p>
        </p:txBody>
      </p:sp>
    </p:spTree>
    <p:extLst>
      <p:ext uri="{BB962C8B-B14F-4D97-AF65-F5344CB8AC3E}">
        <p14:creationId xmlns:p14="http://schemas.microsoft.com/office/powerpoint/2010/main" val="15301851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pPr algn="l"/>
            <a:r>
              <a:rPr lang="en-US" sz="3600" dirty="0" smtClean="0">
                <a:latin typeface="Georgia" pitchFamily="18" charset="0"/>
              </a:rPr>
              <a:t>Grad attributes process is analogous to a research project on your curriculum.</a:t>
            </a:r>
            <a:endParaRPr lang="en-US" sz="3600" dirty="0">
              <a:latin typeface="Georgia" pitchFamily="18" charset="0"/>
            </a:endParaRPr>
          </a:p>
        </p:txBody>
      </p:sp>
      <p:sp>
        <p:nvSpPr>
          <p:cNvPr id="3" name="Content Placeholder 2"/>
          <p:cNvSpPr>
            <a:spLocks noGrp="1"/>
          </p:cNvSpPr>
          <p:nvPr>
            <p:ph idx="1"/>
          </p:nvPr>
        </p:nvSpPr>
        <p:spPr>
          <a:xfrm>
            <a:off x="228600" y="1828800"/>
            <a:ext cx="8686800" cy="4297363"/>
          </a:xfrm>
        </p:spPr>
        <p:txBody>
          <a:bodyPr>
            <a:normAutofit/>
          </a:bodyPr>
          <a:lstStyle/>
          <a:p>
            <a:r>
              <a:rPr lang="en-US" sz="2800" dirty="0" smtClean="0">
                <a:latin typeface="Georgia" pitchFamily="18" charset="0"/>
              </a:rPr>
              <a:t>Develop research questions:</a:t>
            </a:r>
          </a:p>
          <a:p>
            <a:pPr lvl="1"/>
            <a:r>
              <a:rPr lang="en-US" dirty="0" smtClean="0">
                <a:latin typeface="Georgia" pitchFamily="18" charset="0"/>
              </a:rPr>
              <a:t>What do you want to know about your students’ learning?</a:t>
            </a:r>
          </a:p>
          <a:p>
            <a:pPr>
              <a:spcBef>
                <a:spcPts val="1800"/>
              </a:spcBef>
            </a:pPr>
            <a:r>
              <a:rPr lang="en-US" sz="2800" dirty="0" smtClean="0">
                <a:latin typeface="Georgia" pitchFamily="18" charset="0"/>
              </a:rPr>
              <a:t>What methods will you use to investigate these questions?</a:t>
            </a:r>
          </a:p>
          <a:p>
            <a:pPr>
              <a:spcBef>
                <a:spcPts val="1800"/>
              </a:spcBef>
            </a:pPr>
            <a:r>
              <a:rPr lang="en-US" sz="2800" dirty="0" smtClean="0">
                <a:latin typeface="Georgia" pitchFamily="18" charset="0"/>
              </a:rPr>
              <a:t>How will the data inform you?</a:t>
            </a:r>
          </a:p>
          <a:p>
            <a:pPr>
              <a:spcBef>
                <a:spcPts val="1800"/>
              </a:spcBef>
            </a:pPr>
            <a:r>
              <a:rPr lang="en-US" sz="2800" dirty="0" smtClean="0">
                <a:latin typeface="Georgia" pitchFamily="18" charset="0"/>
              </a:rPr>
              <a:t>How will you make use of the information?</a:t>
            </a:r>
            <a:endParaRPr lang="en-US" sz="2800" dirty="0">
              <a:latin typeface="Georgia" pitchFamily="18" charset="0"/>
            </a:endParaRPr>
          </a:p>
        </p:txBody>
      </p:sp>
      <p:sp>
        <p:nvSpPr>
          <p:cNvPr id="4" name="Slide Number Placeholder 3"/>
          <p:cNvSpPr>
            <a:spLocks noGrp="1"/>
          </p:cNvSpPr>
          <p:nvPr>
            <p:ph type="sldNum" sz="quarter" idx="12"/>
          </p:nvPr>
        </p:nvSpPr>
        <p:spPr/>
        <p:txBody>
          <a:bodyPr/>
          <a:lstStyle/>
          <a:p>
            <a:pPr marL="0" indent="0">
              <a:buFont typeface="+mj-lt"/>
              <a:buNone/>
            </a:pPr>
            <a:fld id="{862DF69F-B558-4490-989C-1C5E3346A817}" type="slidenum">
              <a:rPr lang="en-US" smtClean="0"/>
              <a:pPr marL="0" indent="0">
                <a:buFont typeface="+mj-lt"/>
                <a:buNone/>
              </a:pPr>
              <a:t>7</a:t>
            </a:fld>
            <a:endParaRPr lang="en-US" dirty="0"/>
          </a:p>
        </p:txBody>
      </p:sp>
    </p:spTree>
    <p:extLst>
      <p:ext uri="{BB962C8B-B14F-4D97-AF65-F5344CB8AC3E}">
        <p14:creationId xmlns:p14="http://schemas.microsoft.com/office/powerpoint/2010/main" val="444358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1"/>
          <p:cNvSpPr>
            <a:spLocks noGrp="1" noChangeArrowheads="1"/>
          </p:cNvSpPr>
          <p:nvPr>
            <p:ph type="title"/>
          </p:nvPr>
        </p:nvSpPr>
        <p:spPr>
          <a:xfrm>
            <a:off x="37524" y="316873"/>
            <a:ext cx="9144000" cy="563562"/>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b="1" dirty="0" smtClean="0"/>
              <a:t>Curriculum Assessment Process</a:t>
            </a:r>
            <a:endParaRPr lang="en-US" sz="3200" b="1" dirty="0"/>
          </a:p>
        </p:txBody>
      </p:sp>
      <p:sp>
        <p:nvSpPr>
          <p:cNvPr id="51203" name="Slide Number Placeholder 4"/>
          <p:cNvSpPr>
            <a:spLocks noGrp="1"/>
          </p:cNvSpPr>
          <p:nvPr>
            <p:ph type="sldNum" sz="quarter" idx="12"/>
          </p:nvPr>
        </p:nvSpPr>
        <p:spPr>
          <a:noFill/>
        </p:spPr>
        <p:txBody>
          <a:bodyPr/>
          <a:lstStyle/>
          <a:p>
            <a:pPr marL="0" indent="0">
              <a:buNone/>
              <a:tabLst>
                <a:tab pos="656650" algn="l"/>
                <a:tab pos="1313299" algn="l"/>
                <a:tab pos="1969949" algn="l"/>
              </a:tabLst>
            </a:pPr>
            <a:fld id="{03375C4F-F02C-448D-AAC4-DF8B2EEDF3F9}" type="slidenum">
              <a:rPr lang="en-US" smtClean="0"/>
              <a:pPr marL="0" indent="0">
                <a:buNone/>
                <a:tabLst>
                  <a:tab pos="656650" algn="l"/>
                  <a:tab pos="1313299" algn="l"/>
                  <a:tab pos="1969949" algn="l"/>
                </a:tabLst>
              </a:pPr>
              <a:t>8</a:t>
            </a:fld>
            <a:endParaRPr lang="en-US" dirty="0" smtClean="0"/>
          </a:p>
        </p:txBody>
      </p:sp>
      <p:sp>
        <p:nvSpPr>
          <p:cNvPr id="26" name="AutoShape 2"/>
          <p:cNvSpPr>
            <a:spLocks noChangeArrowheads="1"/>
          </p:cNvSpPr>
          <p:nvPr/>
        </p:nvSpPr>
        <p:spPr bwMode="auto">
          <a:xfrm>
            <a:off x="6290553" y="1561882"/>
            <a:ext cx="1873909" cy="2585685"/>
          </a:xfrm>
          <a:prstGeom prst="flowChartProcess">
            <a:avLst/>
          </a:prstGeom>
          <a:solidFill>
            <a:schemeClr val="accent1">
              <a:lumMod val="20000"/>
              <a:lumOff val="80000"/>
            </a:schemeClr>
          </a:solidFill>
          <a:ln w="28575">
            <a:solidFill>
              <a:schemeClr val="accent1"/>
            </a:solidFill>
            <a:headEnd/>
            <a:tailEnd/>
          </a:ln>
        </p:spPr>
        <p:style>
          <a:lnRef idx="1">
            <a:schemeClr val="accent4"/>
          </a:lnRef>
          <a:fillRef idx="3">
            <a:schemeClr val="accent4"/>
          </a:fillRef>
          <a:effectRef idx="2">
            <a:schemeClr val="accent4"/>
          </a:effectRef>
          <a:fontRef idx="minor">
            <a:schemeClr val="lt1"/>
          </a:fontRef>
        </p:style>
        <p:txBody>
          <a:bodyPr wrap="none" lIns="81639" tIns="40820" rIns="81639" bIns="40820" anchor="ctr"/>
          <a:lstStyle/>
          <a:p>
            <a:pPr algn="ctr">
              <a:tabLst>
                <a:tab pos="656650" algn="l"/>
                <a:tab pos="1313299" algn="l"/>
              </a:tabLst>
            </a:pPr>
            <a:r>
              <a:rPr lang="en-US" dirty="0" smtClean="0">
                <a:solidFill>
                  <a:schemeClr val="tx1"/>
                </a:solidFill>
                <a:latin typeface="Georgia" pitchFamily="18" charset="0"/>
              </a:rPr>
              <a:t>1.  Program </a:t>
            </a:r>
            <a:br>
              <a:rPr lang="en-US" dirty="0" smtClean="0">
                <a:solidFill>
                  <a:schemeClr val="tx1"/>
                </a:solidFill>
                <a:latin typeface="Georgia" pitchFamily="18" charset="0"/>
              </a:rPr>
            </a:br>
            <a:r>
              <a:rPr lang="en-US" dirty="0" smtClean="0">
                <a:solidFill>
                  <a:schemeClr val="tx1"/>
                </a:solidFill>
                <a:latin typeface="Georgia" pitchFamily="18" charset="0"/>
              </a:rPr>
              <a:t>Evaluation:</a:t>
            </a:r>
          </a:p>
          <a:p>
            <a:pPr algn="ctr">
              <a:spcBef>
                <a:spcPts val="1200"/>
              </a:spcBef>
              <a:tabLst>
                <a:tab pos="656650" algn="l"/>
                <a:tab pos="1313299" algn="l"/>
              </a:tabLst>
            </a:pPr>
            <a:r>
              <a:rPr lang="en-US" dirty="0" smtClean="0">
                <a:solidFill>
                  <a:schemeClr val="tx1"/>
                </a:solidFill>
                <a:latin typeface="Georgia" pitchFamily="18" charset="0"/>
              </a:rPr>
              <a:t>Defining purpose </a:t>
            </a:r>
            <a:br>
              <a:rPr lang="en-US" dirty="0" smtClean="0">
                <a:solidFill>
                  <a:schemeClr val="tx1"/>
                </a:solidFill>
                <a:latin typeface="Georgia" pitchFamily="18" charset="0"/>
              </a:rPr>
            </a:br>
            <a:r>
              <a:rPr lang="en-US" dirty="0" smtClean="0">
                <a:solidFill>
                  <a:schemeClr val="tx1"/>
                </a:solidFill>
                <a:latin typeface="Georgia" pitchFamily="18" charset="0"/>
              </a:rPr>
              <a:t>and indicators</a:t>
            </a:r>
            <a:endParaRPr lang="en-US" dirty="0">
              <a:solidFill>
                <a:schemeClr val="tx1"/>
              </a:solidFill>
              <a:latin typeface="Georgia" pitchFamily="18" charset="0"/>
            </a:endParaRPr>
          </a:p>
        </p:txBody>
      </p:sp>
      <p:sp>
        <p:nvSpPr>
          <p:cNvPr id="27" name="AutoShape 4"/>
          <p:cNvSpPr>
            <a:spLocks noChangeArrowheads="1"/>
          </p:cNvSpPr>
          <p:nvPr/>
        </p:nvSpPr>
        <p:spPr bwMode="auto">
          <a:xfrm>
            <a:off x="5410200" y="4931459"/>
            <a:ext cx="2754261" cy="1241163"/>
          </a:xfrm>
          <a:prstGeom prst="flowChartProcess">
            <a:avLst/>
          </a:prstGeom>
          <a:solidFill>
            <a:schemeClr val="accent1">
              <a:lumMod val="20000"/>
              <a:lumOff val="80000"/>
            </a:schemeClr>
          </a:solidFill>
          <a:ln w="28575">
            <a:solidFill>
              <a:schemeClr val="accent1"/>
            </a:solidFill>
            <a:headEnd/>
            <a:tailEnd/>
          </a:ln>
        </p:spPr>
        <p:style>
          <a:lnRef idx="1">
            <a:schemeClr val="accent4"/>
          </a:lnRef>
          <a:fillRef idx="3">
            <a:schemeClr val="accent4"/>
          </a:fillRef>
          <a:effectRef idx="2">
            <a:schemeClr val="accent4"/>
          </a:effectRef>
          <a:fontRef idx="minor">
            <a:schemeClr val="lt1"/>
          </a:fontRef>
        </p:style>
        <p:txBody>
          <a:bodyPr wrap="none" lIns="81639" tIns="40820" rIns="81639" bIns="40820" anchor="ctr"/>
          <a:lstStyle/>
          <a:p>
            <a:pPr algn="ctr">
              <a:tabLst>
                <a:tab pos="656650" algn="l"/>
                <a:tab pos="1313299" algn="l"/>
              </a:tabLst>
            </a:pPr>
            <a:r>
              <a:rPr lang="en-US" dirty="0" smtClean="0">
                <a:solidFill>
                  <a:schemeClr val="tx1"/>
                </a:solidFill>
                <a:latin typeface="Georgia" pitchFamily="18" charset="0"/>
              </a:rPr>
              <a:t>2.  Mapping</a:t>
            </a:r>
          </a:p>
          <a:p>
            <a:pPr algn="ctr">
              <a:tabLst>
                <a:tab pos="656650" algn="l"/>
                <a:tab pos="1313299" algn="l"/>
              </a:tabLst>
            </a:pPr>
            <a:r>
              <a:rPr lang="en-US" dirty="0" smtClean="0">
                <a:solidFill>
                  <a:schemeClr val="tx1"/>
                </a:solidFill>
                <a:latin typeface="Georgia" pitchFamily="18" charset="0"/>
              </a:rPr>
              <a:t>the Curriculum</a:t>
            </a:r>
            <a:endParaRPr lang="en-US" dirty="0">
              <a:solidFill>
                <a:schemeClr val="tx1"/>
              </a:solidFill>
              <a:latin typeface="Georgia" pitchFamily="18" charset="0"/>
            </a:endParaRPr>
          </a:p>
        </p:txBody>
      </p:sp>
      <p:sp>
        <p:nvSpPr>
          <p:cNvPr id="28" name="AutoShape 6"/>
          <p:cNvSpPr>
            <a:spLocks noChangeArrowheads="1"/>
          </p:cNvSpPr>
          <p:nvPr/>
        </p:nvSpPr>
        <p:spPr bwMode="auto">
          <a:xfrm>
            <a:off x="3429000" y="2971799"/>
            <a:ext cx="2498197" cy="979303"/>
          </a:xfrm>
          <a:prstGeom prst="flowChartProcess">
            <a:avLst/>
          </a:prstGeom>
          <a:solidFill>
            <a:schemeClr val="tx1"/>
          </a:solidFill>
          <a:ln w="28575">
            <a:solidFill>
              <a:schemeClr val="accent1"/>
            </a:solidFill>
            <a:headEnd/>
            <a:tailEnd/>
          </a:ln>
        </p:spPr>
        <p:style>
          <a:lnRef idx="1">
            <a:schemeClr val="accent3"/>
          </a:lnRef>
          <a:fillRef idx="3">
            <a:schemeClr val="accent3"/>
          </a:fillRef>
          <a:effectRef idx="2">
            <a:schemeClr val="accent3"/>
          </a:effectRef>
          <a:fontRef idx="minor">
            <a:schemeClr val="lt1"/>
          </a:fontRef>
        </p:style>
        <p:txBody>
          <a:bodyPr wrap="none" lIns="81639" tIns="40820" rIns="81639" bIns="40820" anchor="ctr"/>
          <a:lstStyle/>
          <a:p>
            <a:pPr algn="ctr">
              <a:tabLst>
                <a:tab pos="656650" algn="l"/>
                <a:tab pos="1313299" algn="l"/>
              </a:tabLst>
            </a:pPr>
            <a:r>
              <a:rPr lang="en-US" sz="2000" dirty="0">
                <a:solidFill>
                  <a:schemeClr val="bg1"/>
                </a:solidFill>
                <a:latin typeface="Georgia" pitchFamily="18" charset="0"/>
              </a:rPr>
              <a:t>Stakeholder input</a:t>
            </a:r>
          </a:p>
        </p:txBody>
      </p:sp>
      <p:sp>
        <p:nvSpPr>
          <p:cNvPr id="29" name="AutoShape 7"/>
          <p:cNvSpPr>
            <a:spLocks noChangeArrowheads="1"/>
          </p:cNvSpPr>
          <p:nvPr/>
        </p:nvSpPr>
        <p:spPr bwMode="auto">
          <a:xfrm>
            <a:off x="765745" y="4931459"/>
            <a:ext cx="3843779" cy="1241163"/>
          </a:xfrm>
          <a:prstGeom prst="flowChartProcess">
            <a:avLst/>
          </a:prstGeom>
          <a:solidFill>
            <a:schemeClr val="accent1">
              <a:lumMod val="40000"/>
              <a:lumOff val="60000"/>
            </a:schemeClr>
          </a:solidFill>
          <a:ln w="28575">
            <a:solidFill>
              <a:schemeClr val="accent1"/>
            </a:solidFill>
            <a:headEnd/>
            <a:tailEnd/>
          </a:ln>
        </p:spPr>
        <p:style>
          <a:lnRef idx="1">
            <a:schemeClr val="accent4"/>
          </a:lnRef>
          <a:fillRef idx="3">
            <a:schemeClr val="accent4"/>
          </a:fillRef>
          <a:effectRef idx="2">
            <a:schemeClr val="accent4"/>
          </a:effectRef>
          <a:fontRef idx="minor">
            <a:schemeClr val="lt1"/>
          </a:fontRef>
        </p:style>
        <p:txBody>
          <a:bodyPr wrap="none" lIns="81639" tIns="40820" rIns="81639" bIns="40820" anchor="ctr"/>
          <a:lstStyle/>
          <a:p>
            <a:pPr algn="ctr">
              <a:tabLst>
                <a:tab pos="656650" algn="l"/>
                <a:tab pos="1313299" algn="l"/>
              </a:tabLst>
            </a:pPr>
            <a:r>
              <a:rPr lang="en-US" dirty="0" smtClean="0">
                <a:solidFill>
                  <a:schemeClr val="tx1"/>
                </a:solidFill>
                <a:latin typeface="Georgia" pitchFamily="18" charset="0"/>
              </a:rPr>
              <a:t>3.  Identifying and Collecting Data</a:t>
            </a:r>
            <a:endParaRPr lang="en-US" dirty="0">
              <a:solidFill>
                <a:schemeClr val="tx1"/>
              </a:solidFill>
              <a:latin typeface="Georgia" pitchFamily="18" charset="0"/>
            </a:endParaRPr>
          </a:p>
        </p:txBody>
      </p:sp>
      <p:sp>
        <p:nvSpPr>
          <p:cNvPr id="30" name="AutoShape 8"/>
          <p:cNvSpPr>
            <a:spLocks noChangeArrowheads="1"/>
          </p:cNvSpPr>
          <p:nvPr/>
        </p:nvSpPr>
        <p:spPr bwMode="auto">
          <a:xfrm>
            <a:off x="762000" y="2971799"/>
            <a:ext cx="2286000" cy="1240530"/>
          </a:xfrm>
          <a:prstGeom prst="flowChartProcess">
            <a:avLst/>
          </a:prstGeom>
          <a:solidFill>
            <a:schemeClr val="accent1">
              <a:lumMod val="40000"/>
              <a:lumOff val="60000"/>
            </a:schemeClr>
          </a:solidFill>
          <a:ln w="28575">
            <a:solidFill>
              <a:schemeClr val="accent1"/>
            </a:solidFill>
            <a:headEnd/>
            <a:tailEnd/>
          </a:ln>
        </p:spPr>
        <p:style>
          <a:lnRef idx="1">
            <a:schemeClr val="accent4"/>
          </a:lnRef>
          <a:fillRef idx="3">
            <a:schemeClr val="accent4"/>
          </a:fillRef>
          <a:effectRef idx="2">
            <a:schemeClr val="accent4"/>
          </a:effectRef>
          <a:fontRef idx="minor">
            <a:schemeClr val="lt1"/>
          </a:fontRef>
        </p:style>
        <p:txBody>
          <a:bodyPr wrap="none" lIns="81639" tIns="40820" rIns="81639" bIns="40820" anchor="ctr"/>
          <a:lstStyle/>
          <a:p>
            <a:pPr marL="342900" indent="-342900" algn="ctr">
              <a:buAutoNum type="arabicPeriod" startAt="4"/>
              <a:tabLst>
                <a:tab pos="656650" algn="l"/>
                <a:tab pos="1313299" algn="l"/>
              </a:tabLst>
            </a:pPr>
            <a:r>
              <a:rPr lang="en-US" dirty="0" smtClean="0">
                <a:solidFill>
                  <a:schemeClr val="tx1"/>
                </a:solidFill>
                <a:latin typeface="Georgia" pitchFamily="18" charset="0"/>
              </a:rPr>
              <a:t>Analyzing </a:t>
            </a:r>
          </a:p>
          <a:p>
            <a:pPr algn="ctr">
              <a:tabLst>
                <a:tab pos="656650" algn="l"/>
                <a:tab pos="1313299" algn="l"/>
              </a:tabLst>
            </a:pPr>
            <a:r>
              <a:rPr lang="en-US" dirty="0">
                <a:solidFill>
                  <a:schemeClr val="tx1"/>
                </a:solidFill>
                <a:latin typeface="Georgia" pitchFamily="18" charset="0"/>
              </a:rPr>
              <a:t>a</a:t>
            </a:r>
            <a:r>
              <a:rPr lang="en-US" dirty="0" smtClean="0">
                <a:solidFill>
                  <a:schemeClr val="tx1"/>
                </a:solidFill>
                <a:latin typeface="Georgia" pitchFamily="18" charset="0"/>
              </a:rPr>
              <a:t>nd Interpreting</a:t>
            </a:r>
          </a:p>
          <a:p>
            <a:pPr algn="ctr">
              <a:tabLst>
                <a:tab pos="656650" algn="l"/>
                <a:tab pos="1313299" algn="l"/>
              </a:tabLst>
            </a:pPr>
            <a:r>
              <a:rPr lang="en-US" dirty="0" smtClean="0">
                <a:solidFill>
                  <a:schemeClr val="tx1"/>
                </a:solidFill>
                <a:latin typeface="Georgia" pitchFamily="18" charset="0"/>
              </a:rPr>
              <a:t>the data</a:t>
            </a:r>
            <a:endParaRPr lang="en-US" dirty="0">
              <a:solidFill>
                <a:schemeClr val="tx1"/>
              </a:solidFill>
              <a:latin typeface="Georgia" pitchFamily="18" charset="0"/>
            </a:endParaRPr>
          </a:p>
        </p:txBody>
      </p:sp>
      <p:sp>
        <p:nvSpPr>
          <p:cNvPr id="32" name="AutoShape 11"/>
          <p:cNvSpPr>
            <a:spLocks noChangeArrowheads="1"/>
          </p:cNvSpPr>
          <p:nvPr/>
        </p:nvSpPr>
        <p:spPr bwMode="auto">
          <a:xfrm>
            <a:off x="7056947" y="4302680"/>
            <a:ext cx="341120" cy="489651"/>
          </a:xfrm>
          <a:prstGeom prst="down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latin typeface="Georgia" pitchFamily="18" charset="0"/>
            </a:endParaRPr>
          </a:p>
        </p:txBody>
      </p:sp>
      <p:sp>
        <p:nvSpPr>
          <p:cNvPr id="33" name="AutoShape 13"/>
          <p:cNvSpPr>
            <a:spLocks noChangeArrowheads="1"/>
          </p:cNvSpPr>
          <p:nvPr/>
        </p:nvSpPr>
        <p:spPr bwMode="auto">
          <a:xfrm>
            <a:off x="4724400" y="5407229"/>
            <a:ext cx="510929" cy="326914"/>
          </a:xfrm>
          <a:prstGeom prst="left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latin typeface="Georgia" pitchFamily="18" charset="0"/>
            </a:endParaRPr>
          </a:p>
        </p:txBody>
      </p:sp>
      <p:sp>
        <p:nvSpPr>
          <p:cNvPr id="34" name="AutoShape 14"/>
          <p:cNvSpPr>
            <a:spLocks noChangeArrowheads="1"/>
          </p:cNvSpPr>
          <p:nvPr/>
        </p:nvSpPr>
        <p:spPr bwMode="auto">
          <a:xfrm rot="5400000">
            <a:off x="1746616" y="4394732"/>
            <a:ext cx="510983" cy="326880"/>
          </a:xfrm>
          <a:prstGeom prst="left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latin typeface="Georgia" pitchFamily="18" charset="0"/>
            </a:endParaRPr>
          </a:p>
        </p:txBody>
      </p:sp>
      <p:sp>
        <p:nvSpPr>
          <p:cNvPr id="35" name="AutoShape 15"/>
          <p:cNvSpPr>
            <a:spLocks noChangeArrowheads="1"/>
          </p:cNvSpPr>
          <p:nvPr/>
        </p:nvSpPr>
        <p:spPr bwMode="auto">
          <a:xfrm>
            <a:off x="1831546" y="2416856"/>
            <a:ext cx="341121" cy="489651"/>
          </a:xfrm>
          <a:prstGeom prst="up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latin typeface="Georgia" pitchFamily="18" charset="0"/>
            </a:endParaRPr>
          </a:p>
        </p:txBody>
      </p:sp>
      <p:sp>
        <p:nvSpPr>
          <p:cNvPr id="36" name="AutoShape 17"/>
          <p:cNvSpPr>
            <a:spLocks noChangeArrowheads="1"/>
          </p:cNvSpPr>
          <p:nvPr/>
        </p:nvSpPr>
        <p:spPr bwMode="auto">
          <a:xfrm>
            <a:off x="7056947" y="950773"/>
            <a:ext cx="341120" cy="489651"/>
          </a:xfrm>
          <a:prstGeom prst="down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endParaRPr>
          </a:p>
        </p:txBody>
      </p:sp>
      <p:sp>
        <p:nvSpPr>
          <p:cNvPr id="24" name="AutoShape 9"/>
          <p:cNvSpPr>
            <a:spLocks noChangeArrowheads="1"/>
          </p:cNvSpPr>
          <p:nvPr/>
        </p:nvSpPr>
        <p:spPr bwMode="auto">
          <a:xfrm>
            <a:off x="762000" y="1335270"/>
            <a:ext cx="4784479" cy="992532"/>
          </a:xfrm>
          <a:prstGeom prst="flowChartProcess">
            <a:avLst/>
          </a:prstGeom>
          <a:solidFill>
            <a:schemeClr val="accent1">
              <a:lumMod val="60000"/>
              <a:lumOff val="40000"/>
            </a:schemeClr>
          </a:solidFill>
          <a:ln w="28575">
            <a:solidFill>
              <a:schemeClr val="accent1"/>
            </a:solidFill>
            <a:headEnd/>
            <a:tailEnd/>
          </a:ln>
        </p:spPr>
        <p:style>
          <a:lnRef idx="1">
            <a:schemeClr val="accent6"/>
          </a:lnRef>
          <a:fillRef idx="3">
            <a:schemeClr val="accent6"/>
          </a:fillRef>
          <a:effectRef idx="2">
            <a:schemeClr val="accent6"/>
          </a:effectRef>
          <a:fontRef idx="minor">
            <a:schemeClr val="lt1"/>
          </a:fontRef>
        </p:style>
        <p:txBody>
          <a:bodyPr wrap="none" lIns="81639" tIns="40820" rIns="81639" bIns="40820" anchor="ctr"/>
          <a:lstStyle/>
          <a:p>
            <a:pPr marL="342900" indent="-342900" algn="ctr">
              <a:buAutoNum type="arabicPeriod" startAt="5"/>
              <a:tabLst>
                <a:tab pos="656650" algn="l"/>
                <a:tab pos="1313299" algn="l"/>
              </a:tabLst>
            </a:pPr>
            <a:r>
              <a:rPr lang="en-US" dirty="0" smtClean="0">
                <a:solidFill>
                  <a:schemeClr val="tx1"/>
                </a:solidFill>
                <a:latin typeface="Georgia" pitchFamily="18" charset="0"/>
              </a:rPr>
              <a:t>Data-informed curriculum improvement:</a:t>
            </a:r>
          </a:p>
          <a:p>
            <a:pPr algn="ctr">
              <a:tabLst>
                <a:tab pos="656650" algn="l"/>
                <a:tab pos="1313299" algn="l"/>
              </a:tabLst>
            </a:pPr>
            <a:r>
              <a:rPr lang="en-US" dirty="0" smtClean="0">
                <a:solidFill>
                  <a:schemeClr val="tx1"/>
                </a:solidFill>
                <a:latin typeface="Georgia" pitchFamily="18" charset="0"/>
              </a:rPr>
              <a:t>Setting priorities and planning for change</a:t>
            </a:r>
            <a:endParaRPr lang="en-US" dirty="0">
              <a:solidFill>
                <a:schemeClr val="tx1"/>
              </a:solidFill>
              <a:latin typeface="Georgia" pitchFamily="18" charset="0"/>
            </a:endParaRPr>
          </a:p>
        </p:txBody>
      </p:sp>
      <p:sp>
        <p:nvSpPr>
          <p:cNvPr id="25" name="AutoShape 10"/>
          <p:cNvSpPr>
            <a:spLocks noChangeArrowheads="1"/>
          </p:cNvSpPr>
          <p:nvPr/>
        </p:nvSpPr>
        <p:spPr bwMode="auto">
          <a:xfrm>
            <a:off x="5682397" y="1668079"/>
            <a:ext cx="489600" cy="326915"/>
          </a:xfrm>
          <a:prstGeom prst="rightArrow">
            <a:avLst>
              <a:gd name="adj1" fmla="val 50000"/>
              <a:gd name="adj2" fmla="val 37445"/>
            </a:avLst>
          </a:prstGeom>
          <a:solidFill>
            <a:schemeClr val="bg1"/>
          </a:solidFill>
          <a:ln w="19050">
            <a:solidFill>
              <a:schemeClr val="tx1"/>
            </a:solidFill>
            <a:headEnd/>
            <a:tailEn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none" lIns="82945" tIns="41473" rIns="82945" bIns="41473" anchor="ctr"/>
          <a:lstStyle/>
          <a:p>
            <a:endParaRPr lang="en-CA">
              <a:solidFill>
                <a:schemeClr val="bg1"/>
              </a:solidFill>
              <a:latin typeface="Georgia" pitchFamily="18" charset="0"/>
            </a:endParaRPr>
          </a:p>
        </p:txBody>
      </p:sp>
    </p:spTree>
    <p:extLst>
      <p:ext uri="{BB962C8B-B14F-4D97-AF65-F5344CB8AC3E}">
        <p14:creationId xmlns:p14="http://schemas.microsoft.com/office/powerpoint/2010/main" val="21283100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2" grpId="0" animBg="1"/>
      <p:bldP spid="33" grpId="0" animBg="1"/>
      <p:bldP spid="34" grpId="0" animBg="1"/>
      <p:bldP spid="35" grpId="0" animBg="1"/>
      <p:bldP spid="36"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0" name="Text Box 6"/>
          <p:cNvSpPr txBox="1">
            <a:spLocks noChangeArrowheads="1"/>
          </p:cNvSpPr>
          <p:nvPr/>
        </p:nvSpPr>
        <p:spPr bwMode="auto">
          <a:xfrm>
            <a:off x="63500" y="14387"/>
            <a:ext cx="90154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b="1" dirty="0">
                <a:latin typeface="+mj-lt"/>
              </a:rPr>
              <a:t>Kirkpatrick’s </a:t>
            </a:r>
            <a:r>
              <a:rPr lang="en-US" sz="4400" b="1" dirty="0" smtClean="0">
                <a:latin typeface="+mj-lt"/>
              </a:rPr>
              <a:t>Four </a:t>
            </a:r>
            <a:r>
              <a:rPr lang="en-US" sz="4400" b="1" dirty="0">
                <a:latin typeface="+mj-lt"/>
              </a:rPr>
              <a:t>Levels of Evaluation</a:t>
            </a:r>
          </a:p>
        </p:txBody>
      </p:sp>
      <p:sp>
        <p:nvSpPr>
          <p:cNvPr id="180231" name="Text Box 7"/>
          <p:cNvSpPr txBox="1">
            <a:spLocks noChangeArrowheads="1"/>
          </p:cNvSpPr>
          <p:nvPr/>
        </p:nvSpPr>
        <p:spPr bwMode="auto">
          <a:xfrm>
            <a:off x="900113" y="6594475"/>
            <a:ext cx="9721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100" dirty="0">
                <a:latin typeface="Trebuchet MS" pitchFamily="34" charset="0"/>
              </a:rPr>
              <a:t>Kirkpatrick, D. </a:t>
            </a:r>
            <a:r>
              <a:rPr lang="en-US" sz="1000" dirty="0">
                <a:latin typeface="Trebuchet MS" pitchFamily="34" charset="0"/>
              </a:rPr>
              <a:t>(</a:t>
            </a:r>
            <a:r>
              <a:rPr lang="en-US" sz="1100" dirty="0">
                <a:latin typeface="Trebuchet MS" pitchFamily="34" charset="0"/>
              </a:rPr>
              <a:t>1994</a:t>
            </a:r>
            <a:r>
              <a:rPr lang="en-US" sz="1000" dirty="0">
                <a:latin typeface="Trebuchet MS" pitchFamily="34" charset="0"/>
              </a:rPr>
              <a:t>). </a:t>
            </a:r>
            <a:r>
              <a:rPr lang="en-US" sz="1100" i="1" dirty="0">
                <a:latin typeface="Trebuchet MS" pitchFamily="34" charset="0"/>
              </a:rPr>
              <a:t>Evaluating Training Programs: The Four Levels</a:t>
            </a:r>
            <a:r>
              <a:rPr lang="en-US" sz="1100" dirty="0">
                <a:latin typeface="Trebuchet MS" pitchFamily="34" charset="0"/>
              </a:rPr>
              <a:t>. San Francisco: </a:t>
            </a:r>
            <a:r>
              <a:rPr lang="en-US" sz="1100" dirty="0" err="1">
                <a:latin typeface="Trebuchet MS" pitchFamily="34" charset="0"/>
              </a:rPr>
              <a:t>Berrett</a:t>
            </a:r>
            <a:r>
              <a:rPr lang="en-US" sz="1100" dirty="0">
                <a:latin typeface="Trebuchet MS" pitchFamily="34" charset="0"/>
              </a:rPr>
              <a:t>-Koehler</a:t>
            </a:r>
          </a:p>
        </p:txBody>
      </p:sp>
      <p:sp>
        <p:nvSpPr>
          <p:cNvPr id="180232" name="Rectangle 8"/>
          <p:cNvSpPr>
            <a:spLocks noChangeArrowheads="1"/>
          </p:cNvSpPr>
          <p:nvPr/>
        </p:nvSpPr>
        <p:spPr bwMode="auto">
          <a:xfrm>
            <a:off x="4418013" y="5241925"/>
            <a:ext cx="4572000" cy="1384995"/>
          </a:xfrm>
          <a:prstGeom prst="rect">
            <a:avLst/>
          </a:prstGeom>
          <a:solidFill>
            <a:schemeClr val="accent4">
              <a:lumMod val="40000"/>
              <a:lumOff val="60000"/>
            </a:schemeClr>
          </a:solidFill>
          <a:ln>
            <a:noFill/>
          </a:ln>
          <a:effectLst/>
          <a:extLst/>
        </p:spPr>
        <p:txBody>
          <a:bodyPr>
            <a:spAutoFit/>
          </a:bodyPr>
          <a:lstStyle/>
          <a:p>
            <a:r>
              <a:rPr lang="en-US" sz="1400" b="1" i="1" dirty="0">
                <a:latin typeface="+mn-lt"/>
              </a:rPr>
              <a:t>Key Question:</a:t>
            </a:r>
            <a:r>
              <a:rPr lang="en-US" sz="1400" dirty="0">
                <a:latin typeface="+mn-lt"/>
              </a:rPr>
              <a:t> What was the student reaction to the learning environment?</a:t>
            </a:r>
          </a:p>
          <a:p>
            <a:endParaRPr lang="en-US" sz="1400" dirty="0">
              <a:latin typeface="+mn-lt"/>
            </a:endParaRPr>
          </a:p>
          <a:p>
            <a:r>
              <a:rPr lang="en-US" sz="1400" b="1" i="1" dirty="0">
                <a:latin typeface="+mn-lt"/>
              </a:rPr>
              <a:t>Timing:</a:t>
            </a:r>
            <a:r>
              <a:rPr lang="en-US" sz="1400" b="1" dirty="0">
                <a:latin typeface="+mn-lt"/>
              </a:rPr>
              <a:t> </a:t>
            </a:r>
            <a:r>
              <a:rPr lang="en-US" sz="1400" dirty="0">
                <a:latin typeface="+mn-lt"/>
              </a:rPr>
              <a:t>Usually done immediately or soon after the learning event(s)</a:t>
            </a:r>
          </a:p>
          <a:p>
            <a:endParaRPr lang="en-US" sz="1400" dirty="0">
              <a:latin typeface="+mn-lt"/>
            </a:endParaRPr>
          </a:p>
        </p:txBody>
      </p:sp>
      <p:sp>
        <p:nvSpPr>
          <p:cNvPr id="180233" name="Rectangle 9"/>
          <p:cNvSpPr>
            <a:spLocks noChangeArrowheads="1"/>
          </p:cNvSpPr>
          <p:nvPr/>
        </p:nvSpPr>
        <p:spPr bwMode="auto">
          <a:xfrm>
            <a:off x="4418013" y="4001492"/>
            <a:ext cx="4572000" cy="954107"/>
          </a:xfrm>
          <a:prstGeom prst="rect">
            <a:avLst/>
          </a:prstGeom>
          <a:solidFill>
            <a:schemeClr val="accent3">
              <a:lumMod val="40000"/>
              <a:lumOff val="60000"/>
            </a:schemeClr>
          </a:solidFill>
          <a:ln>
            <a:noFill/>
          </a:ln>
          <a:effectLst/>
          <a:extLst/>
        </p:spPr>
        <p:txBody>
          <a:bodyPr>
            <a:spAutoFit/>
          </a:bodyPr>
          <a:lstStyle/>
          <a:p>
            <a:r>
              <a:rPr lang="en-US" sz="1400" b="1" i="1" dirty="0">
                <a:latin typeface="+mn-lt"/>
              </a:rPr>
              <a:t>Key Question:</a:t>
            </a:r>
            <a:r>
              <a:rPr lang="en-US" sz="1400" dirty="0">
                <a:latin typeface="+mn-lt"/>
              </a:rPr>
              <a:t> Did the students achieve the desired learning objective(s)? </a:t>
            </a:r>
          </a:p>
          <a:p>
            <a:endParaRPr lang="en-US" sz="1400" dirty="0">
              <a:latin typeface="+mn-lt"/>
            </a:endParaRPr>
          </a:p>
          <a:p>
            <a:r>
              <a:rPr lang="en-US" sz="1400" b="1" i="1" dirty="0">
                <a:latin typeface="+mn-lt"/>
              </a:rPr>
              <a:t>Timing:</a:t>
            </a:r>
            <a:r>
              <a:rPr lang="en-US" sz="1400" dirty="0">
                <a:latin typeface="+mn-lt"/>
              </a:rPr>
              <a:t> Usually done immediately or soon after learning </a:t>
            </a:r>
          </a:p>
        </p:txBody>
      </p:sp>
      <p:sp>
        <p:nvSpPr>
          <p:cNvPr id="180234" name="Line 10"/>
          <p:cNvSpPr>
            <a:spLocks noChangeShapeType="1"/>
          </p:cNvSpPr>
          <p:nvPr/>
        </p:nvSpPr>
        <p:spPr bwMode="auto">
          <a:xfrm>
            <a:off x="3317875" y="5775325"/>
            <a:ext cx="1062038" cy="158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35" name="Line 11"/>
          <p:cNvSpPr>
            <a:spLocks noChangeShapeType="1"/>
          </p:cNvSpPr>
          <p:nvPr/>
        </p:nvSpPr>
        <p:spPr bwMode="auto">
          <a:xfrm>
            <a:off x="3544888" y="4632325"/>
            <a:ext cx="835025" cy="158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36" name="Line 12"/>
          <p:cNvSpPr>
            <a:spLocks noChangeShapeType="1"/>
          </p:cNvSpPr>
          <p:nvPr/>
        </p:nvSpPr>
        <p:spPr bwMode="auto">
          <a:xfrm>
            <a:off x="4470400" y="5203825"/>
            <a:ext cx="45720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39" name="Line 15"/>
          <p:cNvSpPr>
            <a:spLocks noChangeShapeType="1"/>
          </p:cNvSpPr>
          <p:nvPr/>
        </p:nvSpPr>
        <p:spPr bwMode="auto">
          <a:xfrm>
            <a:off x="4000500" y="1831975"/>
            <a:ext cx="379413" cy="158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grpSp>
        <p:nvGrpSpPr>
          <p:cNvPr id="2" name="Group 1"/>
          <p:cNvGrpSpPr/>
          <p:nvPr/>
        </p:nvGrpSpPr>
        <p:grpSpPr>
          <a:xfrm>
            <a:off x="939800" y="857250"/>
            <a:ext cx="3005138" cy="5603875"/>
            <a:chOff x="939800" y="857250"/>
            <a:chExt cx="3005138" cy="5603875"/>
          </a:xfrm>
        </p:grpSpPr>
        <p:sp>
          <p:nvSpPr>
            <p:cNvPr id="180226" name="AutoShape 2"/>
            <p:cNvSpPr>
              <a:spLocks noChangeArrowheads="1"/>
            </p:cNvSpPr>
            <p:nvPr/>
          </p:nvSpPr>
          <p:spPr bwMode="auto">
            <a:xfrm rot="37800000">
              <a:off x="1771650" y="5029201"/>
              <a:ext cx="1303337" cy="1560512"/>
            </a:xfrm>
            <a:prstGeom prst="chevron">
              <a:avLst>
                <a:gd name="adj" fmla="val 25000"/>
              </a:avLst>
            </a:prstGeom>
            <a:solidFill>
              <a:schemeClr val="accent4">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a:latin typeface="+mn-lt"/>
              </a:endParaRPr>
            </a:p>
          </p:txBody>
        </p:sp>
        <p:sp>
          <p:nvSpPr>
            <p:cNvPr id="180227" name="Text Box 3"/>
            <p:cNvSpPr txBox="1">
              <a:spLocks noChangeArrowheads="1"/>
            </p:cNvSpPr>
            <p:nvPr/>
          </p:nvSpPr>
          <p:spPr bwMode="auto">
            <a:xfrm>
              <a:off x="1631950" y="5453063"/>
              <a:ext cx="1516063" cy="64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latin typeface="+mn-lt"/>
                </a:rPr>
                <a:t>Level 1 – </a:t>
              </a:r>
            </a:p>
            <a:p>
              <a:pPr algn="ctr"/>
              <a:r>
                <a:rPr lang="en-US" b="1" dirty="0">
                  <a:latin typeface="+mn-lt"/>
                </a:rPr>
                <a:t>Reaction</a:t>
              </a:r>
            </a:p>
          </p:txBody>
        </p:sp>
        <p:sp>
          <p:nvSpPr>
            <p:cNvPr id="180228" name="AutoShape 4"/>
            <p:cNvSpPr>
              <a:spLocks noChangeArrowheads="1"/>
            </p:cNvSpPr>
            <p:nvPr/>
          </p:nvSpPr>
          <p:spPr bwMode="auto">
            <a:xfrm rot="37800000">
              <a:off x="1655763" y="3611563"/>
              <a:ext cx="1519237" cy="2008187"/>
            </a:xfrm>
            <a:prstGeom prst="chevron">
              <a:avLst>
                <a:gd name="adj" fmla="val 25000"/>
              </a:avLst>
            </a:prstGeom>
            <a:solidFill>
              <a:schemeClr val="accent3">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a:latin typeface="+mn-lt"/>
              </a:endParaRPr>
            </a:p>
          </p:txBody>
        </p:sp>
        <p:sp>
          <p:nvSpPr>
            <p:cNvPr id="180229" name="Text Box 5"/>
            <p:cNvSpPr txBox="1">
              <a:spLocks noChangeArrowheads="1"/>
            </p:cNvSpPr>
            <p:nvPr/>
          </p:nvSpPr>
          <p:spPr bwMode="auto">
            <a:xfrm>
              <a:off x="1449388" y="4115227"/>
              <a:ext cx="189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latin typeface="+mn-lt"/>
                </a:rPr>
                <a:t>Level</a:t>
              </a:r>
              <a:r>
                <a:rPr lang="en-US" b="1" dirty="0">
                  <a:latin typeface="+mn-lt"/>
                </a:rPr>
                <a:t> </a:t>
              </a:r>
              <a:r>
                <a:rPr lang="en-US" sz="2400" b="1" dirty="0">
                  <a:latin typeface="+mn-lt"/>
                </a:rPr>
                <a:t>2 – </a:t>
              </a:r>
            </a:p>
            <a:p>
              <a:pPr algn="ctr"/>
              <a:r>
                <a:rPr lang="en-US" sz="2400" b="1" dirty="0">
                  <a:latin typeface="+mn-lt"/>
                </a:rPr>
                <a:t>Learning</a:t>
              </a:r>
            </a:p>
          </p:txBody>
        </p:sp>
        <p:sp>
          <p:nvSpPr>
            <p:cNvPr id="180237" name="AutoShape 13"/>
            <p:cNvSpPr>
              <a:spLocks noChangeArrowheads="1"/>
            </p:cNvSpPr>
            <p:nvPr/>
          </p:nvSpPr>
          <p:spPr bwMode="auto">
            <a:xfrm rot="37800000">
              <a:off x="1446212" y="350838"/>
              <a:ext cx="1946275" cy="2959100"/>
            </a:xfrm>
            <a:prstGeom prst="chevron">
              <a:avLst>
                <a:gd name="adj" fmla="val 25000"/>
              </a:avLst>
            </a:prstGeom>
            <a:solidFill>
              <a:schemeClr val="accent1">
                <a:lumMod val="60000"/>
                <a:lumOff val="40000"/>
              </a:schemeClr>
            </a:solidFill>
            <a:ln w="12700" cap="sq">
              <a:solidFill>
                <a:srgbClr val="FFFFFF"/>
              </a:solidFill>
              <a:miter lim="800000"/>
              <a:headEnd type="none" w="sm" len="sm"/>
              <a:tailEnd type="none" w="sm" len="sm"/>
            </a:ln>
            <a:effectLst/>
            <a:extLst/>
          </p:spPr>
          <p:txBody>
            <a:bodyPr wrap="none" anchor="ctr"/>
            <a:lstStyle/>
            <a:p>
              <a:endParaRPr lang="en-US">
                <a:latin typeface="+mn-lt"/>
              </a:endParaRPr>
            </a:p>
          </p:txBody>
        </p:sp>
        <p:sp>
          <p:nvSpPr>
            <p:cNvPr id="180238" name="Text Box 14"/>
            <p:cNvSpPr txBox="1">
              <a:spLocks noChangeArrowheads="1"/>
            </p:cNvSpPr>
            <p:nvPr/>
          </p:nvSpPr>
          <p:spPr bwMode="auto">
            <a:xfrm>
              <a:off x="971551" y="1507322"/>
              <a:ext cx="2973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3200" b="1" dirty="0">
                  <a:latin typeface="+mn-lt"/>
                </a:rPr>
                <a:t>Level 4 - Results</a:t>
              </a:r>
            </a:p>
            <a:p>
              <a:pPr algn="ctr"/>
              <a:endParaRPr lang="en-US" sz="2400" dirty="0">
                <a:latin typeface="+mn-lt"/>
              </a:endParaRPr>
            </a:p>
          </p:txBody>
        </p:sp>
        <p:sp>
          <p:nvSpPr>
            <p:cNvPr id="180240" name="AutoShape 16"/>
            <p:cNvSpPr>
              <a:spLocks noChangeArrowheads="1"/>
            </p:cNvSpPr>
            <p:nvPr/>
          </p:nvSpPr>
          <p:spPr bwMode="auto">
            <a:xfrm rot="37800000">
              <a:off x="1486694" y="1975644"/>
              <a:ext cx="1824038" cy="2679700"/>
            </a:xfrm>
            <a:prstGeom prst="chevron">
              <a:avLst>
                <a:gd name="adj" fmla="val 25000"/>
              </a:avLst>
            </a:prstGeom>
            <a:solidFill>
              <a:schemeClr val="accent2">
                <a:lumMod val="60000"/>
                <a:lumOff val="40000"/>
              </a:schemeClr>
            </a:solidFill>
            <a:ln w="12700" cap="sq">
              <a:solidFill>
                <a:srgbClr val="FFFFFF"/>
              </a:solidFill>
              <a:miter lim="800000"/>
              <a:headEnd type="none" w="sm" len="sm"/>
              <a:tailEnd type="none" w="sm" len="sm"/>
            </a:ln>
            <a:effectLst/>
            <a:extLst/>
          </p:spPr>
          <p:txBody>
            <a:bodyPr vert="eaVert" wrap="none" anchor="ctr"/>
            <a:lstStyle/>
            <a:p>
              <a:pPr algn="ctr"/>
              <a:endParaRPr lang="en-US">
                <a:latin typeface="+mn-lt"/>
              </a:endParaRPr>
            </a:p>
          </p:txBody>
        </p:sp>
        <p:sp>
          <p:nvSpPr>
            <p:cNvPr id="180241" name="Text Box 17"/>
            <p:cNvSpPr txBox="1">
              <a:spLocks noChangeArrowheads="1"/>
            </p:cNvSpPr>
            <p:nvPr/>
          </p:nvSpPr>
          <p:spPr bwMode="auto">
            <a:xfrm>
              <a:off x="1077913" y="2852738"/>
              <a:ext cx="2619375" cy="94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latin typeface="+mn-lt"/>
                </a:rPr>
                <a:t>Level 3 – Behavior</a:t>
              </a:r>
            </a:p>
          </p:txBody>
        </p:sp>
      </p:grpSp>
      <p:sp>
        <p:nvSpPr>
          <p:cNvPr id="180242" name="Line 18"/>
          <p:cNvSpPr>
            <a:spLocks noChangeShapeType="1"/>
          </p:cNvSpPr>
          <p:nvPr/>
        </p:nvSpPr>
        <p:spPr bwMode="auto">
          <a:xfrm>
            <a:off x="3922713" y="3355975"/>
            <a:ext cx="457200" cy="158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43" name="Rectangle 19"/>
          <p:cNvSpPr>
            <a:spLocks noChangeArrowheads="1"/>
          </p:cNvSpPr>
          <p:nvPr/>
        </p:nvSpPr>
        <p:spPr bwMode="auto">
          <a:xfrm>
            <a:off x="4418013" y="2492896"/>
            <a:ext cx="4572000" cy="1169551"/>
          </a:xfrm>
          <a:prstGeom prst="rect">
            <a:avLst/>
          </a:prstGeom>
          <a:solidFill>
            <a:schemeClr val="accent2">
              <a:lumMod val="40000"/>
              <a:lumOff val="60000"/>
            </a:schemeClr>
          </a:solidFill>
          <a:ln>
            <a:noFill/>
          </a:ln>
          <a:effectLst/>
          <a:extLst/>
        </p:spPr>
        <p:txBody>
          <a:bodyPr>
            <a:spAutoFit/>
          </a:bodyPr>
          <a:lstStyle/>
          <a:p>
            <a:r>
              <a:rPr lang="en-US" sz="1400" b="1" i="1" dirty="0">
                <a:latin typeface="+mn-lt"/>
              </a:rPr>
              <a:t>Key Question:</a:t>
            </a:r>
            <a:r>
              <a:rPr lang="en-US" sz="1400" dirty="0">
                <a:latin typeface="+mn-lt"/>
              </a:rPr>
              <a:t> Are the newly acquired skills, knowledge, or attitude being used by the learner after the learning event is completed?</a:t>
            </a:r>
            <a:r>
              <a:rPr lang="en-US" sz="1400" b="1" dirty="0">
                <a:latin typeface="+mn-lt"/>
              </a:rPr>
              <a:t> </a:t>
            </a:r>
          </a:p>
          <a:p>
            <a:pPr lvl="1"/>
            <a:endParaRPr lang="en-US" sz="1400" dirty="0">
              <a:latin typeface="+mn-lt"/>
            </a:endParaRPr>
          </a:p>
          <a:p>
            <a:r>
              <a:rPr lang="en-US" sz="1400" b="1" i="1" dirty="0">
                <a:latin typeface="+mn-lt"/>
              </a:rPr>
              <a:t>Timing:</a:t>
            </a:r>
            <a:r>
              <a:rPr lang="en-US" sz="1400" dirty="0">
                <a:latin typeface="+mn-lt"/>
              </a:rPr>
              <a:t> Usually done 1 month – 3 months after </a:t>
            </a:r>
            <a:r>
              <a:rPr lang="en-US" sz="1400" dirty="0" smtClean="0">
                <a:latin typeface="+mn-lt"/>
              </a:rPr>
              <a:t>learning</a:t>
            </a:r>
            <a:endParaRPr lang="en-US" sz="1400" dirty="0">
              <a:latin typeface="+mn-lt"/>
            </a:endParaRPr>
          </a:p>
        </p:txBody>
      </p:sp>
      <p:sp>
        <p:nvSpPr>
          <p:cNvPr id="180244" name="Rectangle 20"/>
          <p:cNvSpPr>
            <a:spLocks noChangeArrowheads="1"/>
          </p:cNvSpPr>
          <p:nvPr/>
        </p:nvSpPr>
        <p:spPr bwMode="auto">
          <a:xfrm>
            <a:off x="4418013" y="1251337"/>
            <a:ext cx="4572000" cy="1169551"/>
          </a:xfrm>
          <a:prstGeom prst="rect">
            <a:avLst/>
          </a:prstGeom>
          <a:solidFill>
            <a:schemeClr val="tx2">
              <a:lumMod val="20000"/>
              <a:lumOff val="80000"/>
            </a:schemeClr>
          </a:solidFill>
          <a:ln>
            <a:noFill/>
          </a:ln>
          <a:effectLst/>
          <a:extLst/>
        </p:spPr>
        <p:txBody>
          <a:bodyPr>
            <a:spAutoFit/>
          </a:bodyPr>
          <a:lstStyle/>
          <a:p>
            <a:r>
              <a:rPr lang="en-US" sz="1400" b="1" i="1" dirty="0">
                <a:latin typeface="+mn-lt"/>
              </a:rPr>
              <a:t>Key Question:</a:t>
            </a:r>
            <a:r>
              <a:rPr lang="en-US" sz="1400" dirty="0">
                <a:latin typeface="+mn-lt"/>
              </a:rPr>
              <a:t> Did the students achieve desired outcomes of the </a:t>
            </a:r>
            <a:r>
              <a:rPr lang="en-US" sz="1400" dirty="0" err="1">
                <a:latin typeface="+mn-lt"/>
              </a:rPr>
              <a:t>programme</a:t>
            </a:r>
            <a:r>
              <a:rPr lang="en-US" sz="1400" dirty="0">
                <a:latin typeface="+mn-lt"/>
              </a:rPr>
              <a:t> of study?</a:t>
            </a:r>
          </a:p>
          <a:p>
            <a:endParaRPr lang="en-US" sz="1400" dirty="0">
              <a:latin typeface="+mn-lt"/>
            </a:endParaRPr>
          </a:p>
          <a:p>
            <a:r>
              <a:rPr lang="en-US" sz="1400" b="1" i="1" dirty="0">
                <a:latin typeface="+mn-lt"/>
              </a:rPr>
              <a:t>Timing:</a:t>
            </a:r>
            <a:r>
              <a:rPr lang="en-US" sz="1400" dirty="0">
                <a:latin typeface="+mn-lt"/>
              </a:rPr>
              <a:t> Usually done 3 months – 2 years after learning </a:t>
            </a:r>
            <a:r>
              <a:rPr lang="en-US" sz="1400" dirty="0" smtClean="0">
                <a:latin typeface="+mn-lt"/>
              </a:rPr>
              <a:t>experience</a:t>
            </a:r>
            <a:endParaRPr lang="en-US" sz="1400" dirty="0">
              <a:latin typeface="+mn-lt"/>
            </a:endParaRPr>
          </a:p>
        </p:txBody>
      </p:sp>
      <p:sp>
        <p:nvSpPr>
          <p:cNvPr id="180245" name="Line 21"/>
          <p:cNvSpPr>
            <a:spLocks noChangeShapeType="1"/>
          </p:cNvSpPr>
          <p:nvPr/>
        </p:nvSpPr>
        <p:spPr bwMode="auto">
          <a:xfrm>
            <a:off x="4470400" y="6461125"/>
            <a:ext cx="45720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46" name="Line 22"/>
          <p:cNvSpPr>
            <a:spLocks noChangeShapeType="1"/>
          </p:cNvSpPr>
          <p:nvPr/>
        </p:nvSpPr>
        <p:spPr bwMode="auto">
          <a:xfrm>
            <a:off x="4470400" y="3946525"/>
            <a:ext cx="45720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80247" name="Line 23"/>
          <p:cNvSpPr>
            <a:spLocks noChangeShapeType="1"/>
          </p:cNvSpPr>
          <p:nvPr/>
        </p:nvSpPr>
        <p:spPr bwMode="auto">
          <a:xfrm>
            <a:off x="4470400" y="2460625"/>
            <a:ext cx="45720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5" name="Rectangle 24"/>
          <p:cNvSpPr/>
          <p:nvPr/>
        </p:nvSpPr>
        <p:spPr>
          <a:xfrm>
            <a:off x="152401" y="838200"/>
            <a:ext cx="4114800" cy="5970865"/>
          </a:xfrm>
          <a:prstGeom prst="rect">
            <a:avLst/>
          </a:prstGeom>
          <a:solidFill>
            <a:srgbClr val="FFFFFF"/>
          </a:solidFill>
          <a:ln w="38100">
            <a:solidFill>
              <a:schemeClr val="tx1"/>
            </a:solidFill>
          </a:ln>
          <a:effectLst>
            <a:glow rad="63500">
              <a:schemeClr val="tx1">
                <a:alpha val="40000"/>
              </a:schemeClr>
            </a:glow>
            <a:softEdge rad="12700"/>
          </a:effectLst>
        </p:spPr>
        <p:txBody>
          <a:bodyPr wrap="square">
            <a:spAutoFit/>
          </a:bodyPr>
          <a:lstStyle/>
          <a:p>
            <a:pPr marL="285750" indent="-285750">
              <a:buFont typeface="Arial" pitchFamily="34" charset="0"/>
              <a:buChar char="•"/>
            </a:pPr>
            <a:r>
              <a:rPr lang="en-US" dirty="0" smtClean="0"/>
              <a:t>360 </a:t>
            </a:r>
            <a:r>
              <a:rPr lang="en-US" dirty="0"/>
              <a:t>degree data from various </a:t>
            </a:r>
            <a:r>
              <a:rPr lang="en-US" dirty="0" smtClean="0"/>
              <a:t>stakeholders, collected over time </a:t>
            </a:r>
          </a:p>
          <a:p>
            <a:pPr marL="742950" lvl="1" indent="-285750">
              <a:buFont typeface="Arial" pitchFamily="34" charset="0"/>
              <a:buChar char="•"/>
            </a:pPr>
            <a:r>
              <a:rPr lang="en-US" sz="1600" dirty="0"/>
              <a:t>qualitative, empirical &amp; quantitative data </a:t>
            </a:r>
          </a:p>
          <a:p>
            <a:pPr marL="742950" lvl="1" indent="-285750">
              <a:buFont typeface="Arial" pitchFamily="34" charset="0"/>
              <a:buChar char="•"/>
            </a:pPr>
            <a:r>
              <a:rPr lang="en-US" sz="1600" dirty="0" smtClean="0"/>
              <a:t>map the curriculum</a:t>
            </a:r>
          </a:p>
          <a:p>
            <a:pPr marL="742950" lvl="1" indent="-285750">
              <a:buFont typeface="Arial" pitchFamily="34" charset="0"/>
              <a:buChar char="•"/>
            </a:pPr>
            <a:r>
              <a:rPr lang="en-US" sz="1600" dirty="0" smtClean="0"/>
              <a:t>consider increasing levels of sophistication of attributes achievement through programme years, co- &amp; extra-curricular</a:t>
            </a:r>
            <a:endParaRPr lang="en-US" dirty="0" smtClean="0"/>
          </a:p>
          <a:p>
            <a:pPr marL="285750" indent="-285750">
              <a:buFont typeface="Arial" pitchFamily="34" charset="0"/>
              <a:buChar char="•"/>
            </a:pPr>
            <a:r>
              <a:rPr lang="en-US" dirty="0" smtClean="0"/>
              <a:t>Use multiple indicators</a:t>
            </a:r>
          </a:p>
          <a:p>
            <a:pPr marL="285750" indent="-285750">
              <a:buFont typeface="Arial" pitchFamily="34" charset="0"/>
              <a:buChar char="•"/>
            </a:pPr>
            <a:r>
              <a:rPr lang="en-US" dirty="0" smtClean="0"/>
              <a:t>Ensure administrative faculty &amp; student engagement &amp; related resources - analysis</a:t>
            </a:r>
            <a:r>
              <a:rPr lang="en-US" dirty="0"/>
              <a:t>, </a:t>
            </a:r>
            <a:r>
              <a:rPr lang="en-US" dirty="0" smtClean="0"/>
              <a:t>interpretation &amp; action</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6523339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1000"/>
                                        <p:tgtEl>
                                          <p:spTgt spid="180232"/>
                                        </p:tgtEl>
                                      </p:cBhvr>
                                    </p:animEffect>
                                    <p:anim calcmode="lin" valueType="num">
                                      <p:cBhvr>
                                        <p:cTn id="8" dur="1000" fill="hold"/>
                                        <p:tgtEl>
                                          <p:spTgt spid="180232"/>
                                        </p:tgtEl>
                                        <p:attrNameLst>
                                          <p:attrName>ppt_x</p:attrName>
                                        </p:attrNameLst>
                                      </p:cBhvr>
                                      <p:tavLst>
                                        <p:tav tm="0">
                                          <p:val>
                                            <p:strVal val="#ppt_x"/>
                                          </p:val>
                                        </p:tav>
                                        <p:tav tm="100000">
                                          <p:val>
                                            <p:strVal val="#ppt_x"/>
                                          </p:val>
                                        </p:tav>
                                      </p:tavLst>
                                    </p:anim>
                                    <p:anim calcmode="lin" valueType="num">
                                      <p:cBhvr>
                                        <p:cTn id="9" dur="1000" fill="hold"/>
                                        <p:tgtEl>
                                          <p:spTgt spid="1802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1000"/>
                                        <p:tgtEl>
                                          <p:spTgt spid="180234"/>
                                        </p:tgtEl>
                                      </p:cBhvr>
                                    </p:animEffect>
                                    <p:anim calcmode="lin" valueType="num">
                                      <p:cBhvr>
                                        <p:cTn id="13" dur="1000" fill="hold"/>
                                        <p:tgtEl>
                                          <p:spTgt spid="180234"/>
                                        </p:tgtEl>
                                        <p:attrNameLst>
                                          <p:attrName>ppt_x</p:attrName>
                                        </p:attrNameLst>
                                      </p:cBhvr>
                                      <p:tavLst>
                                        <p:tav tm="0">
                                          <p:val>
                                            <p:strVal val="#ppt_x"/>
                                          </p:val>
                                        </p:tav>
                                        <p:tav tm="100000">
                                          <p:val>
                                            <p:strVal val="#ppt_x"/>
                                          </p:val>
                                        </p:tav>
                                      </p:tavLst>
                                    </p:anim>
                                    <p:anim calcmode="lin" valueType="num">
                                      <p:cBhvr>
                                        <p:cTn id="14" dur="1000" fill="hold"/>
                                        <p:tgtEl>
                                          <p:spTgt spid="1802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0245"/>
                                        </p:tgtEl>
                                        <p:attrNameLst>
                                          <p:attrName>style.visibility</p:attrName>
                                        </p:attrNameLst>
                                      </p:cBhvr>
                                      <p:to>
                                        <p:strVal val="visible"/>
                                      </p:to>
                                    </p:set>
                                    <p:animEffect transition="in" filter="fade">
                                      <p:cBhvr>
                                        <p:cTn id="17" dur="1000"/>
                                        <p:tgtEl>
                                          <p:spTgt spid="180245"/>
                                        </p:tgtEl>
                                      </p:cBhvr>
                                    </p:animEffect>
                                    <p:anim calcmode="lin" valueType="num">
                                      <p:cBhvr>
                                        <p:cTn id="18" dur="1000" fill="hold"/>
                                        <p:tgtEl>
                                          <p:spTgt spid="180245"/>
                                        </p:tgtEl>
                                        <p:attrNameLst>
                                          <p:attrName>ppt_x</p:attrName>
                                        </p:attrNameLst>
                                      </p:cBhvr>
                                      <p:tavLst>
                                        <p:tav tm="0">
                                          <p:val>
                                            <p:strVal val="#ppt_x"/>
                                          </p:val>
                                        </p:tav>
                                        <p:tav tm="100000">
                                          <p:val>
                                            <p:strVal val="#ppt_x"/>
                                          </p:val>
                                        </p:tav>
                                      </p:tavLst>
                                    </p:anim>
                                    <p:anim calcmode="lin" valueType="num">
                                      <p:cBhvr>
                                        <p:cTn id="19" dur="1000" fill="hold"/>
                                        <p:tgtEl>
                                          <p:spTgt spid="1802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0233"/>
                                        </p:tgtEl>
                                        <p:attrNameLst>
                                          <p:attrName>style.visibility</p:attrName>
                                        </p:attrNameLst>
                                      </p:cBhvr>
                                      <p:to>
                                        <p:strVal val="visible"/>
                                      </p:to>
                                    </p:set>
                                    <p:animEffect transition="in" filter="fade">
                                      <p:cBhvr>
                                        <p:cTn id="22" dur="1000"/>
                                        <p:tgtEl>
                                          <p:spTgt spid="180233"/>
                                        </p:tgtEl>
                                      </p:cBhvr>
                                    </p:animEffect>
                                    <p:anim calcmode="lin" valueType="num">
                                      <p:cBhvr>
                                        <p:cTn id="23" dur="1000" fill="hold"/>
                                        <p:tgtEl>
                                          <p:spTgt spid="180233"/>
                                        </p:tgtEl>
                                        <p:attrNameLst>
                                          <p:attrName>ppt_x</p:attrName>
                                        </p:attrNameLst>
                                      </p:cBhvr>
                                      <p:tavLst>
                                        <p:tav tm="0">
                                          <p:val>
                                            <p:strVal val="#ppt_x"/>
                                          </p:val>
                                        </p:tav>
                                        <p:tav tm="100000">
                                          <p:val>
                                            <p:strVal val="#ppt_x"/>
                                          </p:val>
                                        </p:tav>
                                      </p:tavLst>
                                    </p:anim>
                                    <p:anim calcmode="lin" valueType="num">
                                      <p:cBhvr>
                                        <p:cTn id="24" dur="1000" fill="hold"/>
                                        <p:tgtEl>
                                          <p:spTgt spid="1802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0235"/>
                                        </p:tgtEl>
                                        <p:attrNameLst>
                                          <p:attrName>style.visibility</p:attrName>
                                        </p:attrNameLst>
                                      </p:cBhvr>
                                      <p:to>
                                        <p:strVal val="visible"/>
                                      </p:to>
                                    </p:set>
                                    <p:animEffect transition="in" filter="fade">
                                      <p:cBhvr>
                                        <p:cTn id="27" dur="1000"/>
                                        <p:tgtEl>
                                          <p:spTgt spid="180235"/>
                                        </p:tgtEl>
                                      </p:cBhvr>
                                    </p:animEffect>
                                    <p:anim calcmode="lin" valueType="num">
                                      <p:cBhvr>
                                        <p:cTn id="28" dur="1000" fill="hold"/>
                                        <p:tgtEl>
                                          <p:spTgt spid="180235"/>
                                        </p:tgtEl>
                                        <p:attrNameLst>
                                          <p:attrName>ppt_x</p:attrName>
                                        </p:attrNameLst>
                                      </p:cBhvr>
                                      <p:tavLst>
                                        <p:tav tm="0">
                                          <p:val>
                                            <p:strVal val="#ppt_x"/>
                                          </p:val>
                                        </p:tav>
                                        <p:tav tm="100000">
                                          <p:val>
                                            <p:strVal val="#ppt_x"/>
                                          </p:val>
                                        </p:tav>
                                      </p:tavLst>
                                    </p:anim>
                                    <p:anim calcmode="lin" valueType="num">
                                      <p:cBhvr>
                                        <p:cTn id="29" dur="1000" fill="hold"/>
                                        <p:tgtEl>
                                          <p:spTgt spid="1802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0236"/>
                                        </p:tgtEl>
                                        <p:attrNameLst>
                                          <p:attrName>style.visibility</p:attrName>
                                        </p:attrNameLst>
                                      </p:cBhvr>
                                      <p:to>
                                        <p:strVal val="visible"/>
                                      </p:to>
                                    </p:set>
                                    <p:animEffect transition="in" filter="fade">
                                      <p:cBhvr>
                                        <p:cTn id="32" dur="1000"/>
                                        <p:tgtEl>
                                          <p:spTgt spid="180236"/>
                                        </p:tgtEl>
                                      </p:cBhvr>
                                    </p:animEffect>
                                    <p:anim calcmode="lin" valueType="num">
                                      <p:cBhvr>
                                        <p:cTn id="33" dur="1000" fill="hold"/>
                                        <p:tgtEl>
                                          <p:spTgt spid="180236"/>
                                        </p:tgtEl>
                                        <p:attrNameLst>
                                          <p:attrName>ppt_x</p:attrName>
                                        </p:attrNameLst>
                                      </p:cBhvr>
                                      <p:tavLst>
                                        <p:tav tm="0">
                                          <p:val>
                                            <p:strVal val="#ppt_x"/>
                                          </p:val>
                                        </p:tav>
                                        <p:tav tm="100000">
                                          <p:val>
                                            <p:strVal val="#ppt_x"/>
                                          </p:val>
                                        </p:tav>
                                      </p:tavLst>
                                    </p:anim>
                                    <p:anim calcmode="lin" valueType="num">
                                      <p:cBhvr>
                                        <p:cTn id="34" dur="1000" fill="hold"/>
                                        <p:tgtEl>
                                          <p:spTgt spid="1802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0242"/>
                                        </p:tgtEl>
                                        <p:attrNameLst>
                                          <p:attrName>style.visibility</p:attrName>
                                        </p:attrNameLst>
                                      </p:cBhvr>
                                      <p:to>
                                        <p:strVal val="visible"/>
                                      </p:to>
                                    </p:set>
                                    <p:animEffect transition="in" filter="fade">
                                      <p:cBhvr>
                                        <p:cTn id="37" dur="1000"/>
                                        <p:tgtEl>
                                          <p:spTgt spid="180242"/>
                                        </p:tgtEl>
                                      </p:cBhvr>
                                    </p:animEffect>
                                    <p:anim calcmode="lin" valueType="num">
                                      <p:cBhvr>
                                        <p:cTn id="38" dur="1000" fill="hold"/>
                                        <p:tgtEl>
                                          <p:spTgt spid="180242"/>
                                        </p:tgtEl>
                                        <p:attrNameLst>
                                          <p:attrName>ppt_x</p:attrName>
                                        </p:attrNameLst>
                                      </p:cBhvr>
                                      <p:tavLst>
                                        <p:tav tm="0">
                                          <p:val>
                                            <p:strVal val="#ppt_x"/>
                                          </p:val>
                                        </p:tav>
                                        <p:tav tm="100000">
                                          <p:val>
                                            <p:strVal val="#ppt_x"/>
                                          </p:val>
                                        </p:tav>
                                      </p:tavLst>
                                    </p:anim>
                                    <p:anim calcmode="lin" valueType="num">
                                      <p:cBhvr>
                                        <p:cTn id="39" dur="1000" fill="hold"/>
                                        <p:tgtEl>
                                          <p:spTgt spid="18024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0246"/>
                                        </p:tgtEl>
                                        <p:attrNameLst>
                                          <p:attrName>style.visibility</p:attrName>
                                        </p:attrNameLst>
                                      </p:cBhvr>
                                      <p:to>
                                        <p:strVal val="visible"/>
                                      </p:to>
                                    </p:set>
                                    <p:animEffect transition="in" filter="fade">
                                      <p:cBhvr>
                                        <p:cTn id="42" dur="1000"/>
                                        <p:tgtEl>
                                          <p:spTgt spid="180246"/>
                                        </p:tgtEl>
                                      </p:cBhvr>
                                    </p:animEffect>
                                    <p:anim calcmode="lin" valueType="num">
                                      <p:cBhvr>
                                        <p:cTn id="43" dur="1000" fill="hold"/>
                                        <p:tgtEl>
                                          <p:spTgt spid="180246"/>
                                        </p:tgtEl>
                                        <p:attrNameLst>
                                          <p:attrName>ppt_x</p:attrName>
                                        </p:attrNameLst>
                                      </p:cBhvr>
                                      <p:tavLst>
                                        <p:tav tm="0">
                                          <p:val>
                                            <p:strVal val="#ppt_x"/>
                                          </p:val>
                                        </p:tav>
                                        <p:tav tm="100000">
                                          <p:val>
                                            <p:strVal val="#ppt_x"/>
                                          </p:val>
                                        </p:tav>
                                      </p:tavLst>
                                    </p:anim>
                                    <p:anim calcmode="lin" valueType="num">
                                      <p:cBhvr>
                                        <p:cTn id="44" dur="1000" fill="hold"/>
                                        <p:tgtEl>
                                          <p:spTgt spid="18024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0243"/>
                                        </p:tgtEl>
                                        <p:attrNameLst>
                                          <p:attrName>style.visibility</p:attrName>
                                        </p:attrNameLst>
                                      </p:cBhvr>
                                      <p:to>
                                        <p:strVal val="visible"/>
                                      </p:to>
                                    </p:set>
                                    <p:animEffect transition="in" filter="fade">
                                      <p:cBhvr>
                                        <p:cTn id="47" dur="1000"/>
                                        <p:tgtEl>
                                          <p:spTgt spid="180243"/>
                                        </p:tgtEl>
                                      </p:cBhvr>
                                    </p:animEffect>
                                    <p:anim calcmode="lin" valueType="num">
                                      <p:cBhvr>
                                        <p:cTn id="48" dur="1000" fill="hold"/>
                                        <p:tgtEl>
                                          <p:spTgt spid="180243"/>
                                        </p:tgtEl>
                                        <p:attrNameLst>
                                          <p:attrName>ppt_x</p:attrName>
                                        </p:attrNameLst>
                                      </p:cBhvr>
                                      <p:tavLst>
                                        <p:tav tm="0">
                                          <p:val>
                                            <p:strVal val="#ppt_x"/>
                                          </p:val>
                                        </p:tav>
                                        <p:tav tm="100000">
                                          <p:val>
                                            <p:strVal val="#ppt_x"/>
                                          </p:val>
                                        </p:tav>
                                      </p:tavLst>
                                    </p:anim>
                                    <p:anim calcmode="lin" valueType="num">
                                      <p:cBhvr>
                                        <p:cTn id="49" dur="1000" fill="hold"/>
                                        <p:tgtEl>
                                          <p:spTgt spid="1802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0247"/>
                                        </p:tgtEl>
                                        <p:attrNameLst>
                                          <p:attrName>style.visibility</p:attrName>
                                        </p:attrNameLst>
                                      </p:cBhvr>
                                      <p:to>
                                        <p:strVal val="visible"/>
                                      </p:to>
                                    </p:set>
                                    <p:animEffect transition="in" filter="fade">
                                      <p:cBhvr>
                                        <p:cTn id="54" dur="1000"/>
                                        <p:tgtEl>
                                          <p:spTgt spid="180247"/>
                                        </p:tgtEl>
                                      </p:cBhvr>
                                    </p:animEffect>
                                    <p:anim calcmode="lin" valueType="num">
                                      <p:cBhvr>
                                        <p:cTn id="55" dur="1000" fill="hold"/>
                                        <p:tgtEl>
                                          <p:spTgt spid="180247"/>
                                        </p:tgtEl>
                                        <p:attrNameLst>
                                          <p:attrName>ppt_x</p:attrName>
                                        </p:attrNameLst>
                                      </p:cBhvr>
                                      <p:tavLst>
                                        <p:tav tm="0">
                                          <p:val>
                                            <p:strVal val="#ppt_x"/>
                                          </p:val>
                                        </p:tav>
                                        <p:tav tm="100000">
                                          <p:val>
                                            <p:strVal val="#ppt_x"/>
                                          </p:val>
                                        </p:tav>
                                      </p:tavLst>
                                    </p:anim>
                                    <p:anim calcmode="lin" valueType="num">
                                      <p:cBhvr>
                                        <p:cTn id="56" dur="1000" fill="hold"/>
                                        <p:tgtEl>
                                          <p:spTgt spid="1802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0244"/>
                                        </p:tgtEl>
                                        <p:attrNameLst>
                                          <p:attrName>style.visibility</p:attrName>
                                        </p:attrNameLst>
                                      </p:cBhvr>
                                      <p:to>
                                        <p:strVal val="visible"/>
                                      </p:to>
                                    </p:set>
                                    <p:animEffect transition="in" filter="fade">
                                      <p:cBhvr>
                                        <p:cTn id="59" dur="1000"/>
                                        <p:tgtEl>
                                          <p:spTgt spid="180244"/>
                                        </p:tgtEl>
                                      </p:cBhvr>
                                    </p:animEffect>
                                    <p:anim calcmode="lin" valueType="num">
                                      <p:cBhvr>
                                        <p:cTn id="60" dur="1000" fill="hold"/>
                                        <p:tgtEl>
                                          <p:spTgt spid="180244"/>
                                        </p:tgtEl>
                                        <p:attrNameLst>
                                          <p:attrName>ppt_x</p:attrName>
                                        </p:attrNameLst>
                                      </p:cBhvr>
                                      <p:tavLst>
                                        <p:tav tm="0">
                                          <p:val>
                                            <p:strVal val="#ppt_x"/>
                                          </p:val>
                                        </p:tav>
                                        <p:tav tm="100000">
                                          <p:val>
                                            <p:strVal val="#ppt_x"/>
                                          </p:val>
                                        </p:tav>
                                      </p:tavLst>
                                    </p:anim>
                                    <p:anim calcmode="lin" valueType="num">
                                      <p:cBhvr>
                                        <p:cTn id="61" dur="1000" fill="hold"/>
                                        <p:tgtEl>
                                          <p:spTgt spid="18024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animBg="1"/>
      <p:bldP spid="180233" grpId="0" animBg="1"/>
      <p:bldP spid="180234" grpId="0" animBg="1"/>
      <p:bldP spid="180235" grpId="0" animBg="1"/>
      <p:bldP spid="180236" grpId="0" animBg="1"/>
      <p:bldP spid="180242" grpId="0" animBg="1"/>
      <p:bldP spid="180243" grpId="0" animBg="1"/>
      <p:bldP spid="180244" grpId="0" animBg="1"/>
      <p:bldP spid="180245" grpId="0" animBg="1"/>
      <p:bldP spid="180246" grpId="0" animBg="1"/>
      <p:bldP spid="180247"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6099</TotalTime>
  <Words>3489</Words>
  <Application>Microsoft Macintosh PowerPoint</Application>
  <PresentationFormat>On-screen Show (4:3)</PresentationFormat>
  <Paragraphs>611</Paragraphs>
  <Slides>55</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Office Theme</vt:lpstr>
      <vt:lpstr>Custom Design</vt:lpstr>
      <vt:lpstr>Chart</vt:lpstr>
      <vt:lpstr>Workshop 1A: Introduction to continuous program improvement processes</vt:lpstr>
      <vt:lpstr>Workshop Outcomes:</vt:lpstr>
      <vt:lpstr>Agenda</vt:lpstr>
      <vt:lpstr>Background</vt:lpstr>
      <vt:lpstr>PowerPoint Presentation</vt:lpstr>
      <vt:lpstr>PowerPoint Presentation</vt:lpstr>
      <vt:lpstr>Grad attributes process is analogous to a research project on your curriculum.</vt:lpstr>
      <vt:lpstr>Curriculum Assessment Process</vt:lpstr>
      <vt:lpstr>PowerPoint Presentation</vt:lpstr>
      <vt:lpstr>Sample Process Framework </vt:lpstr>
      <vt:lpstr>PowerPoint Presentation</vt:lpstr>
      <vt:lpstr>PowerPoint Presentation</vt:lpstr>
      <vt:lpstr>PowerPoint Presentation</vt:lpstr>
      <vt:lpstr>PowerPoint Presentation</vt:lpstr>
      <vt:lpstr>What Are Indicators?</vt:lpstr>
      <vt:lpstr>Indicators</vt:lpstr>
      <vt:lpstr>Sample Indicators </vt:lpstr>
      <vt:lpstr>Taxonomies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Progression Maps</vt:lpstr>
      <vt:lpstr>PowerPoint Presentation</vt:lpstr>
      <vt:lpstr>Programme Attributes Map </vt:lpstr>
      <vt:lpstr>PowerPoint Presentation</vt:lpstr>
      <vt:lpstr>PowerPoint Presentation</vt:lpstr>
      <vt:lpstr>PowerPoint Presentation</vt:lpstr>
      <vt:lpstr>PowerPoint Presentation</vt:lpstr>
      <vt:lpstr>PowerPoint Presentation</vt:lpstr>
      <vt:lpstr>Graduate Attributes Assessment</vt:lpstr>
      <vt:lpstr>Curriculum Mapping  Issues &amp; Challenges</vt:lpstr>
      <vt:lpstr>PowerPoint Presentation</vt:lpstr>
      <vt:lpstr>Recommended Practices </vt:lpstr>
      <vt:lpstr>PowerPoint Presentation</vt:lpstr>
      <vt:lpstr>PowerPoint Presentation</vt:lpstr>
      <vt:lpstr>Triangulation</vt:lpstr>
      <vt:lpstr>Assessment Tools</vt:lpstr>
      <vt:lpstr>Why not use grades to assess outcomes?</vt:lpstr>
      <vt:lpstr>Selecting Assessments</vt:lpstr>
      <vt:lpstr>Rubrics</vt:lpstr>
      <vt:lpstr>Selecting Assessments</vt:lpstr>
      <vt:lpstr>PowerPoint Presentation</vt:lpstr>
      <vt:lpstr>PowerPoint Presentation</vt:lpstr>
      <vt:lpstr>PowerPoint Presentation</vt:lpstr>
      <vt:lpstr>PowerPoint Presentation</vt:lpstr>
      <vt:lpstr>Also, not enough information to inform curriculum change</vt:lpstr>
      <vt:lpstr>How many indicators are enough?</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McCahan</dc:creator>
  <cp:lastModifiedBy>Jake Kaupp</cp:lastModifiedBy>
  <cp:revision>83</cp:revision>
  <dcterms:created xsi:type="dcterms:W3CDTF">2012-06-03T19:19:10Z</dcterms:created>
  <dcterms:modified xsi:type="dcterms:W3CDTF">2012-07-03T19:59:27Z</dcterms:modified>
</cp:coreProperties>
</file>